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59" r:id="rId15"/>
    <p:sldId id="260" r:id="rId16"/>
    <p:sldId id="261" r:id="rId17"/>
    <p:sldId id="262" r:id="rId18"/>
    <p:sldId id="263" r:id="rId19"/>
    <p:sldId id="265" r:id="rId20"/>
    <p:sldId id="266" r:id="rId21"/>
    <p:sldId id="267" r:id="rId2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0000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444" y="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4EB95-92E3-4D13-8C06-ED0101AE8368}" type="datetimeFigureOut">
              <a:rPr lang="zh-TW" altLang="en-US" smtClean="0"/>
              <a:t>2021/9/27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E373E-1117-4A60-B1A6-1F83EE71062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00379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4EB95-92E3-4D13-8C06-ED0101AE8368}" type="datetimeFigureOut">
              <a:rPr lang="zh-TW" altLang="en-US" smtClean="0"/>
              <a:t>2021/9/27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E373E-1117-4A60-B1A6-1F83EE71062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6431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4EB95-92E3-4D13-8C06-ED0101AE8368}" type="datetimeFigureOut">
              <a:rPr lang="zh-TW" altLang="en-US" smtClean="0"/>
              <a:t>2021/9/27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E373E-1117-4A60-B1A6-1F83EE71062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4149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4EB95-92E3-4D13-8C06-ED0101AE8368}" type="datetimeFigureOut">
              <a:rPr lang="zh-TW" altLang="en-US" smtClean="0"/>
              <a:t>2021/9/27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E373E-1117-4A60-B1A6-1F83EE71062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6854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4EB95-92E3-4D13-8C06-ED0101AE8368}" type="datetimeFigureOut">
              <a:rPr lang="zh-TW" altLang="en-US" smtClean="0"/>
              <a:t>2021/9/27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E373E-1117-4A60-B1A6-1F83EE71062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4886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4EB95-92E3-4D13-8C06-ED0101AE8368}" type="datetimeFigureOut">
              <a:rPr lang="zh-TW" altLang="en-US" smtClean="0"/>
              <a:t>2021/9/27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E373E-1117-4A60-B1A6-1F83EE71062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5037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4EB95-92E3-4D13-8C06-ED0101AE8368}" type="datetimeFigureOut">
              <a:rPr lang="zh-TW" altLang="en-US" smtClean="0"/>
              <a:t>2021/9/27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E373E-1117-4A60-B1A6-1F83EE71062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6781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4EB95-92E3-4D13-8C06-ED0101AE8368}" type="datetimeFigureOut">
              <a:rPr lang="zh-TW" altLang="en-US" smtClean="0"/>
              <a:t>2021/9/27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E373E-1117-4A60-B1A6-1F83EE71062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3819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4EB95-92E3-4D13-8C06-ED0101AE8368}" type="datetimeFigureOut">
              <a:rPr lang="zh-TW" altLang="en-US" smtClean="0"/>
              <a:t>2021/9/27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E373E-1117-4A60-B1A6-1F83EE71062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4838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4EB95-92E3-4D13-8C06-ED0101AE8368}" type="datetimeFigureOut">
              <a:rPr lang="zh-TW" altLang="en-US" smtClean="0"/>
              <a:t>2021/9/27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E373E-1117-4A60-B1A6-1F83EE71062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5145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4EB95-92E3-4D13-8C06-ED0101AE8368}" type="datetimeFigureOut">
              <a:rPr lang="zh-TW" altLang="en-US" smtClean="0"/>
              <a:t>2021/9/27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E373E-1117-4A60-B1A6-1F83EE71062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0224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4EB95-92E3-4D13-8C06-ED0101AE8368}" type="datetimeFigureOut">
              <a:rPr lang="zh-TW" altLang="en-US" smtClean="0"/>
              <a:t>2021/9/27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7E373E-1117-4A60-B1A6-1F83EE71062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5624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hyperlink" Target="https://slz02.scholasticlearningzone.com/resources/dp-int/dist/#/login3/student/TWN7949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字方塊 8"/>
          <p:cNvSpPr txBox="1"/>
          <p:nvPr/>
        </p:nvSpPr>
        <p:spPr>
          <a:xfrm>
            <a:off x="692696" y="2348880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>
                <a:latin typeface="Cambria" panose="02040503050406030204" pitchFamily="18" charset="0"/>
                <a:ea typeface="Cambria" panose="02040503050406030204" pitchFamily="18" charset="0"/>
              </a:rPr>
              <a:t>Introduction of 『Literacy Pro』 Test</a:t>
            </a:r>
            <a:endParaRPr lang="zh-TW" altLang="en-US" sz="2800" b="1" dirty="0">
              <a:latin typeface="Cambria" panose="02040503050406030204" pitchFamily="18" charset="0"/>
            </a:endParaRPr>
          </a:p>
        </p:txBody>
      </p:sp>
      <p:sp>
        <p:nvSpPr>
          <p:cNvPr id="6" name="AutoShape 5" descr="https://litpro02.scholasticlearningzone.com/images/logo_scholastic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191" y="836712"/>
            <a:ext cx="4368065" cy="996226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2508191" y="4437112"/>
            <a:ext cx="46085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Chiu Ru Chiang Book Co., Ltd.</a:t>
            </a:r>
          </a:p>
          <a:p>
            <a:pPr algn="ctr"/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江憲助經理</a:t>
            </a: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4467941"/>
            <a:ext cx="971600" cy="686878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321496" y="2977387"/>
            <a:ext cx="51440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『 Lexile</a:t>
            </a:r>
            <a:r>
              <a:rPr lang="zh-TW" altLang="en-US" sz="24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英語能力分級</a:t>
            </a:r>
            <a:r>
              <a:rPr lang="en-US" altLang="zh-TW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』</a:t>
            </a:r>
            <a:r>
              <a:rPr lang="zh-TW" altLang="en-US" sz="24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檢測說明</a:t>
            </a:r>
          </a:p>
        </p:txBody>
      </p:sp>
      <p:sp>
        <p:nvSpPr>
          <p:cNvPr id="2" name="矩形 1"/>
          <p:cNvSpPr/>
          <p:nvPr/>
        </p:nvSpPr>
        <p:spPr>
          <a:xfrm>
            <a:off x="3635896" y="3717032"/>
            <a:ext cx="24482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srgbClr val="CC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新北市丹鳳高中</a:t>
            </a:r>
          </a:p>
        </p:txBody>
      </p:sp>
    </p:spTree>
    <p:extLst>
      <p:ext uri="{BB962C8B-B14F-4D97-AF65-F5344CB8AC3E}">
        <p14:creationId xmlns:p14="http://schemas.microsoft.com/office/powerpoint/2010/main" val="4148908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44824"/>
            <a:ext cx="7486650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467544" y="260648"/>
            <a:ext cx="81369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/>
              <a:t>Guide Tour-5 </a:t>
            </a:r>
            <a:r>
              <a:rPr lang="en-US" altLang="zh-TW" sz="2800" b="1" dirty="0">
                <a:solidFill>
                  <a:srgbClr val="0000FF"/>
                </a:solidFill>
              </a:rPr>
              <a:t>(</a:t>
            </a:r>
            <a:r>
              <a:rPr lang="zh-TW" altLang="en-US" sz="2800" b="1" dirty="0">
                <a:solidFill>
                  <a:srgbClr val="0000FF"/>
                </a:solidFill>
              </a:rPr>
              <a:t>提示頁</a:t>
            </a:r>
            <a:r>
              <a:rPr lang="en-US" altLang="zh-TW" sz="2800" b="1" dirty="0">
                <a:solidFill>
                  <a:srgbClr val="0000FF"/>
                </a:solidFill>
              </a:rPr>
              <a:t>-5)</a:t>
            </a:r>
            <a:endParaRPr lang="en-US" altLang="zh-TW" sz="2800" b="1" dirty="0">
              <a:solidFill>
                <a:srgbClr val="0000FF"/>
              </a:solidFill>
              <a:latin typeface="+mj-lt"/>
            </a:endParaRPr>
          </a:p>
          <a:p>
            <a:pPr algn="ctr"/>
            <a:r>
              <a:rPr lang="en-US" altLang="zh-TW" sz="2800" b="1" dirty="0">
                <a:latin typeface="+mj-lt"/>
              </a:rPr>
              <a:t>Click ~ “Next” if have understand this reminder</a:t>
            </a:r>
            <a:endParaRPr lang="en-US" altLang="zh-TW" sz="2800" b="1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en-US" altLang="zh-TW" sz="28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按</a:t>
            </a:r>
            <a:r>
              <a:rPr lang="en-US" altLang="zh-TW" sz="28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【</a:t>
            </a:r>
            <a:r>
              <a:rPr lang="en-US" altLang="zh-TW" sz="2800" b="1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Next</a:t>
            </a:r>
            <a:r>
              <a:rPr lang="en-US" altLang="zh-TW" sz="28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】</a:t>
            </a:r>
            <a:r>
              <a:rPr lang="en-US" altLang="zh-TW" sz="2800" b="1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, </a:t>
            </a:r>
            <a:r>
              <a:rPr lang="zh-TW" alt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如果已了解此提示</a:t>
            </a:r>
            <a:r>
              <a:rPr lang="en-US" altLang="zh-TW" sz="2800" b="1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)</a:t>
            </a:r>
            <a:endParaRPr lang="zh-TW" altLang="en-US" sz="2800" b="1" dirty="0">
              <a:solidFill>
                <a:srgbClr val="0000FF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023828" y="4149080"/>
            <a:ext cx="2880320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矩形 1"/>
          <p:cNvSpPr/>
          <p:nvPr/>
        </p:nvSpPr>
        <p:spPr>
          <a:xfrm>
            <a:off x="5652120" y="5085184"/>
            <a:ext cx="504056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6444208" y="4077072"/>
            <a:ext cx="2256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rgbClr val="FF0000"/>
                </a:solidFill>
              </a:rPr>
              <a:t>我的紀錄</a:t>
            </a:r>
            <a:r>
              <a:rPr lang="zh-TW" altLang="en-US" b="1" dirty="0">
                <a:solidFill>
                  <a:srgbClr val="0000FF"/>
                </a:solidFill>
              </a:rPr>
              <a:t>功能協助追蹤</a:t>
            </a:r>
            <a:r>
              <a:rPr lang="en-US" altLang="zh-TW" b="1" dirty="0">
                <a:solidFill>
                  <a:srgbClr val="0000FF"/>
                </a:solidFill>
              </a:rPr>
              <a:t>/</a:t>
            </a:r>
            <a:r>
              <a:rPr lang="zh-TW" altLang="en-US" b="1" dirty="0">
                <a:solidFill>
                  <a:srgbClr val="0000FF"/>
                </a:solidFill>
              </a:rPr>
              <a:t>記錄您的閱讀歷程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5508104" y="3713813"/>
            <a:ext cx="720080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6438328" y="3717032"/>
            <a:ext cx="2238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="1" dirty="0">
                <a:solidFill>
                  <a:srgbClr val="FF0000"/>
                </a:solidFill>
              </a:rPr>
              <a:t>按 </a:t>
            </a:r>
            <a:r>
              <a:rPr lang="en-US" altLang="zh-TW" sz="1400" b="1" dirty="0">
                <a:solidFill>
                  <a:srgbClr val="FF0000"/>
                </a:solidFill>
              </a:rPr>
              <a:t>“Skip</a:t>
            </a:r>
            <a:r>
              <a:rPr lang="zh-TW" altLang="en-US" sz="1400" b="1" dirty="0">
                <a:solidFill>
                  <a:srgbClr val="FF0000"/>
                </a:solidFill>
              </a:rPr>
              <a:t> </a:t>
            </a:r>
            <a:r>
              <a:rPr lang="en-US" altLang="zh-TW" sz="1400" b="1" dirty="0">
                <a:solidFill>
                  <a:srgbClr val="FF0000"/>
                </a:solidFill>
              </a:rPr>
              <a:t>Tour” </a:t>
            </a:r>
            <a:r>
              <a:rPr lang="zh-TW" altLang="en-US" sz="1400" b="1" dirty="0">
                <a:solidFill>
                  <a:srgbClr val="FF0000"/>
                </a:solidFill>
              </a:rPr>
              <a:t>跳過提示頁</a:t>
            </a:r>
          </a:p>
        </p:txBody>
      </p:sp>
    </p:spTree>
    <p:extLst>
      <p:ext uri="{BB962C8B-B14F-4D97-AF65-F5344CB8AC3E}">
        <p14:creationId xmlns:p14="http://schemas.microsoft.com/office/powerpoint/2010/main" val="11597224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1700808"/>
            <a:ext cx="8305800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467544" y="260648"/>
            <a:ext cx="81369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/>
              <a:t>Guide Tour-6 </a:t>
            </a:r>
            <a:r>
              <a:rPr lang="en-US" altLang="zh-TW" sz="2800" b="1" dirty="0">
                <a:solidFill>
                  <a:srgbClr val="0000FF"/>
                </a:solidFill>
              </a:rPr>
              <a:t>(</a:t>
            </a:r>
            <a:r>
              <a:rPr lang="zh-TW" altLang="en-US" sz="2800" b="1" dirty="0">
                <a:solidFill>
                  <a:srgbClr val="0000FF"/>
                </a:solidFill>
              </a:rPr>
              <a:t>提示頁</a:t>
            </a:r>
            <a:r>
              <a:rPr lang="en-US" altLang="zh-TW" sz="2800" b="1" dirty="0">
                <a:solidFill>
                  <a:srgbClr val="0000FF"/>
                </a:solidFill>
              </a:rPr>
              <a:t>-6)</a:t>
            </a:r>
            <a:endParaRPr lang="en-US" altLang="zh-TW" sz="2800" b="1" dirty="0">
              <a:solidFill>
                <a:srgbClr val="0000FF"/>
              </a:solidFill>
              <a:latin typeface="+mj-lt"/>
            </a:endParaRPr>
          </a:p>
          <a:p>
            <a:pPr algn="ctr"/>
            <a:r>
              <a:rPr lang="en-US" altLang="zh-TW" sz="2800" b="1" dirty="0">
                <a:latin typeface="+mj-lt"/>
              </a:rPr>
              <a:t>Click ~ “Done” if have understand this reminder</a:t>
            </a:r>
            <a:endParaRPr lang="en-US" altLang="zh-TW" sz="2800" b="1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en-US" altLang="zh-TW" sz="28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按</a:t>
            </a:r>
            <a:r>
              <a:rPr lang="en-US" altLang="zh-TW" sz="28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【</a:t>
            </a:r>
            <a:r>
              <a:rPr lang="en-US" altLang="zh-TW" sz="2800" b="1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Done</a:t>
            </a:r>
            <a:r>
              <a:rPr lang="en-US" altLang="zh-TW" sz="28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】</a:t>
            </a:r>
            <a:r>
              <a:rPr lang="en-US" altLang="zh-TW" sz="2800" b="1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, </a:t>
            </a:r>
            <a:r>
              <a:rPr lang="zh-TW" alt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如果已了解此提示</a:t>
            </a:r>
            <a:r>
              <a:rPr lang="en-US" altLang="zh-TW" sz="2800" b="1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)</a:t>
            </a:r>
            <a:endParaRPr lang="zh-TW" altLang="en-US" sz="2800" b="1" dirty="0">
              <a:solidFill>
                <a:srgbClr val="0000FF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023828" y="4077072"/>
            <a:ext cx="2916324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矩形 1"/>
          <p:cNvSpPr/>
          <p:nvPr/>
        </p:nvSpPr>
        <p:spPr>
          <a:xfrm>
            <a:off x="5652120" y="5013176"/>
            <a:ext cx="504056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6444208" y="4077072"/>
            <a:ext cx="2256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rgbClr val="0000FF"/>
                </a:solidFill>
              </a:rPr>
              <a:t>您</a:t>
            </a:r>
            <a:r>
              <a:rPr lang="zh-TW" altLang="en-US" b="1" dirty="0">
                <a:solidFill>
                  <a:srgbClr val="FF0000"/>
                </a:solidFill>
              </a:rPr>
              <a:t>開始</a:t>
            </a:r>
            <a:r>
              <a:rPr lang="zh-TW" altLang="en-US" b="1" dirty="0">
                <a:solidFill>
                  <a:srgbClr val="0000FF"/>
                </a:solidFill>
              </a:rPr>
              <a:t>閱讀及做閱讀測驗之後</a:t>
            </a:r>
            <a:r>
              <a:rPr lang="en-US" altLang="zh-TW" b="1" dirty="0">
                <a:solidFill>
                  <a:srgbClr val="0000FF"/>
                </a:solidFill>
              </a:rPr>
              <a:t>, </a:t>
            </a:r>
            <a:r>
              <a:rPr lang="zh-TW" altLang="en-US" b="1" dirty="0">
                <a:solidFill>
                  <a:srgbClr val="0000FF"/>
                </a:solidFill>
              </a:rPr>
              <a:t>您的閱讀歷程即顯示於此</a:t>
            </a:r>
          </a:p>
        </p:txBody>
      </p:sp>
      <p:sp>
        <p:nvSpPr>
          <p:cNvPr id="8" name="矩形 7"/>
          <p:cNvSpPr/>
          <p:nvPr/>
        </p:nvSpPr>
        <p:spPr>
          <a:xfrm>
            <a:off x="5508104" y="3645024"/>
            <a:ext cx="720080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6438328" y="3717032"/>
            <a:ext cx="2238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="1" dirty="0">
                <a:solidFill>
                  <a:srgbClr val="FF0000"/>
                </a:solidFill>
              </a:rPr>
              <a:t>按 </a:t>
            </a:r>
            <a:r>
              <a:rPr lang="en-US" altLang="zh-TW" sz="1400" b="1" dirty="0">
                <a:solidFill>
                  <a:srgbClr val="FF0000"/>
                </a:solidFill>
              </a:rPr>
              <a:t>“Skip</a:t>
            </a:r>
            <a:r>
              <a:rPr lang="zh-TW" altLang="en-US" sz="1400" b="1" dirty="0">
                <a:solidFill>
                  <a:srgbClr val="FF0000"/>
                </a:solidFill>
              </a:rPr>
              <a:t> </a:t>
            </a:r>
            <a:r>
              <a:rPr lang="en-US" altLang="zh-TW" sz="1400" b="1" dirty="0">
                <a:solidFill>
                  <a:srgbClr val="FF0000"/>
                </a:solidFill>
              </a:rPr>
              <a:t>Tour” </a:t>
            </a:r>
            <a:r>
              <a:rPr lang="zh-TW" altLang="en-US" sz="1400" b="1" dirty="0">
                <a:solidFill>
                  <a:srgbClr val="FF0000"/>
                </a:solidFill>
              </a:rPr>
              <a:t>跳過提示頁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6438328" y="5517232"/>
            <a:ext cx="2238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="1" dirty="0">
                <a:solidFill>
                  <a:srgbClr val="0000FF"/>
                </a:solidFill>
              </a:rPr>
              <a:t>按 右上角的         即可隨時開啟提示頁面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595714"/>
            <a:ext cx="22860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4757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1556792"/>
            <a:ext cx="8315325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467544" y="260648"/>
            <a:ext cx="81369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>
                <a:latin typeface="+mj-lt"/>
              </a:rPr>
              <a:t>Click ~ “TAKE</a:t>
            </a:r>
            <a:r>
              <a:rPr lang="zh-TW" altLang="en-US" sz="2800" b="1" dirty="0">
                <a:latin typeface="+mj-lt"/>
              </a:rPr>
              <a:t> </a:t>
            </a:r>
            <a:r>
              <a:rPr lang="en-US" altLang="zh-TW" sz="2800" b="1" dirty="0">
                <a:latin typeface="+mj-lt"/>
              </a:rPr>
              <a:t>THE</a:t>
            </a:r>
            <a:r>
              <a:rPr lang="zh-TW" altLang="en-US" sz="2800" b="1" dirty="0">
                <a:latin typeface="+mj-lt"/>
              </a:rPr>
              <a:t> </a:t>
            </a:r>
            <a:r>
              <a:rPr lang="en-US" altLang="zh-TW" sz="2800" b="1" dirty="0">
                <a:latin typeface="+mj-lt"/>
              </a:rPr>
              <a:t>LITPRO</a:t>
            </a:r>
            <a:r>
              <a:rPr lang="zh-TW" altLang="en-US" sz="2800" b="1" dirty="0">
                <a:latin typeface="+mj-lt"/>
              </a:rPr>
              <a:t> </a:t>
            </a:r>
            <a:r>
              <a:rPr lang="en-US" altLang="zh-TW" sz="2800" b="1" dirty="0">
                <a:latin typeface="+mj-lt"/>
              </a:rPr>
              <a:t>TEST</a:t>
            </a:r>
            <a:r>
              <a:rPr lang="zh-TW" altLang="en-US" sz="2800" b="1" dirty="0">
                <a:latin typeface="+mj-lt"/>
              </a:rPr>
              <a:t> </a:t>
            </a:r>
            <a:r>
              <a:rPr lang="en-US" altLang="zh-TW" sz="2800" b="1" dirty="0">
                <a:latin typeface="+mj-lt"/>
              </a:rPr>
              <a:t>NOW” </a:t>
            </a:r>
            <a:endParaRPr lang="en-US" altLang="zh-TW" sz="2800" b="1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en-US" altLang="zh-TW" sz="28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按</a:t>
            </a:r>
            <a:r>
              <a:rPr lang="en-US" altLang="zh-TW" sz="28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【</a:t>
            </a:r>
            <a:r>
              <a:rPr lang="en-US" altLang="zh-TW" sz="2800" b="1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r>
              <a:rPr lang="en-US" altLang="zh-TW" sz="2200" b="1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TAKE THE LITPRO TEST NOW</a:t>
            </a:r>
            <a:r>
              <a:rPr lang="en-US" altLang="zh-TW" sz="28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】</a:t>
            </a:r>
            <a:r>
              <a:rPr lang="en-US" altLang="zh-TW" sz="2800" b="1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, </a:t>
            </a:r>
            <a:r>
              <a:rPr lang="zh-TW" alt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開始作答</a:t>
            </a:r>
            <a:r>
              <a:rPr lang="en-US" altLang="zh-TW" sz="2800" b="1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)</a:t>
            </a:r>
            <a:endParaRPr lang="zh-TW" altLang="en-US" sz="2800" b="1" dirty="0">
              <a:solidFill>
                <a:srgbClr val="0000FF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347864" y="3861048"/>
            <a:ext cx="2520280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6372200" y="2527736"/>
            <a:ext cx="26338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rgbClr val="FF0000"/>
                </a:solidFill>
              </a:rPr>
              <a:t>完成</a:t>
            </a:r>
            <a:r>
              <a:rPr lang="zh-TW" altLang="en-US" b="1" dirty="0">
                <a:solidFill>
                  <a:srgbClr val="0000FF"/>
                </a:solidFill>
              </a:rPr>
              <a:t>此檢測後即可得出您的</a:t>
            </a:r>
            <a:r>
              <a:rPr lang="en-US" altLang="zh-TW" b="1" dirty="0">
                <a:solidFill>
                  <a:srgbClr val="0000FF"/>
                </a:solidFill>
              </a:rPr>
              <a:t>Lexile </a:t>
            </a:r>
            <a:r>
              <a:rPr lang="zh-TW" altLang="en-US" b="1" dirty="0">
                <a:solidFill>
                  <a:srgbClr val="0000FF"/>
                </a:solidFill>
              </a:rPr>
              <a:t>級分</a:t>
            </a:r>
            <a:r>
              <a:rPr lang="en-US" altLang="zh-TW" b="1" dirty="0">
                <a:solidFill>
                  <a:srgbClr val="0000FF"/>
                </a:solidFill>
              </a:rPr>
              <a:t>.</a:t>
            </a:r>
          </a:p>
          <a:p>
            <a:endParaRPr lang="en-US" altLang="zh-TW" b="1" dirty="0">
              <a:solidFill>
                <a:srgbClr val="0000FF"/>
              </a:solidFill>
            </a:endParaRPr>
          </a:p>
          <a:p>
            <a:r>
              <a:rPr lang="zh-TW" altLang="en-US" b="1" dirty="0">
                <a:solidFill>
                  <a:srgbClr val="0000FF"/>
                </a:solidFill>
              </a:rPr>
              <a:t>別擔心</a:t>
            </a:r>
            <a:r>
              <a:rPr lang="en-US" altLang="zh-TW" b="1" dirty="0">
                <a:solidFill>
                  <a:srgbClr val="0000FF"/>
                </a:solidFill>
              </a:rPr>
              <a:t>, </a:t>
            </a:r>
            <a:r>
              <a:rPr lang="zh-TW" altLang="en-US" b="1" dirty="0">
                <a:solidFill>
                  <a:srgbClr val="0000FF"/>
                </a:solidFill>
              </a:rPr>
              <a:t>檢測是為了找出</a:t>
            </a:r>
            <a:r>
              <a:rPr lang="zh-TW" altLang="en-US" b="1" dirty="0">
                <a:solidFill>
                  <a:srgbClr val="FF0000"/>
                </a:solidFill>
              </a:rPr>
              <a:t>適合您</a:t>
            </a:r>
            <a:r>
              <a:rPr lang="zh-TW" altLang="en-US" b="1" dirty="0">
                <a:solidFill>
                  <a:srgbClr val="0000FF"/>
                </a:solidFill>
              </a:rPr>
              <a:t>的書籍 </a:t>
            </a:r>
            <a:r>
              <a:rPr lang="en-US" altLang="zh-TW" b="1" dirty="0">
                <a:solidFill>
                  <a:srgbClr val="0000FF"/>
                </a:solidFill>
              </a:rPr>
              <a:t>^__^</a:t>
            </a:r>
            <a:endParaRPr lang="zh-TW" altLang="en-US" b="1" dirty="0">
              <a:solidFill>
                <a:srgbClr val="0000FF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5076056" y="4417660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="1" dirty="0">
                <a:solidFill>
                  <a:srgbClr val="0000FF"/>
                </a:solidFill>
              </a:rPr>
              <a:t>按此鍵可稍後做檢測</a:t>
            </a:r>
          </a:p>
        </p:txBody>
      </p:sp>
    </p:spTree>
    <p:extLst>
      <p:ext uri="{BB962C8B-B14F-4D97-AF65-F5344CB8AC3E}">
        <p14:creationId xmlns:p14="http://schemas.microsoft.com/office/powerpoint/2010/main" val="13645970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1466850"/>
            <a:ext cx="8258175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467544" y="260648"/>
            <a:ext cx="81369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>
                <a:latin typeface="+mj-lt"/>
              </a:rPr>
              <a:t>Click ~ “START TEST</a:t>
            </a:r>
            <a:r>
              <a:rPr lang="zh-TW" altLang="en-US" sz="2800" b="1" dirty="0">
                <a:latin typeface="+mj-lt"/>
              </a:rPr>
              <a:t> </a:t>
            </a:r>
            <a:r>
              <a:rPr lang="en-US" altLang="zh-TW" sz="2800" b="1" dirty="0">
                <a:latin typeface="+mj-lt"/>
              </a:rPr>
              <a:t>” </a:t>
            </a:r>
            <a:endParaRPr lang="en-US" altLang="zh-TW" sz="2800" b="1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en-US" altLang="zh-TW" sz="28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按</a:t>
            </a:r>
            <a:r>
              <a:rPr lang="en-US" altLang="zh-TW" sz="28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【</a:t>
            </a:r>
            <a:r>
              <a:rPr lang="en-US" altLang="zh-TW" sz="2200" b="1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START TEST</a:t>
            </a:r>
            <a:r>
              <a:rPr lang="en-US" altLang="zh-TW" sz="28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】</a:t>
            </a:r>
            <a:r>
              <a:rPr lang="en-US" altLang="zh-TW" sz="2800" b="1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, </a:t>
            </a:r>
            <a:r>
              <a:rPr lang="zh-TW" alt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開始作答</a:t>
            </a:r>
            <a:r>
              <a:rPr lang="en-US" altLang="zh-TW" sz="2800" b="1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)</a:t>
            </a:r>
            <a:endParaRPr lang="zh-TW" altLang="en-US" sz="2800" b="1" dirty="0">
              <a:solidFill>
                <a:srgbClr val="0000FF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635896" y="4581128"/>
            <a:ext cx="1944216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6372200" y="2996952"/>
            <a:ext cx="26338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b="1" dirty="0" err="1">
                <a:solidFill>
                  <a:srgbClr val="0000FF"/>
                </a:solidFill>
              </a:rPr>
              <a:t>LitPro</a:t>
            </a:r>
            <a:r>
              <a:rPr lang="zh-TW" altLang="en-US" sz="1600" b="1" dirty="0">
                <a:solidFill>
                  <a:srgbClr val="0000FF"/>
                </a:solidFill>
              </a:rPr>
              <a:t>檢測約</a:t>
            </a:r>
            <a:r>
              <a:rPr lang="en-US" altLang="zh-TW" sz="1600" b="1" dirty="0">
                <a:solidFill>
                  <a:srgbClr val="0000FF"/>
                </a:solidFill>
              </a:rPr>
              <a:t>20-30</a:t>
            </a:r>
            <a:r>
              <a:rPr lang="zh-TW" altLang="en-US" sz="1600" b="1" dirty="0">
                <a:solidFill>
                  <a:srgbClr val="0000FF"/>
                </a:solidFill>
              </a:rPr>
              <a:t>個問題</a:t>
            </a:r>
            <a:endParaRPr lang="en-US" altLang="zh-TW" sz="1600" b="1" dirty="0">
              <a:solidFill>
                <a:srgbClr val="0000FF"/>
              </a:solidFill>
            </a:endParaRPr>
          </a:p>
          <a:p>
            <a:endParaRPr lang="en-US" altLang="zh-TW" sz="1600" b="1" dirty="0">
              <a:solidFill>
                <a:srgbClr val="0000FF"/>
              </a:solidFill>
            </a:endParaRPr>
          </a:p>
          <a:p>
            <a:endParaRPr lang="en-US" altLang="zh-TW" sz="1600" b="1" dirty="0">
              <a:solidFill>
                <a:srgbClr val="0000FF"/>
              </a:solidFill>
            </a:endParaRPr>
          </a:p>
          <a:p>
            <a:r>
              <a:rPr lang="zh-TW" altLang="en-US" sz="1600" b="1" dirty="0">
                <a:solidFill>
                  <a:srgbClr val="0000FF"/>
                </a:solidFill>
              </a:rPr>
              <a:t>如需暫停檢測</a:t>
            </a:r>
            <a:r>
              <a:rPr lang="en-US" altLang="zh-TW" sz="1600" b="1" dirty="0">
                <a:solidFill>
                  <a:srgbClr val="0000FF"/>
                </a:solidFill>
              </a:rPr>
              <a:t>, </a:t>
            </a:r>
            <a:r>
              <a:rPr lang="zh-TW" altLang="en-US" sz="1600" b="1" dirty="0">
                <a:solidFill>
                  <a:srgbClr val="0000FF"/>
                </a:solidFill>
              </a:rPr>
              <a:t>請按 右上角的 </a:t>
            </a:r>
            <a:r>
              <a:rPr lang="en-US" altLang="zh-TW" sz="1600" b="1" dirty="0">
                <a:solidFill>
                  <a:srgbClr val="0000FF"/>
                </a:solidFill>
              </a:rPr>
              <a:t>X </a:t>
            </a:r>
            <a:r>
              <a:rPr lang="zh-TW" altLang="en-US" sz="1600" b="1" dirty="0">
                <a:solidFill>
                  <a:srgbClr val="0000FF"/>
                </a:solidFill>
              </a:rPr>
              <a:t>鍵即可隨時退出檢測</a:t>
            </a:r>
            <a:r>
              <a:rPr lang="en-US" altLang="zh-TW" sz="1600" b="1" dirty="0">
                <a:solidFill>
                  <a:srgbClr val="0000FF"/>
                </a:solidFill>
              </a:rPr>
              <a:t>.</a:t>
            </a:r>
          </a:p>
          <a:p>
            <a:endParaRPr lang="en-US" altLang="zh-TW" sz="1600" b="1" dirty="0">
              <a:solidFill>
                <a:srgbClr val="0000FF"/>
              </a:solidFill>
            </a:endParaRPr>
          </a:p>
          <a:p>
            <a:r>
              <a:rPr lang="zh-TW" altLang="en-US" sz="2400" b="1" dirty="0">
                <a:solidFill>
                  <a:srgbClr val="FF0000"/>
                </a:solidFill>
              </a:rPr>
              <a:t>不知答案的題目</a:t>
            </a:r>
            <a:r>
              <a:rPr lang="zh-TW" altLang="en-US" sz="2400" b="1" dirty="0">
                <a:solidFill>
                  <a:srgbClr val="0000FF"/>
                </a:solidFill>
              </a:rPr>
              <a:t>可以按</a:t>
            </a:r>
            <a:r>
              <a:rPr lang="en-US" altLang="zh-TW" sz="2400" b="1" dirty="0">
                <a:solidFill>
                  <a:srgbClr val="FF0000"/>
                </a:solidFill>
              </a:rPr>
              <a:t>SKIP</a:t>
            </a:r>
            <a:r>
              <a:rPr lang="zh-TW" altLang="en-US" sz="2400" b="1" dirty="0">
                <a:solidFill>
                  <a:srgbClr val="0000FF"/>
                </a:solidFill>
              </a:rPr>
              <a:t>鍵跳過</a:t>
            </a:r>
            <a:r>
              <a:rPr lang="en-US" altLang="zh-TW" sz="2400" b="1" dirty="0">
                <a:solidFill>
                  <a:srgbClr val="0000FF"/>
                </a:solidFill>
              </a:rPr>
              <a:t>,</a:t>
            </a:r>
            <a:r>
              <a:rPr lang="zh-TW" altLang="en-US" sz="2400" b="1" dirty="0">
                <a:solidFill>
                  <a:srgbClr val="0000FF"/>
                </a:solidFill>
              </a:rPr>
              <a:t>允許跳過</a:t>
            </a:r>
            <a:r>
              <a:rPr lang="zh-TW" altLang="en-US" sz="2400" b="1" dirty="0">
                <a:solidFill>
                  <a:srgbClr val="FF0000"/>
                </a:solidFill>
              </a:rPr>
              <a:t>三次</a:t>
            </a:r>
            <a:r>
              <a:rPr lang="en-US" altLang="zh-TW" sz="2400" b="1" dirty="0">
                <a:solidFill>
                  <a:srgbClr val="0000FF"/>
                </a:solidFill>
              </a:rPr>
              <a:t>.</a:t>
            </a:r>
            <a:endParaRPr lang="zh-TW" altLang="en-US" sz="2400" b="1" dirty="0">
              <a:solidFill>
                <a:srgbClr val="0000FF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4211960" y="5391150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="1" dirty="0">
                <a:solidFill>
                  <a:srgbClr val="0000FF"/>
                </a:solidFill>
              </a:rPr>
              <a:t>按此鍵可稍後做檢測</a:t>
            </a:r>
          </a:p>
        </p:txBody>
      </p:sp>
    </p:spTree>
    <p:extLst>
      <p:ext uri="{BB962C8B-B14F-4D97-AF65-F5344CB8AC3E}">
        <p14:creationId xmlns:p14="http://schemas.microsoft.com/office/powerpoint/2010/main" val="36422842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467544" y="260648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>
                <a:latin typeface="+mj-lt"/>
              </a:rPr>
              <a:t>Directions for “</a:t>
            </a:r>
            <a:r>
              <a:rPr lang="en-US" altLang="zh-TW" sz="2800" b="1" dirty="0" err="1">
                <a:latin typeface="+mj-lt"/>
              </a:rPr>
              <a:t>LitPro</a:t>
            </a:r>
            <a:r>
              <a:rPr lang="en-US" altLang="zh-TW" sz="2800" b="1" dirty="0">
                <a:latin typeface="+mj-lt"/>
              </a:rPr>
              <a:t> Test”</a:t>
            </a:r>
            <a:r>
              <a:rPr lang="zh-TW" altLang="en-US" sz="2800" b="1" dirty="0">
                <a:latin typeface="+mj-lt"/>
              </a:rPr>
              <a:t> </a:t>
            </a:r>
            <a:r>
              <a:rPr lang="en-US" altLang="zh-TW" sz="28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答題說明</a:t>
            </a:r>
            <a:r>
              <a:rPr lang="en-US" altLang="zh-TW" sz="28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800" b="1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96752"/>
            <a:ext cx="7346578" cy="472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7020272" y="5229200"/>
            <a:ext cx="1296144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48484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467544" y="260648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>
                <a:latin typeface="+mj-lt"/>
              </a:rPr>
              <a:t>Answer 3~6 practice questions</a:t>
            </a:r>
            <a:r>
              <a:rPr lang="en-US" altLang="zh-TW" sz="28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回答</a:t>
            </a:r>
            <a:r>
              <a:rPr lang="en-US" altLang="zh-TW" sz="28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3-6</a:t>
            </a:r>
            <a:r>
              <a:rPr lang="zh-TW" altLang="en-US" sz="28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模擬題</a:t>
            </a:r>
            <a:r>
              <a:rPr lang="en-US" altLang="zh-TW" sz="28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800" b="1" dirty="0">
              <a:latin typeface="+mj-lt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388" y="1023938"/>
            <a:ext cx="6753225" cy="481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7020272" y="5301208"/>
            <a:ext cx="792088" cy="53285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19481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467544" y="260648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>
                <a:latin typeface="+mj-lt"/>
              </a:rPr>
              <a:t>Click  “Go On” to start the test</a:t>
            </a:r>
          </a:p>
          <a:p>
            <a:pPr algn="ctr"/>
            <a:r>
              <a:rPr lang="en-US" altLang="zh-TW" sz="24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點選</a:t>
            </a:r>
            <a:r>
              <a:rPr lang="en-US" altLang="zh-TW" sz="2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lang="en-US" altLang="zh-TW" sz="2400" b="1" dirty="0"/>
              <a:t> </a:t>
            </a:r>
            <a:r>
              <a:rPr lang="en-US" altLang="zh-TW" sz="2400" b="1" dirty="0">
                <a:solidFill>
                  <a:srgbClr val="0000FF"/>
                </a:solidFill>
              </a:rPr>
              <a:t>Go On </a:t>
            </a:r>
            <a:r>
              <a:rPr lang="en-US" altLang="zh-TW" sz="2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  <a:r>
              <a:rPr lang="zh-TW" altLang="en-US" sz="24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開始答題</a:t>
            </a:r>
            <a:r>
              <a:rPr lang="en-US" altLang="zh-TW" sz="24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400" b="1" dirty="0">
              <a:latin typeface="+mj-lt"/>
            </a:endParaRP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863" y="1243013"/>
            <a:ext cx="6772275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3014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592" y="1287363"/>
            <a:ext cx="6781800" cy="473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1403648" y="5257207"/>
            <a:ext cx="1008112" cy="7271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467544" y="260648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>
                <a:latin typeface="+mj-lt"/>
              </a:rPr>
              <a:t>Answer each question </a:t>
            </a:r>
            <a:r>
              <a:rPr lang="en-US" altLang="zh-TW" sz="2000" dirty="0">
                <a:latin typeface="+mj-lt"/>
              </a:rPr>
              <a:t>(3 skips allowed)</a:t>
            </a:r>
          </a:p>
          <a:p>
            <a:pPr algn="ctr"/>
            <a:r>
              <a:rPr lang="zh-TW" altLang="en-US" sz="20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逐一答題 </a:t>
            </a:r>
            <a:r>
              <a:rPr lang="en-US" altLang="zh-TW" sz="20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允許跳過</a:t>
            </a:r>
            <a:r>
              <a:rPr lang="en-US" altLang="zh-TW" sz="20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20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題不作答</a:t>
            </a:r>
            <a:r>
              <a:rPr lang="en-US" altLang="zh-TW" sz="20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000" b="1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224028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467544" y="260648"/>
            <a:ext cx="81369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>
                <a:latin typeface="+mj-lt"/>
              </a:rPr>
              <a:t>Finish all questions to get “Lexile measure”</a:t>
            </a:r>
          </a:p>
          <a:p>
            <a:pPr algn="ctr"/>
            <a:r>
              <a:rPr lang="zh-TW" altLang="en-US" sz="28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作答完畢取得藍思分級分數</a:t>
            </a:r>
            <a:r>
              <a:rPr lang="en-US" altLang="zh-TW" sz="28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+</a:t>
            </a:r>
            <a:r>
              <a:rPr lang="zh-TW" altLang="en-US" sz="28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製作閱讀清單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44" y="1499871"/>
            <a:ext cx="7686980" cy="437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3491880" y="4941168"/>
            <a:ext cx="2016224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3707904" y="5373216"/>
            <a:ext cx="1728192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47538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467544" y="260648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>
                <a:latin typeface="+mj-lt"/>
              </a:rPr>
              <a:t>Personalized “Reading List” …(1)</a:t>
            </a:r>
          </a:p>
          <a:p>
            <a:pPr algn="ctr"/>
            <a:r>
              <a:rPr lang="zh-TW" altLang="en-US" sz="24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量身訂製的個人閱讀清單</a:t>
            </a:r>
            <a:r>
              <a:rPr lang="en-US" altLang="zh-TW" sz="24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…(1)</a:t>
            </a:r>
            <a:endParaRPr lang="zh-TW" altLang="en-US" sz="2400" b="1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73130"/>
            <a:ext cx="8156029" cy="4144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1331640" y="2996952"/>
            <a:ext cx="864096" cy="4482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7443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467544" y="908720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Scholastic Literacy Pro </a:t>
            </a:r>
            <a:r>
              <a:rPr lang="en-US" altLang="zh-TW" b="1" dirty="0">
                <a:solidFill>
                  <a:srgbClr val="0000FF"/>
                </a:solidFill>
              </a:rPr>
              <a:t>URL</a:t>
            </a:r>
            <a:r>
              <a:rPr lang="en-US" altLang="zh-TW" dirty="0"/>
              <a:t> 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各校專屬之網址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14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467544" y="404664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>
                <a:latin typeface="+mj-lt"/>
              </a:rPr>
              <a:t>Login</a:t>
            </a:r>
            <a:r>
              <a:rPr lang="zh-TW" altLang="en-US" sz="2800" b="1" dirty="0">
                <a:latin typeface="+mj-lt"/>
              </a:rPr>
              <a:t> </a:t>
            </a:r>
            <a:r>
              <a:rPr lang="en-US" altLang="zh-TW" sz="24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登入</a:t>
            </a:r>
            <a:r>
              <a:rPr lang="en-US" altLang="zh-TW" sz="24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400" b="1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71600" y="1403484"/>
            <a:ext cx="72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TW" altLang="en-US" dirty="0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6BB3F5C6-2BC6-4E69-81F5-54086ABAFE58}"/>
              </a:ext>
            </a:extLst>
          </p:cNvPr>
          <p:cNvSpPr txBox="1"/>
          <p:nvPr/>
        </p:nvSpPr>
        <p:spPr>
          <a:xfrm>
            <a:off x="827584" y="1357876"/>
            <a:ext cx="792088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600" dirty="0">
                <a:hlinkClick r:id="rId2"/>
              </a:rPr>
              <a:t>https://slz02.scholasticlearningzone.com/resources/dp-int/dist/#/login3/student/TWN7949</a:t>
            </a:r>
            <a:r>
              <a:rPr lang="en-US" altLang="zh-TW" sz="1600" dirty="0"/>
              <a:t> </a:t>
            </a: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9EEE4E45-7BD0-4246-B0A3-BFA9A41A88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1844824"/>
            <a:ext cx="6345735" cy="4596452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65D35FC4-B156-473C-A386-1247CEC50151}"/>
              </a:ext>
            </a:extLst>
          </p:cNvPr>
          <p:cNvSpPr/>
          <p:nvPr/>
        </p:nvSpPr>
        <p:spPr>
          <a:xfrm>
            <a:off x="3131840" y="4365104"/>
            <a:ext cx="2880320" cy="8640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04895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467544" y="260648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>
                <a:latin typeface="+mj-lt"/>
              </a:rPr>
              <a:t>Personalized “Reading List” …(2)</a:t>
            </a:r>
          </a:p>
          <a:p>
            <a:pPr algn="ctr"/>
            <a:r>
              <a:rPr lang="zh-TW" altLang="en-US" sz="24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量身訂製的個人閱讀清單</a:t>
            </a:r>
            <a:r>
              <a:rPr lang="en-US" altLang="zh-TW" sz="24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…(2)</a:t>
            </a:r>
            <a:endParaRPr lang="zh-TW" altLang="en-US" sz="2400" b="1" dirty="0">
              <a:latin typeface="+mj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868144" y="2204864"/>
            <a:ext cx="360040" cy="35283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1547664" y="6084004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Lexile Measure: 1113L  </a:t>
            </a:r>
            <a:r>
              <a:rPr lang="en-US" altLang="zh-TW" dirty="0">
                <a:solidFill>
                  <a:srgbClr val="FF0000"/>
                </a:solidFill>
                <a:sym typeface="Wingdings" panose="05000000000000000000" pitchFamily="2" charset="2"/>
              </a:rPr>
              <a:t>-100L </a:t>
            </a:r>
            <a:r>
              <a:rPr lang="en-US" altLang="zh-TW" dirty="0">
                <a:sym typeface="Wingdings" panose="05000000000000000000" pitchFamily="2" charset="2"/>
              </a:rPr>
              <a:t>/</a:t>
            </a:r>
            <a:r>
              <a:rPr lang="en-US" altLang="zh-TW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altLang="zh-TW" dirty="0">
                <a:sym typeface="Wingdings" panose="05000000000000000000" pitchFamily="2" charset="2"/>
              </a:rPr>
              <a:t>+50L = Reading List Lexile</a:t>
            </a:r>
          </a:p>
          <a:p>
            <a:r>
              <a:rPr lang="zh-TW" altLang="en-US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測驗所得的藍思分級分數</a:t>
            </a:r>
            <a:r>
              <a:rPr lang="en-US" altLang="zh-TW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: </a:t>
            </a:r>
            <a:r>
              <a:rPr lang="en-US" altLang="zh-TW" dirty="0">
                <a:solidFill>
                  <a:srgbClr val="0000FF"/>
                </a:solidFill>
                <a:sym typeface="Wingdings" panose="05000000000000000000" pitchFamily="2" charset="2"/>
              </a:rPr>
              <a:t>1113L </a:t>
            </a:r>
            <a:r>
              <a:rPr lang="en-US" altLang="zh-TW" dirty="0">
                <a:solidFill>
                  <a:srgbClr val="FF0000"/>
                </a:solidFill>
                <a:sym typeface="Wingdings" panose="05000000000000000000" pitchFamily="2" charset="2"/>
              </a:rPr>
              <a:t>-100L </a:t>
            </a:r>
            <a:r>
              <a:rPr lang="en-US" altLang="zh-TW" dirty="0">
                <a:solidFill>
                  <a:srgbClr val="0000FF"/>
                </a:solidFill>
                <a:sym typeface="Wingdings" panose="05000000000000000000" pitchFamily="2" charset="2"/>
              </a:rPr>
              <a:t>/ +50L </a:t>
            </a:r>
            <a:r>
              <a:rPr lang="en-US" altLang="zh-TW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= </a:t>
            </a:r>
            <a:r>
              <a:rPr lang="zh-TW" altLang="en-US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閱讀清單藍思分級數</a:t>
            </a:r>
            <a:endParaRPr lang="zh-TW" altLang="en-US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051" y="1196752"/>
            <a:ext cx="5859261" cy="4814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196752"/>
            <a:ext cx="20574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直線單箭頭接點 5"/>
          <p:cNvCxnSpPr/>
          <p:nvPr/>
        </p:nvCxnSpPr>
        <p:spPr>
          <a:xfrm>
            <a:off x="4283968" y="1700808"/>
            <a:ext cx="36004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/>
          <p:cNvCxnSpPr/>
          <p:nvPr/>
        </p:nvCxnSpPr>
        <p:spPr>
          <a:xfrm>
            <a:off x="5292080" y="2276872"/>
            <a:ext cx="122413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/>
          <p:cNvCxnSpPr/>
          <p:nvPr/>
        </p:nvCxnSpPr>
        <p:spPr>
          <a:xfrm>
            <a:off x="4716016" y="2492896"/>
            <a:ext cx="18002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9368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683568" y="1280949"/>
            <a:ext cx="8064896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200" b="1" dirty="0"/>
              <a:t>Please finish all questions within </a:t>
            </a:r>
            <a:r>
              <a:rPr lang="en-US" altLang="zh-TW" sz="3200" b="1" dirty="0">
                <a:solidFill>
                  <a:srgbClr val="0000FF"/>
                </a:solidFill>
              </a:rPr>
              <a:t>40</a:t>
            </a:r>
            <a:r>
              <a:rPr lang="en-US" altLang="zh-TW" sz="3200" b="1" dirty="0"/>
              <a:t> minutes.</a:t>
            </a:r>
          </a:p>
          <a:p>
            <a:pPr algn="ctr"/>
            <a:r>
              <a:rPr lang="en-US" altLang="zh-TW" sz="2800" b="1" dirty="0"/>
              <a:t>(reminders: while </a:t>
            </a:r>
            <a:r>
              <a:rPr lang="en-US" altLang="zh-TW" sz="2800" b="1" dirty="0">
                <a:solidFill>
                  <a:srgbClr val="FF0000"/>
                </a:solidFill>
              </a:rPr>
              <a:t>10</a:t>
            </a:r>
            <a:r>
              <a:rPr lang="en-US" altLang="zh-TW" sz="2800" b="1" dirty="0"/>
              <a:t> minutes left and </a:t>
            </a:r>
            <a:r>
              <a:rPr lang="en-US" altLang="zh-TW" sz="2800" b="1" dirty="0">
                <a:solidFill>
                  <a:srgbClr val="FF0000"/>
                </a:solidFill>
              </a:rPr>
              <a:t>3</a:t>
            </a:r>
            <a:r>
              <a:rPr lang="en-US" altLang="zh-TW" sz="2800" b="1" dirty="0"/>
              <a:t> minutes left)</a:t>
            </a:r>
          </a:p>
          <a:p>
            <a:pPr algn="ctr"/>
            <a:r>
              <a:rPr lang="zh-TW" altLang="en-US" sz="28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作答時間</a:t>
            </a:r>
            <a:r>
              <a:rPr lang="en-US" altLang="zh-TW" sz="28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 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40</a:t>
            </a:r>
            <a:r>
              <a:rPr lang="zh-TW" altLang="en-US" sz="28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分鐘</a:t>
            </a:r>
            <a:endParaRPr lang="en-US" altLang="zh-TW" sz="2800" b="1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en-US" altLang="zh-TW" sz="24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第一次提醒</a:t>
            </a:r>
            <a:r>
              <a:rPr lang="en-US" altLang="zh-TW" sz="24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4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剩</a:t>
            </a:r>
            <a:r>
              <a:rPr lang="en-US" altLang="zh-TW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sz="24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分鐘時</a:t>
            </a:r>
            <a:r>
              <a:rPr lang="en-US" altLang="zh-TW" sz="24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 </a:t>
            </a:r>
            <a:r>
              <a:rPr lang="zh-TW" altLang="en-US" sz="24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第二次提醒</a:t>
            </a:r>
            <a:r>
              <a:rPr lang="en-US" altLang="zh-TW" sz="24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 </a:t>
            </a:r>
            <a:r>
              <a:rPr lang="zh-TW" altLang="en-US" sz="24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剩</a:t>
            </a:r>
            <a:r>
              <a:rPr lang="en-US" altLang="zh-TW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24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分鐘時</a:t>
            </a:r>
            <a:r>
              <a:rPr lang="en-US" altLang="zh-TW" sz="24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algn="ctr"/>
            <a:endParaRPr lang="en-US" altLang="zh-TW" sz="3600" b="1" dirty="0"/>
          </a:p>
          <a:p>
            <a:pPr algn="ctr"/>
            <a:r>
              <a:rPr lang="en-US" altLang="zh-TW" sz="3600" b="1" dirty="0"/>
              <a:t>Are you ready?</a:t>
            </a:r>
          </a:p>
          <a:p>
            <a:pPr algn="ctr"/>
            <a:r>
              <a:rPr lang="zh-TW" altLang="en-US" sz="36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準備好了嗎</a:t>
            </a:r>
            <a:r>
              <a:rPr lang="en-US" altLang="zh-TW" sz="36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  <a:p>
            <a:pPr algn="ctr"/>
            <a:r>
              <a:rPr lang="en-US" altLang="zh-TW" sz="3600" b="1" dirty="0"/>
              <a:t>GO! </a:t>
            </a:r>
          </a:p>
          <a:p>
            <a:pPr algn="ctr"/>
            <a:r>
              <a:rPr lang="zh-TW" altLang="en-US" sz="36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請開始作答</a:t>
            </a:r>
            <a:r>
              <a:rPr lang="en-US" altLang="zh-TW" sz="36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!</a:t>
            </a:r>
            <a:endParaRPr lang="zh-TW" altLang="en-US" sz="3600" b="1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35817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467544" y="260648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>
                <a:latin typeface="+mj-lt"/>
              </a:rPr>
              <a:t>Select ~ “Literacy Pro</a:t>
            </a:r>
            <a:r>
              <a:rPr lang="en-US" altLang="zh-TW" sz="28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”(</a:t>
            </a:r>
            <a:r>
              <a:rPr lang="zh-TW" altLang="en-US" sz="28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點選</a:t>
            </a:r>
            <a:r>
              <a:rPr lang="en-US" altLang="zh-TW" sz="28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【</a:t>
            </a:r>
            <a:r>
              <a:rPr lang="en-US" altLang="zh-TW" sz="2800" b="1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Literacy Pro </a:t>
            </a:r>
            <a:r>
              <a:rPr lang="en-US" altLang="zh-TW" sz="28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】</a:t>
            </a:r>
            <a:r>
              <a:rPr lang="en-US" altLang="zh-TW" sz="2800" b="1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)</a:t>
            </a:r>
            <a:endParaRPr lang="zh-TW" altLang="en-US" sz="2800" b="1" dirty="0">
              <a:solidFill>
                <a:srgbClr val="0000FF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0042F514-CE3A-4BBE-B11C-288004EAB0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828" y="1268760"/>
            <a:ext cx="7474344" cy="4176122"/>
          </a:xfrm>
          <a:prstGeom prst="rect">
            <a:avLst/>
          </a:prstGeom>
        </p:spPr>
      </p:pic>
      <p:sp>
        <p:nvSpPr>
          <p:cNvPr id="5" name="箭號: 向下 4">
            <a:extLst>
              <a:ext uri="{FF2B5EF4-FFF2-40B4-BE49-F238E27FC236}">
                <a16:creationId xmlns:a16="http://schemas.microsoft.com/office/drawing/2014/main" id="{C95D0C29-9024-4002-B536-2CF1C3DFC047}"/>
              </a:ext>
            </a:extLst>
          </p:cNvPr>
          <p:cNvSpPr/>
          <p:nvPr/>
        </p:nvSpPr>
        <p:spPr>
          <a:xfrm>
            <a:off x="3131840" y="2996952"/>
            <a:ext cx="288032" cy="4935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4330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8810"/>
            <a:ext cx="9144000" cy="346542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467544" y="260648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>
                <a:latin typeface="+mj-lt"/>
              </a:rPr>
              <a:t>Click ~ “LET’S GO</a:t>
            </a:r>
            <a:r>
              <a:rPr lang="en-US" altLang="zh-TW" sz="28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”(</a:t>
            </a:r>
            <a:r>
              <a:rPr lang="zh-TW" altLang="en-US" sz="28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按</a:t>
            </a:r>
            <a:r>
              <a:rPr lang="en-US" altLang="zh-TW" sz="28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【</a:t>
            </a:r>
            <a:r>
              <a:rPr lang="en-US" altLang="zh-TW" sz="2800" b="1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LET’S GO</a:t>
            </a:r>
            <a:r>
              <a:rPr lang="en-US" altLang="zh-TW" sz="28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】</a:t>
            </a:r>
            <a:r>
              <a:rPr lang="en-US" altLang="zh-TW" sz="2800" b="1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)</a:t>
            </a:r>
            <a:endParaRPr lang="zh-TW" altLang="en-US" sz="2800" b="1" dirty="0">
              <a:solidFill>
                <a:srgbClr val="0000FF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563888" y="4075366"/>
            <a:ext cx="2160240" cy="7026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7071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35696" y="980728"/>
            <a:ext cx="5760640" cy="568756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467544" y="260648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>
                <a:latin typeface="+mj-lt"/>
              </a:rPr>
              <a:t>Select ~ “3 kinds of books</a:t>
            </a:r>
            <a:r>
              <a:rPr lang="en-US" altLang="zh-TW" sz="28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”(</a:t>
            </a:r>
            <a:r>
              <a:rPr lang="zh-TW" altLang="en-US" sz="28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選擇</a:t>
            </a:r>
            <a:r>
              <a:rPr lang="en-US" altLang="zh-TW" sz="28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【</a:t>
            </a:r>
            <a:r>
              <a:rPr lang="en-US" altLang="zh-TW" sz="2800" b="1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3</a:t>
            </a:r>
            <a:r>
              <a:rPr lang="zh-TW" alt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種類別書籍</a:t>
            </a:r>
            <a:r>
              <a:rPr lang="en-US" altLang="zh-TW" sz="28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】</a:t>
            </a:r>
            <a:r>
              <a:rPr lang="en-US" altLang="zh-TW" sz="2800" b="1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)</a:t>
            </a:r>
            <a:endParaRPr lang="zh-TW" altLang="en-US" sz="2800" b="1" dirty="0">
              <a:solidFill>
                <a:srgbClr val="0000FF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923928" y="2564904"/>
            <a:ext cx="648072" cy="7026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5508104" y="3933056"/>
            <a:ext cx="648072" cy="7026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3932395" y="4725144"/>
            <a:ext cx="648072" cy="7026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矩形 1"/>
          <p:cNvSpPr/>
          <p:nvPr/>
        </p:nvSpPr>
        <p:spPr>
          <a:xfrm>
            <a:off x="5580112" y="6309320"/>
            <a:ext cx="792088" cy="3589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1873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1826865"/>
            <a:ext cx="8162925" cy="376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467544" y="260648"/>
            <a:ext cx="81369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/>
              <a:t>Guide Tour-1 </a:t>
            </a:r>
            <a:r>
              <a:rPr lang="en-US" altLang="zh-TW" sz="2800" b="1" dirty="0">
                <a:solidFill>
                  <a:srgbClr val="0000FF"/>
                </a:solidFill>
              </a:rPr>
              <a:t>(</a:t>
            </a:r>
            <a:r>
              <a:rPr lang="zh-TW" altLang="en-US" sz="2800" b="1" dirty="0">
                <a:solidFill>
                  <a:srgbClr val="0000FF"/>
                </a:solidFill>
                <a:latin typeface="+mj-lt"/>
              </a:rPr>
              <a:t>提示頁</a:t>
            </a:r>
            <a:r>
              <a:rPr lang="en-US" altLang="zh-TW" sz="2800" b="1" dirty="0">
                <a:solidFill>
                  <a:srgbClr val="0000FF"/>
                </a:solidFill>
                <a:latin typeface="+mj-lt"/>
              </a:rPr>
              <a:t>-1)</a:t>
            </a:r>
          </a:p>
          <a:p>
            <a:pPr algn="ctr"/>
            <a:r>
              <a:rPr lang="en-US" altLang="zh-TW" sz="2800" b="1" dirty="0">
                <a:latin typeface="+mj-lt"/>
              </a:rPr>
              <a:t>Click ~ “Next” if no change to the selections</a:t>
            </a:r>
            <a:endParaRPr lang="en-US" altLang="zh-TW" sz="2800" b="1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en-US" altLang="zh-TW" sz="28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按</a:t>
            </a:r>
            <a:r>
              <a:rPr lang="en-US" altLang="zh-TW" sz="28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【</a:t>
            </a:r>
            <a:r>
              <a:rPr lang="en-US" altLang="zh-TW" sz="2800" b="1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Next</a:t>
            </a:r>
            <a:r>
              <a:rPr lang="en-US" altLang="zh-TW" sz="28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】</a:t>
            </a:r>
            <a:r>
              <a:rPr lang="en-US" altLang="zh-TW" sz="2800" b="1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, </a:t>
            </a:r>
            <a:r>
              <a:rPr lang="zh-TW" alt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如果無須更改選項</a:t>
            </a:r>
            <a:r>
              <a:rPr lang="en-US" altLang="zh-TW" sz="2800" b="1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)</a:t>
            </a:r>
            <a:endParaRPr lang="zh-TW" altLang="en-US" sz="2800" b="1" dirty="0">
              <a:solidFill>
                <a:srgbClr val="0000FF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987824" y="4140100"/>
            <a:ext cx="3240360" cy="7920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矩形 1"/>
          <p:cNvSpPr/>
          <p:nvPr/>
        </p:nvSpPr>
        <p:spPr>
          <a:xfrm>
            <a:off x="5652120" y="5076204"/>
            <a:ext cx="504056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6588224" y="4140100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rgbClr val="0000FF"/>
                </a:solidFill>
              </a:rPr>
              <a:t>閱讀興趣選項可隨時更改</a:t>
            </a:r>
          </a:p>
        </p:txBody>
      </p:sp>
      <p:sp>
        <p:nvSpPr>
          <p:cNvPr id="8" name="矩形 7"/>
          <p:cNvSpPr/>
          <p:nvPr/>
        </p:nvSpPr>
        <p:spPr>
          <a:xfrm>
            <a:off x="5508104" y="3780060"/>
            <a:ext cx="64807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6462960" y="3767401"/>
            <a:ext cx="2238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="1" dirty="0">
                <a:solidFill>
                  <a:srgbClr val="FF0000"/>
                </a:solidFill>
              </a:rPr>
              <a:t>按 </a:t>
            </a:r>
            <a:r>
              <a:rPr lang="en-US" altLang="zh-TW" sz="1400" b="1" dirty="0">
                <a:solidFill>
                  <a:srgbClr val="FF0000"/>
                </a:solidFill>
              </a:rPr>
              <a:t>“Skip</a:t>
            </a:r>
            <a:r>
              <a:rPr lang="zh-TW" altLang="en-US" sz="1400" b="1" dirty="0">
                <a:solidFill>
                  <a:srgbClr val="FF0000"/>
                </a:solidFill>
              </a:rPr>
              <a:t> </a:t>
            </a:r>
            <a:r>
              <a:rPr lang="en-US" altLang="zh-TW" sz="1400" b="1" dirty="0">
                <a:solidFill>
                  <a:srgbClr val="FF0000"/>
                </a:solidFill>
              </a:rPr>
              <a:t>Tour” </a:t>
            </a:r>
            <a:r>
              <a:rPr lang="zh-TW" altLang="en-US" sz="1400" b="1" dirty="0">
                <a:solidFill>
                  <a:srgbClr val="FF0000"/>
                </a:solidFill>
              </a:rPr>
              <a:t>跳過提示頁</a:t>
            </a:r>
          </a:p>
        </p:txBody>
      </p:sp>
    </p:spTree>
    <p:extLst>
      <p:ext uri="{BB962C8B-B14F-4D97-AF65-F5344CB8AC3E}">
        <p14:creationId xmlns:p14="http://schemas.microsoft.com/office/powerpoint/2010/main" val="26038397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1844824"/>
            <a:ext cx="8258175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467544" y="260648"/>
            <a:ext cx="81369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/>
              <a:t>Guide Tour-2 </a:t>
            </a:r>
            <a:r>
              <a:rPr lang="en-US" altLang="zh-TW" sz="2800" b="1" dirty="0">
                <a:solidFill>
                  <a:srgbClr val="0000FF"/>
                </a:solidFill>
              </a:rPr>
              <a:t>(</a:t>
            </a:r>
            <a:r>
              <a:rPr lang="zh-TW" altLang="en-US" sz="2800" b="1" dirty="0">
                <a:solidFill>
                  <a:srgbClr val="0000FF"/>
                </a:solidFill>
              </a:rPr>
              <a:t>提示頁</a:t>
            </a:r>
            <a:r>
              <a:rPr lang="en-US" altLang="zh-TW" sz="2800" b="1" dirty="0">
                <a:solidFill>
                  <a:srgbClr val="0000FF"/>
                </a:solidFill>
              </a:rPr>
              <a:t>-2)</a:t>
            </a:r>
            <a:endParaRPr lang="en-US" altLang="zh-TW" sz="2800" b="1" dirty="0">
              <a:solidFill>
                <a:srgbClr val="0000FF"/>
              </a:solidFill>
              <a:latin typeface="+mj-lt"/>
            </a:endParaRPr>
          </a:p>
          <a:p>
            <a:pPr algn="ctr"/>
            <a:r>
              <a:rPr lang="en-US" altLang="zh-TW" sz="2800" b="1" dirty="0">
                <a:latin typeface="+mj-lt"/>
              </a:rPr>
              <a:t>Click ~ “Next” if have understand this reminder</a:t>
            </a:r>
            <a:endParaRPr lang="en-US" altLang="zh-TW" sz="2800" b="1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en-US" altLang="zh-TW" sz="28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按</a:t>
            </a:r>
            <a:r>
              <a:rPr lang="en-US" altLang="zh-TW" sz="28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【</a:t>
            </a:r>
            <a:r>
              <a:rPr lang="en-US" altLang="zh-TW" sz="2800" b="1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Next</a:t>
            </a:r>
            <a:r>
              <a:rPr lang="en-US" altLang="zh-TW" sz="28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】</a:t>
            </a:r>
            <a:r>
              <a:rPr lang="en-US" altLang="zh-TW" sz="2800" b="1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, </a:t>
            </a:r>
            <a:r>
              <a:rPr lang="zh-TW" alt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如果已了解此提示</a:t>
            </a:r>
            <a:r>
              <a:rPr lang="en-US" altLang="zh-TW" sz="2800" b="1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)</a:t>
            </a:r>
            <a:endParaRPr lang="zh-TW" altLang="en-US" sz="2800" b="1" dirty="0">
              <a:solidFill>
                <a:srgbClr val="0000FF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987824" y="4167584"/>
            <a:ext cx="3240360" cy="7920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矩形 1"/>
          <p:cNvSpPr/>
          <p:nvPr/>
        </p:nvSpPr>
        <p:spPr>
          <a:xfrm>
            <a:off x="5652120" y="5103688"/>
            <a:ext cx="504056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6444208" y="4167584"/>
            <a:ext cx="22568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rgbClr val="0000FF"/>
                </a:solidFill>
              </a:rPr>
              <a:t>於此標籤處可參考建議書單</a:t>
            </a:r>
            <a:r>
              <a:rPr lang="en-US" altLang="zh-TW" b="1" dirty="0">
                <a:solidFill>
                  <a:srgbClr val="0000FF"/>
                </a:solidFill>
              </a:rPr>
              <a:t>, </a:t>
            </a:r>
            <a:r>
              <a:rPr lang="zh-TW" altLang="en-US" b="1" dirty="0">
                <a:solidFill>
                  <a:srgbClr val="0000FF"/>
                </a:solidFill>
              </a:rPr>
              <a:t>此書單將依您的</a:t>
            </a:r>
            <a:r>
              <a:rPr lang="zh-TW" altLang="en-US" b="1" dirty="0">
                <a:solidFill>
                  <a:srgbClr val="FF0000"/>
                </a:solidFill>
              </a:rPr>
              <a:t>閱讀興趣選項</a:t>
            </a:r>
            <a:r>
              <a:rPr lang="zh-TW" altLang="en-US" b="1" dirty="0">
                <a:solidFill>
                  <a:srgbClr val="0000FF"/>
                </a:solidFill>
              </a:rPr>
              <a:t>及得到的</a:t>
            </a:r>
            <a:r>
              <a:rPr lang="en-US" altLang="zh-TW" b="1" dirty="0">
                <a:solidFill>
                  <a:srgbClr val="FF0000"/>
                </a:solidFill>
              </a:rPr>
              <a:t>Lexile</a:t>
            </a:r>
            <a:r>
              <a:rPr lang="zh-TW" altLang="en-US" b="1" dirty="0">
                <a:solidFill>
                  <a:srgbClr val="FF0000"/>
                </a:solidFill>
              </a:rPr>
              <a:t>級分</a:t>
            </a:r>
            <a:r>
              <a:rPr lang="zh-TW" altLang="en-US" b="1" dirty="0">
                <a:solidFill>
                  <a:srgbClr val="0000FF"/>
                </a:solidFill>
              </a:rPr>
              <a:t>變動</a:t>
            </a:r>
          </a:p>
        </p:txBody>
      </p:sp>
      <p:sp>
        <p:nvSpPr>
          <p:cNvPr id="8" name="矩形 7"/>
          <p:cNvSpPr/>
          <p:nvPr/>
        </p:nvSpPr>
        <p:spPr>
          <a:xfrm>
            <a:off x="5508104" y="3807544"/>
            <a:ext cx="64807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6462960" y="3794885"/>
            <a:ext cx="2238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="1" dirty="0">
                <a:solidFill>
                  <a:srgbClr val="FF0000"/>
                </a:solidFill>
              </a:rPr>
              <a:t>按 </a:t>
            </a:r>
            <a:r>
              <a:rPr lang="en-US" altLang="zh-TW" sz="1400" b="1" dirty="0">
                <a:solidFill>
                  <a:srgbClr val="FF0000"/>
                </a:solidFill>
              </a:rPr>
              <a:t>“Skip</a:t>
            </a:r>
            <a:r>
              <a:rPr lang="zh-TW" altLang="en-US" sz="1400" b="1" dirty="0">
                <a:solidFill>
                  <a:srgbClr val="FF0000"/>
                </a:solidFill>
              </a:rPr>
              <a:t> </a:t>
            </a:r>
            <a:r>
              <a:rPr lang="en-US" altLang="zh-TW" sz="1400" b="1" dirty="0">
                <a:solidFill>
                  <a:srgbClr val="FF0000"/>
                </a:solidFill>
              </a:rPr>
              <a:t>Tour” </a:t>
            </a:r>
            <a:r>
              <a:rPr lang="zh-TW" altLang="en-US" sz="1400" b="1" dirty="0">
                <a:solidFill>
                  <a:srgbClr val="FF0000"/>
                </a:solidFill>
              </a:rPr>
              <a:t>跳過提示頁</a:t>
            </a:r>
          </a:p>
        </p:txBody>
      </p:sp>
    </p:spTree>
    <p:extLst>
      <p:ext uri="{BB962C8B-B14F-4D97-AF65-F5344CB8AC3E}">
        <p14:creationId xmlns:p14="http://schemas.microsoft.com/office/powerpoint/2010/main" val="3294290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1836777"/>
            <a:ext cx="6143625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467544" y="260648"/>
            <a:ext cx="81369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/>
              <a:t>Guide Tour-3 </a:t>
            </a:r>
            <a:r>
              <a:rPr lang="en-US" altLang="zh-TW" sz="2800" b="1" dirty="0">
                <a:solidFill>
                  <a:srgbClr val="0000FF"/>
                </a:solidFill>
              </a:rPr>
              <a:t>(</a:t>
            </a:r>
            <a:r>
              <a:rPr lang="zh-TW" altLang="en-US" sz="2800" b="1" dirty="0">
                <a:solidFill>
                  <a:srgbClr val="0000FF"/>
                </a:solidFill>
              </a:rPr>
              <a:t>提示頁</a:t>
            </a:r>
            <a:r>
              <a:rPr lang="en-US" altLang="zh-TW" sz="2800" b="1" dirty="0">
                <a:solidFill>
                  <a:srgbClr val="0000FF"/>
                </a:solidFill>
              </a:rPr>
              <a:t>-3)</a:t>
            </a:r>
            <a:endParaRPr lang="en-US" altLang="zh-TW" sz="2800" b="1" dirty="0">
              <a:solidFill>
                <a:srgbClr val="0000FF"/>
              </a:solidFill>
              <a:latin typeface="+mj-lt"/>
            </a:endParaRPr>
          </a:p>
          <a:p>
            <a:pPr algn="ctr"/>
            <a:r>
              <a:rPr lang="en-US" altLang="zh-TW" sz="2800" b="1" dirty="0">
                <a:latin typeface="+mj-lt"/>
              </a:rPr>
              <a:t>Click ~ “Next” if have understand this reminder</a:t>
            </a:r>
            <a:endParaRPr lang="en-US" altLang="zh-TW" sz="2800" b="1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en-US" altLang="zh-TW" sz="28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按</a:t>
            </a:r>
            <a:r>
              <a:rPr lang="en-US" altLang="zh-TW" sz="28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【</a:t>
            </a:r>
            <a:r>
              <a:rPr lang="en-US" altLang="zh-TW" sz="2800" b="1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Next</a:t>
            </a:r>
            <a:r>
              <a:rPr lang="en-US" altLang="zh-TW" sz="28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】</a:t>
            </a:r>
            <a:r>
              <a:rPr lang="en-US" altLang="zh-TW" sz="2800" b="1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, </a:t>
            </a:r>
            <a:r>
              <a:rPr lang="zh-TW" alt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如果已了解此提示</a:t>
            </a:r>
            <a:r>
              <a:rPr lang="en-US" altLang="zh-TW" sz="2800" b="1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)</a:t>
            </a:r>
            <a:endParaRPr lang="zh-TW" altLang="en-US" sz="2800" b="1" dirty="0">
              <a:solidFill>
                <a:srgbClr val="0000FF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411760" y="3933056"/>
            <a:ext cx="3240360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矩形 1"/>
          <p:cNvSpPr/>
          <p:nvPr/>
        </p:nvSpPr>
        <p:spPr>
          <a:xfrm>
            <a:off x="5040052" y="4843992"/>
            <a:ext cx="504056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5868144" y="3861048"/>
            <a:ext cx="2256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rgbClr val="0000FF"/>
                </a:solidFill>
              </a:rPr>
              <a:t>閱讀書籍後於此標籤處可做</a:t>
            </a:r>
            <a:r>
              <a:rPr lang="zh-TW" altLang="en-US" b="1" dirty="0">
                <a:solidFill>
                  <a:srgbClr val="FF0000"/>
                </a:solidFill>
              </a:rPr>
              <a:t>閱讀測驗</a:t>
            </a:r>
          </a:p>
        </p:txBody>
      </p:sp>
      <p:sp>
        <p:nvSpPr>
          <p:cNvPr id="8" name="矩形 7"/>
          <p:cNvSpPr/>
          <p:nvPr/>
        </p:nvSpPr>
        <p:spPr>
          <a:xfrm>
            <a:off x="4932040" y="3535848"/>
            <a:ext cx="720080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5796136" y="3501008"/>
            <a:ext cx="2238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="1" dirty="0">
                <a:solidFill>
                  <a:srgbClr val="FF0000"/>
                </a:solidFill>
              </a:rPr>
              <a:t>按 </a:t>
            </a:r>
            <a:r>
              <a:rPr lang="en-US" altLang="zh-TW" sz="1400" b="1" dirty="0">
                <a:solidFill>
                  <a:srgbClr val="FF0000"/>
                </a:solidFill>
              </a:rPr>
              <a:t>“Skip</a:t>
            </a:r>
            <a:r>
              <a:rPr lang="zh-TW" altLang="en-US" sz="1400" b="1" dirty="0">
                <a:solidFill>
                  <a:srgbClr val="FF0000"/>
                </a:solidFill>
              </a:rPr>
              <a:t> </a:t>
            </a:r>
            <a:r>
              <a:rPr lang="en-US" altLang="zh-TW" sz="1400" b="1" dirty="0">
                <a:solidFill>
                  <a:srgbClr val="FF0000"/>
                </a:solidFill>
              </a:rPr>
              <a:t>Tour” </a:t>
            </a:r>
            <a:r>
              <a:rPr lang="zh-TW" altLang="en-US" sz="1400" b="1" dirty="0">
                <a:solidFill>
                  <a:srgbClr val="FF0000"/>
                </a:solidFill>
              </a:rPr>
              <a:t>跳過提示頁</a:t>
            </a:r>
          </a:p>
        </p:txBody>
      </p:sp>
    </p:spTree>
    <p:extLst>
      <p:ext uri="{BB962C8B-B14F-4D97-AF65-F5344CB8AC3E}">
        <p14:creationId xmlns:p14="http://schemas.microsoft.com/office/powerpoint/2010/main" val="2603674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" y="1798290"/>
            <a:ext cx="7610475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467544" y="260648"/>
            <a:ext cx="81369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/>
              <a:t>Guide Tour-4 </a:t>
            </a:r>
            <a:r>
              <a:rPr lang="en-US" altLang="zh-TW" sz="2800" b="1" dirty="0">
                <a:solidFill>
                  <a:srgbClr val="0000FF"/>
                </a:solidFill>
              </a:rPr>
              <a:t>(</a:t>
            </a:r>
            <a:r>
              <a:rPr lang="zh-TW" altLang="en-US" sz="2800" b="1" dirty="0">
                <a:solidFill>
                  <a:srgbClr val="0000FF"/>
                </a:solidFill>
              </a:rPr>
              <a:t>提示頁</a:t>
            </a:r>
            <a:r>
              <a:rPr lang="en-US" altLang="zh-TW" sz="2800" b="1" dirty="0">
                <a:solidFill>
                  <a:srgbClr val="0000FF"/>
                </a:solidFill>
              </a:rPr>
              <a:t>-4)</a:t>
            </a:r>
            <a:endParaRPr lang="en-US" altLang="zh-TW" sz="2800" b="1" dirty="0">
              <a:solidFill>
                <a:srgbClr val="0000FF"/>
              </a:solidFill>
              <a:latin typeface="+mj-lt"/>
            </a:endParaRPr>
          </a:p>
          <a:p>
            <a:pPr algn="ctr"/>
            <a:r>
              <a:rPr lang="en-US" altLang="zh-TW" sz="2800" b="1" dirty="0">
                <a:latin typeface="+mj-lt"/>
              </a:rPr>
              <a:t>Click ~ “Next” if have understand this reminder</a:t>
            </a:r>
            <a:endParaRPr lang="en-US" altLang="zh-TW" sz="2800" b="1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en-US" altLang="zh-TW" sz="28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按</a:t>
            </a:r>
            <a:r>
              <a:rPr lang="en-US" altLang="zh-TW" sz="28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【</a:t>
            </a:r>
            <a:r>
              <a:rPr lang="en-US" altLang="zh-TW" sz="2800" b="1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Next</a:t>
            </a:r>
            <a:r>
              <a:rPr lang="en-US" altLang="zh-TW" sz="28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】</a:t>
            </a:r>
            <a:r>
              <a:rPr lang="en-US" altLang="zh-TW" sz="2800" b="1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, </a:t>
            </a:r>
            <a:r>
              <a:rPr lang="zh-TW" alt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如果已了解此提示</a:t>
            </a:r>
            <a:r>
              <a:rPr lang="en-US" altLang="zh-TW" sz="2800" b="1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)</a:t>
            </a:r>
            <a:endParaRPr lang="zh-TW" altLang="en-US" sz="2800" b="1" dirty="0">
              <a:solidFill>
                <a:srgbClr val="0000FF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023828" y="4149080"/>
            <a:ext cx="2628292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矩形 1"/>
          <p:cNvSpPr/>
          <p:nvPr/>
        </p:nvSpPr>
        <p:spPr>
          <a:xfrm>
            <a:off x="5652120" y="5085184"/>
            <a:ext cx="504056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6444208" y="4077072"/>
            <a:ext cx="2256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rgbClr val="FF0000"/>
                </a:solidFill>
              </a:rPr>
              <a:t>搜尋</a:t>
            </a:r>
            <a:r>
              <a:rPr lang="zh-TW" altLang="en-US" b="1" dirty="0">
                <a:solidFill>
                  <a:srgbClr val="0000FF"/>
                </a:solidFill>
              </a:rPr>
              <a:t>功能協助您找到更多</a:t>
            </a:r>
            <a:r>
              <a:rPr lang="zh-TW" altLang="en-US" b="1" dirty="0">
                <a:solidFill>
                  <a:srgbClr val="FF0000"/>
                </a:solidFill>
              </a:rPr>
              <a:t>優良書籍</a:t>
            </a:r>
            <a:r>
              <a:rPr lang="zh-TW" altLang="en-US" b="1" dirty="0">
                <a:solidFill>
                  <a:srgbClr val="0000FF"/>
                </a:solidFill>
              </a:rPr>
              <a:t>及</a:t>
            </a:r>
            <a:r>
              <a:rPr lang="zh-TW" altLang="en-US" b="1" dirty="0">
                <a:solidFill>
                  <a:srgbClr val="FF0000"/>
                </a:solidFill>
              </a:rPr>
              <a:t>閱讀測驗</a:t>
            </a:r>
          </a:p>
        </p:txBody>
      </p:sp>
      <p:sp>
        <p:nvSpPr>
          <p:cNvPr id="8" name="矩形 7"/>
          <p:cNvSpPr/>
          <p:nvPr/>
        </p:nvSpPr>
        <p:spPr>
          <a:xfrm>
            <a:off x="5544108" y="3713813"/>
            <a:ext cx="720080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6438328" y="3717032"/>
            <a:ext cx="2238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="1" dirty="0">
                <a:solidFill>
                  <a:srgbClr val="FF0000"/>
                </a:solidFill>
              </a:rPr>
              <a:t>按 </a:t>
            </a:r>
            <a:r>
              <a:rPr lang="en-US" altLang="zh-TW" sz="1400" b="1" dirty="0">
                <a:solidFill>
                  <a:srgbClr val="FF0000"/>
                </a:solidFill>
              </a:rPr>
              <a:t>“Skip</a:t>
            </a:r>
            <a:r>
              <a:rPr lang="zh-TW" altLang="en-US" sz="1400" b="1" dirty="0">
                <a:solidFill>
                  <a:srgbClr val="FF0000"/>
                </a:solidFill>
              </a:rPr>
              <a:t> </a:t>
            </a:r>
            <a:r>
              <a:rPr lang="en-US" altLang="zh-TW" sz="1400" b="1" dirty="0">
                <a:solidFill>
                  <a:srgbClr val="FF0000"/>
                </a:solidFill>
              </a:rPr>
              <a:t>Tour” </a:t>
            </a:r>
            <a:r>
              <a:rPr lang="zh-TW" altLang="en-US" sz="1400" b="1" dirty="0">
                <a:solidFill>
                  <a:srgbClr val="FF0000"/>
                </a:solidFill>
              </a:rPr>
              <a:t>跳過提示頁</a:t>
            </a:r>
          </a:p>
        </p:txBody>
      </p:sp>
    </p:spTree>
    <p:extLst>
      <p:ext uri="{BB962C8B-B14F-4D97-AF65-F5344CB8AC3E}">
        <p14:creationId xmlns:p14="http://schemas.microsoft.com/office/powerpoint/2010/main" val="12803486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</TotalTime>
  <Words>743</Words>
  <Application>Microsoft Office PowerPoint</Application>
  <PresentationFormat>如螢幕大小 (4:3)</PresentationFormat>
  <Paragraphs>80</Paragraphs>
  <Slides>21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27" baseType="lpstr">
      <vt:lpstr>標楷體</vt:lpstr>
      <vt:lpstr>Arial</vt:lpstr>
      <vt:lpstr>Calibri</vt:lpstr>
      <vt:lpstr>Cambria</vt:lpstr>
      <vt:lpstr>Times New Roman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Owner</dc:creator>
  <cp:lastModifiedBy>SC Chiang</cp:lastModifiedBy>
  <cp:revision>95</cp:revision>
  <dcterms:created xsi:type="dcterms:W3CDTF">2018-03-19T07:52:17Z</dcterms:created>
  <dcterms:modified xsi:type="dcterms:W3CDTF">2021-09-27T07:49:52Z</dcterms:modified>
</cp:coreProperties>
</file>