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256" r:id="rId2"/>
    <p:sldId id="258" r:id="rId3"/>
    <p:sldId id="259" r:id="rId4"/>
    <p:sldId id="260" r:id="rId5"/>
    <p:sldId id="265" r:id="rId6"/>
    <p:sldId id="266" r:id="rId7"/>
    <p:sldId id="267" r:id="rId8"/>
    <p:sldId id="269" r:id="rId9"/>
    <p:sldId id="270" r:id="rId10"/>
    <p:sldId id="304" r:id="rId11"/>
    <p:sldId id="271" r:id="rId12"/>
    <p:sldId id="285" r:id="rId13"/>
    <p:sldId id="286" r:id="rId14"/>
    <p:sldId id="287" r:id="rId15"/>
    <p:sldId id="288" r:id="rId16"/>
    <p:sldId id="297" r:id="rId17"/>
    <p:sldId id="290" r:id="rId18"/>
    <p:sldId id="291" r:id="rId19"/>
    <p:sldId id="292" r:id="rId20"/>
    <p:sldId id="293" r:id="rId21"/>
    <p:sldId id="294" r:id="rId22"/>
    <p:sldId id="298" r:id="rId23"/>
    <p:sldId id="300" r:id="rId24"/>
    <p:sldId id="301" r:id="rId25"/>
    <p:sldId id="302" r:id="rId26"/>
    <p:sldId id="303"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660066"/>
    <a:srgbClr val="9999FF"/>
    <a:srgbClr val="008080"/>
    <a:srgbClr val="99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0" autoAdjust="0"/>
  </p:normalViewPr>
  <p:slideViewPr>
    <p:cSldViewPr>
      <p:cViewPr varScale="1">
        <p:scale>
          <a:sx n="123" d="100"/>
          <a:sy n="123" d="100"/>
        </p:scale>
        <p:origin x="4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D9397-CEC0-4BA2-90F8-86928B4B10F0}" type="datetimeFigureOut">
              <a:rPr lang="zh-TW" altLang="en-US" smtClean="0"/>
              <a:t>2021/9/27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B0FD7-7D1D-4C01-B624-B73A3720F6BF}" type="slidenum">
              <a:rPr lang="zh-TW" altLang="en-US" smtClean="0"/>
              <a:t>‹#›</a:t>
            </a:fld>
            <a:endParaRPr lang="zh-TW" altLang="en-US"/>
          </a:p>
        </p:txBody>
      </p:sp>
    </p:spTree>
    <p:extLst>
      <p:ext uri="{BB962C8B-B14F-4D97-AF65-F5344CB8AC3E}">
        <p14:creationId xmlns:p14="http://schemas.microsoft.com/office/powerpoint/2010/main" val="423270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大家好</a:t>
            </a:r>
            <a:r>
              <a:rPr lang="en-US" altLang="zh-TW" dirty="0"/>
              <a:t>, </a:t>
            </a:r>
            <a:r>
              <a:rPr lang="zh-TW" altLang="en-US" dirty="0"/>
              <a:t>現在跟各位介紹</a:t>
            </a:r>
            <a:r>
              <a:rPr lang="en-US" altLang="zh-TW" b="0" dirty="0"/>
              <a:t>Scholastic Literacy Pro</a:t>
            </a:r>
            <a:r>
              <a:rPr lang="en-US" altLang="zh-TW" sz="900" b="0" dirty="0"/>
              <a:t>《</a:t>
            </a:r>
            <a:r>
              <a:rPr lang="zh-TW" altLang="en-US" sz="900" b="0" dirty="0"/>
              <a:t>線上閱讀分級檢測</a:t>
            </a:r>
            <a:r>
              <a:rPr lang="en-US" altLang="zh-TW" sz="900" b="0" dirty="0"/>
              <a:t>》</a:t>
            </a:r>
            <a:r>
              <a:rPr lang="zh-TW" altLang="en-US" sz="900" b="0" dirty="0"/>
              <a:t>與</a:t>
            </a:r>
            <a:r>
              <a:rPr lang="en-US" altLang="zh-TW" sz="900" b="0" dirty="0"/>
              <a:t>《</a:t>
            </a:r>
            <a:r>
              <a:rPr lang="zh-TW" altLang="en-US" sz="900" b="0" dirty="0"/>
              <a:t>線上閱讀測驗</a:t>
            </a:r>
            <a:r>
              <a:rPr lang="en-US" altLang="zh-TW" sz="900" b="0" dirty="0"/>
              <a:t>》</a:t>
            </a:r>
            <a:r>
              <a:rPr lang="zh-TW" altLang="en-US" sz="900" b="0" dirty="0"/>
              <a:t>系統</a:t>
            </a:r>
            <a:endParaRPr lang="zh-TW" altLang="en-US" b="0"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a:t>
            </a:fld>
            <a:endParaRPr lang="zh-TW" altLang="en-US"/>
          </a:p>
        </p:txBody>
      </p:sp>
    </p:spTree>
    <p:extLst>
      <p:ext uri="{BB962C8B-B14F-4D97-AF65-F5344CB8AC3E}">
        <p14:creationId xmlns:p14="http://schemas.microsoft.com/office/powerpoint/2010/main" val="154057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除了國外的案例</a:t>
            </a:r>
            <a:r>
              <a:rPr lang="en-US" altLang="zh-TW" dirty="0"/>
              <a:t>, </a:t>
            </a:r>
            <a:r>
              <a:rPr lang="zh-TW" altLang="en-US" dirty="0"/>
              <a:t>這裡提供</a:t>
            </a:r>
            <a:r>
              <a:rPr lang="en-US" altLang="zh-TW" dirty="0"/>
              <a:t>2</a:t>
            </a:r>
            <a:r>
              <a:rPr lang="zh-TW" altLang="en-US" dirty="0"/>
              <a:t>個台灣的實際案例介紹</a:t>
            </a:r>
            <a:r>
              <a:rPr lang="en-US" altLang="zh-TW" dirty="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dirty="0"/>
              <a:t>2018</a:t>
            </a:r>
            <a:r>
              <a:rPr lang="zh-TW" altLang="en-US" dirty="0"/>
              <a:t>年屏東市和平國小</a:t>
            </a:r>
            <a:r>
              <a:rPr lang="en-US" altLang="zh-TW" dirty="0"/>
              <a:t>, </a:t>
            </a:r>
            <a:r>
              <a:rPr lang="zh-TW" altLang="en-US" dirty="0"/>
              <a:t>於</a:t>
            </a:r>
            <a:r>
              <a:rPr lang="en-US" altLang="zh-TW" dirty="0">
                <a:solidFill>
                  <a:srgbClr val="0000FF"/>
                </a:solidFill>
              </a:rPr>
              <a:t>6</a:t>
            </a:r>
            <a:r>
              <a:rPr lang="zh-TW" altLang="en-US" dirty="0">
                <a:solidFill>
                  <a:srgbClr val="0000FF"/>
                </a:solidFill>
              </a:rPr>
              <a:t>個月內全班平均進步</a:t>
            </a:r>
            <a:r>
              <a:rPr lang="en-US" altLang="zh-TW" dirty="0">
                <a:solidFill>
                  <a:srgbClr val="0000FF"/>
                </a:solidFill>
              </a:rPr>
              <a:t>89.8</a:t>
            </a:r>
            <a:r>
              <a:rPr lang="zh-TW" altLang="en-US" dirty="0">
                <a:solidFill>
                  <a:srgbClr val="0000FF"/>
                </a:solidFill>
              </a:rPr>
              <a:t>級分</a:t>
            </a:r>
            <a:r>
              <a:rPr lang="en-US" altLang="zh-TW" dirty="0">
                <a:solidFill>
                  <a:srgbClr val="0000FF"/>
                </a:solidFill>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dirty="0">
                <a:solidFill>
                  <a:srgbClr val="0000FF"/>
                </a:solidFill>
              </a:rPr>
              <a:t>2015</a:t>
            </a:r>
            <a:r>
              <a:rPr lang="zh-TW" altLang="en-US" dirty="0">
                <a:solidFill>
                  <a:srgbClr val="0000FF"/>
                </a:solidFill>
              </a:rPr>
              <a:t>年台灣師範地學圖資所</a:t>
            </a:r>
            <a:r>
              <a:rPr lang="en-US" altLang="zh-TW" dirty="0">
                <a:solidFill>
                  <a:srgbClr val="0000FF"/>
                </a:solidFill>
              </a:rPr>
              <a:t>, 3</a:t>
            </a:r>
            <a:r>
              <a:rPr lang="zh-TW" altLang="en-US" dirty="0">
                <a:solidFill>
                  <a:srgbClr val="0000FF"/>
                </a:solidFill>
              </a:rPr>
              <a:t>個月內全班平均進步</a:t>
            </a:r>
            <a:r>
              <a:rPr lang="en-US" altLang="zh-TW" dirty="0">
                <a:solidFill>
                  <a:srgbClr val="0000FF"/>
                </a:solidFill>
              </a:rPr>
              <a:t>196.2</a:t>
            </a:r>
            <a:r>
              <a:rPr lang="zh-TW" altLang="en-US" dirty="0">
                <a:solidFill>
                  <a:srgbClr val="0000FF"/>
                </a:solidFill>
              </a:rPr>
              <a:t>級分</a:t>
            </a:r>
            <a:r>
              <a:rPr lang="en-US" altLang="zh-TW" dirty="0">
                <a:solidFill>
                  <a:srgbClr val="0000FF"/>
                </a:solidFill>
              </a:rPr>
              <a:t>!</a:t>
            </a:r>
            <a:endParaRPr lang="zh-TW" altLang="en-US" dirty="0">
              <a:solidFill>
                <a:srgbClr val="0000FF"/>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zh-TW" altLang="en-US" dirty="0">
              <a:solidFill>
                <a:srgbClr val="0000FF"/>
              </a:solidFill>
            </a:endParaRPr>
          </a:p>
          <a:p>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10</a:t>
            </a:fld>
            <a:endParaRPr lang="zh-TW" altLang="en-US"/>
          </a:p>
        </p:txBody>
      </p:sp>
    </p:spTree>
    <p:extLst>
      <p:ext uri="{BB962C8B-B14F-4D97-AF65-F5344CB8AC3E}">
        <p14:creationId xmlns:p14="http://schemas.microsoft.com/office/powerpoint/2010/main" val="159507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綜合以上的說明</a:t>
            </a:r>
            <a:r>
              <a:rPr lang="en-US" altLang="zh-TW" dirty="0"/>
              <a:t>, </a:t>
            </a:r>
            <a:r>
              <a:rPr lang="zh-TW" altLang="en-US" dirty="0"/>
              <a:t>我們了解</a:t>
            </a:r>
            <a:r>
              <a:rPr lang="en-US" altLang="zh-TW" dirty="0"/>
              <a:t>,  Literacy Pro</a:t>
            </a:r>
            <a:r>
              <a:rPr lang="zh-TW" altLang="en-US" dirty="0"/>
              <a:t>系統提供</a:t>
            </a:r>
            <a:r>
              <a:rPr lang="en-US" altLang="zh-TW" dirty="0"/>
              <a:t>『</a:t>
            </a:r>
            <a:r>
              <a:rPr lang="zh-TW" altLang="en-US" sz="1200" b="0" dirty="0">
                <a:latin typeface="Calibri" panose="020F0502020204030204" pitchFamily="34" charset="0"/>
              </a:rPr>
              <a:t>個人差異化的測驗</a:t>
            </a:r>
            <a:r>
              <a:rPr lang="en-US" altLang="zh-TW" sz="1200" b="0" dirty="0">
                <a:latin typeface="Calibri" panose="020F0502020204030204" pitchFamily="34" charset="0"/>
              </a:rPr>
              <a:t>』. </a:t>
            </a:r>
          </a:p>
          <a:p>
            <a:r>
              <a:rPr lang="zh-TW" altLang="en-US" sz="1200" b="0" dirty="0">
                <a:latin typeface="Calibri" panose="020F0502020204030204" pitchFamily="34" charset="0"/>
              </a:rPr>
              <a:t>也就是說</a:t>
            </a:r>
            <a:r>
              <a:rPr lang="en-US" altLang="zh-TW" sz="1200" b="0" dirty="0">
                <a:latin typeface="Calibri" panose="020F0502020204030204" pitchFamily="34" charset="0"/>
              </a:rPr>
              <a:t>:</a:t>
            </a:r>
          </a:p>
          <a:p>
            <a:r>
              <a:rPr lang="en-US" altLang="zh-TW" dirty="0">
                <a:solidFill>
                  <a:srgbClr val="0000FF"/>
                </a:solidFill>
              </a:rPr>
              <a:t>1.</a:t>
            </a:r>
            <a:r>
              <a:rPr lang="zh-TW" altLang="en-US" dirty="0">
                <a:solidFill>
                  <a:srgbClr val="0000FF"/>
                </a:solidFill>
              </a:rPr>
              <a:t> 首次測驗，全班皆從同一級分開始</a:t>
            </a:r>
            <a:r>
              <a:rPr lang="en-US" altLang="zh-TW" dirty="0">
                <a:solidFill>
                  <a:srgbClr val="0000FF"/>
                </a:solidFill>
              </a:rPr>
              <a:t>(</a:t>
            </a:r>
            <a:r>
              <a:rPr lang="zh-TW" altLang="en-US" dirty="0">
                <a:solidFill>
                  <a:srgbClr val="0000FF"/>
                </a:solidFill>
              </a:rPr>
              <a:t>例如</a:t>
            </a:r>
            <a:r>
              <a:rPr lang="en-US" altLang="zh-TW" dirty="0">
                <a:solidFill>
                  <a:srgbClr val="0000FF"/>
                </a:solidFill>
              </a:rPr>
              <a:t>: </a:t>
            </a:r>
            <a:r>
              <a:rPr lang="zh-TW" altLang="en-US" dirty="0">
                <a:solidFill>
                  <a:srgbClr val="0000FF"/>
                </a:solidFill>
              </a:rPr>
              <a:t>四年級 </a:t>
            </a:r>
            <a:r>
              <a:rPr lang="en-US" altLang="zh-TW" dirty="0">
                <a:solidFill>
                  <a:srgbClr val="0000FF"/>
                </a:solidFill>
              </a:rPr>
              <a:t>400L)</a:t>
            </a:r>
            <a:r>
              <a:rPr lang="zh-TW" altLang="en-US" dirty="0">
                <a:solidFill>
                  <a:srgbClr val="0000FF"/>
                </a:solidFill>
              </a:rPr>
              <a:t>。</a:t>
            </a:r>
            <a:endParaRPr lang="en-US" altLang="zh-TW" dirty="0">
              <a:solidFill>
                <a:srgbClr val="0000FF"/>
              </a:solidFill>
            </a:endParaRPr>
          </a:p>
          <a:p>
            <a:r>
              <a:rPr lang="en-US" altLang="zh-TW" dirty="0">
                <a:solidFill>
                  <a:srgbClr val="0000FF"/>
                </a:solidFill>
              </a:rPr>
              <a:t>2. </a:t>
            </a:r>
            <a:r>
              <a:rPr lang="zh-TW" altLang="en-US" dirty="0">
                <a:solidFill>
                  <a:srgbClr val="0000FF"/>
                </a:solidFill>
              </a:rPr>
              <a:t>同學得出</a:t>
            </a:r>
            <a:r>
              <a:rPr lang="en-US" altLang="zh-TW" dirty="0">
                <a:solidFill>
                  <a:srgbClr val="0000FF"/>
                </a:solidFill>
              </a:rPr>
              <a:t>851L</a:t>
            </a:r>
            <a:r>
              <a:rPr lang="zh-TW" altLang="en-US" dirty="0">
                <a:solidFill>
                  <a:srgbClr val="0000FF"/>
                </a:solidFill>
              </a:rPr>
              <a:t>，下次測驗系統會從</a:t>
            </a:r>
            <a:r>
              <a:rPr lang="en-US" altLang="zh-TW" dirty="0">
                <a:solidFill>
                  <a:srgbClr val="0000FF"/>
                </a:solidFill>
              </a:rPr>
              <a:t>850L</a:t>
            </a:r>
            <a:r>
              <a:rPr lang="zh-TW" altLang="en-US" dirty="0">
                <a:solidFill>
                  <a:srgbClr val="0000FF"/>
                </a:solidFill>
              </a:rPr>
              <a:t>開始</a:t>
            </a:r>
            <a:r>
              <a:rPr lang="en-US" altLang="zh-TW" dirty="0">
                <a:solidFill>
                  <a:srgbClr val="0000FF"/>
                </a:solidFill>
              </a:rPr>
              <a:t> </a:t>
            </a:r>
            <a:r>
              <a:rPr lang="zh-TW" altLang="en-US" dirty="0">
                <a:solidFill>
                  <a:srgbClr val="0000FF"/>
                </a:solidFill>
              </a:rPr>
              <a:t>，依此類推</a:t>
            </a:r>
            <a:r>
              <a:rPr lang="en-US" altLang="zh-TW" dirty="0">
                <a:solidFill>
                  <a:srgbClr val="0000FF"/>
                </a:solidFill>
              </a:rPr>
              <a:t>…</a:t>
            </a:r>
            <a:r>
              <a:rPr lang="zh-TW" altLang="en-US" dirty="0">
                <a:solidFill>
                  <a:srgbClr val="0000FF"/>
                </a:solidFill>
              </a:rPr>
              <a:t> 。</a:t>
            </a:r>
          </a:p>
          <a:p>
            <a:endParaRPr lang="en-US" altLang="zh-TW" sz="1200" b="0" dirty="0">
              <a:latin typeface="Calibri" panose="020F0502020204030204" pitchFamily="34" charset="0"/>
            </a:endParaRPr>
          </a:p>
          <a:p>
            <a:endParaRPr lang="zh-TW" altLang="en-US" b="0"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11</a:t>
            </a:fld>
            <a:endParaRPr lang="zh-TW" altLang="en-US"/>
          </a:p>
        </p:txBody>
      </p:sp>
    </p:spTree>
    <p:extLst>
      <p:ext uri="{BB962C8B-B14F-4D97-AF65-F5344CB8AC3E}">
        <p14:creationId xmlns:p14="http://schemas.microsoft.com/office/powerpoint/2010/main" val="2643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透過科學化的線上測試</a:t>
            </a:r>
            <a:r>
              <a:rPr lang="en-US" altLang="zh-TW" dirty="0"/>
              <a:t>, </a:t>
            </a:r>
            <a:r>
              <a:rPr lang="zh-TW" altLang="en-US" dirty="0"/>
              <a:t>只需</a:t>
            </a:r>
            <a:r>
              <a:rPr lang="en-US" altLang="zh-TW" dirty="0"/>
              <a:t>30~50</a:t>
            </a:r>
            <a:r>
              <a:rPr lang="zh-TW" altLang="en-US" dirty="0"/>
              <a:t>分鐘就能準確地得出</a:t>
            </a:r>
            <a:r>
              <a:rPr lang="en-US" altLang="zh-TW" dirty="0"/>
              <a:t>Lexile</a:t>
            </a:r>
            <a:r>
              <a:rPr lang="zh-TW" altLang="en-US" dirty="0"/>
              <a:t>級分</a:t>
            </a:r>
            <a:r>
              <a:rPr lang="en-US" altLang="zh-TW" dirty="0"/>
              <a:t>, </a:t>
            </a:r>
            <a:r>
              <a:rPr lang="zh-TW" altLang="en-US" dirty="0"/>
              <a:t>系統更能根據學生挑選的主題推薦閱讀清單</a:t>
            </a:r>
            <a:r>
              <a:rPr lang="en-US" altLang="zh-TW" dirty="0"/>
              <a:t>, </a:t>
            </a:r>
            <a:r>
              <a:rPr lang="zh-TW" altLang="en-US" dirty="0"/>
              <a:t>讓學生輕鬆挑書</a:t>
            </a:r>
            <a:r>
              <a:rPr lang="en-US" altLang="zh-TW" dirty="0"/>
              <a:t>, </a:t>
            </a:r>
            <a:r>
              <a:rPr lang="zh-TW" altLang="en-US" dirty="0"/>
              <a:t>快樂閱讀</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12</a:t>
            </a:fld>
            <a:endParaRPr lang="zh-TW" altLang="en-US"/>
          </a:p>
        </p:txBody>
      </p:sp>
    </p:spTree>
    <p:extLst>
      <p:ext uri="{BB962C8B-B14F-4D97-AF65-F5344CB8AC3E}">
        <p14:creationId xmlns:p14="http://schemas.microsoft.com/office/powerpoint/2010/main" val="268747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一共有</a:t>
            </a:r>
            <a:r>
              <a:rPr lang="en-US" altLang="zh-TW" dirty="0"/>
              <a:t>20</a:t>
            </a:r>
            <a:r>
              <a:rPr lang="zh-TW" altLang="en-US" dirty="0"/>
              <a:t>種主題可挑選</a:t>
            </a:r>
            <a:r>
              <a:rPr lang="en-US" altLang="zh-TW" dirty="0"/>
              <a:t>, </a:t>
            </a:r>
            <a:r>
              <a:rPr lang="zh-TW" altLang="en-US" dirty="0"/>
              <a:t>由其中挑選</a:t>
            </a:r>
            <a:r>
              <a:rPr lang="en-US" altLang="zh-TW" dirty="0"/>
              <a:t>3</a:t>
            </a:r>
            <a:r>
              <a:rPr lang="zh-TW" altLang="en-US" dirty="0"/>
              <a:t>種主題</a:t>
            </a:r>
            <a:r>
              <a:rPr lang="en-US" altLang="zh-TW" dirty="0"/>
              <a:t>, </a:t>
            </a:r>
            <a:r>
              <a:rPr lang="zh-TW" altLang="en-US" dirty="0"/>
              <a:t>系統立即推薦相關閱讀書單</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13</a:t>
            </a:fld>
            <a:endParaRPr lang="zh-TW" altLang="en-US"/>
          </a:p>
        </p:txBody>
      </p:sp>
    </p:spTree>
    <p:extLst>
      <p:ext uri="{BB962C8B-B14F-4D97-AF65-F5344CB8AC3E}">
        <p14:creationId xmlns:p14="http://schemas.microsoft.com/office/powerpoint/2010/main" val="159457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案例立中的同學是</a:t>
            </a:r>
            <a:r>
              <a:rPr lang="en-US" altLang="zh-TW" dirty="0"/>
              <a:t>850L</a:t>
            </a:r>
            <a:r>
              <a:rPr lang="zh-TW" altLang="en-US" dirty="0"/>
              <a:t>級分</a:t>
            </a:r>
            <a:r>
              <a:rPr lang="en-US" altLang="zh-TW" dirty="0"/>
              <a:t>, </a:t>
            </a:r>
            <a:r>
              <a:rPr lang="zh-TW" altLang="en-US" dirty="0"/>
              <a:t>他的閱讀書單是根據所選的三項主題</a:t>
            </a:r>
            <a:r>
              <a:rPr lang="en-US" altLang="zh-TW" dirty="0"/>
              <a:t>,</a:t>
            </a:r>
            <a:r>
              <a:rPr lang="zh-TW" altLang="en-US" dirty="0"/>
              <a:t> 往下減</a:t>
            </a:r>
            <a:r>
              <a:rPr lang="en-US" altLang="zh-TW" dirty="0"/>
              <a:t>100L</a:t>
            </a:r>
            <a:r>
              <a:rPr lang="zh-TW" altLang="en-US" dirty="0"/>
              <a:t>級分</a:t>
            </a:r>
            <a:r>
              <a:rPr lang="en-US" altLang="zh-TW" dirty="0"/>
              <a:t>, </a:t>
            </a:r>
            <a:r>
              <a:rPr lang="zh-TW" altLang="en-US" dirty="0"/>
              <a:t>往上加</a:t>
            </a:r>
            <a:r>
              <a:rPr lang="en-US" altLang="zh-TW" dirty="0"/>
              <a:t>50L</a:t>
            </a:r>
            <a:r>
              <a:rPr lang="zh-TW" altLang="en-US" dirty="0"/>
              <a:t>級分來</a:t>
            </a:r>
            <a:r>
              <a:rPr lang="en-US" altLang="zh-TW" dirty="0"/>
              <a:t> </a:t>
            </a:r>
            <a:r>
              <a:rPr lang="zh-TW" altLang="en-US" dirty="0"/>
              <a:t>推薦</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14</a:t>
            </a:fld>
            <a:endParaRPr lang="zh-TW" altLang="en-US"/>
          </a:p>
        </p:txBody>
      </p:sp>
    </p:spTree>
    <p:extLst>
      <p:ext uri="{BB962C8B-B14F-4D97-AF65-F5344CB8AC3E}">
        <p14:creationId xmlns:p14="http://schemas.microsoft.com/office/powerpoint/2010/main" val="346286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同學可以選擇實體書來閱讀</a:t>
            </a: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15</a:t>
            </a:fld>
            <a:endParaRPr lang="zh-TW" altLang="en-US"/>
          </a:p>
        </p:txBody>
      </p:sp>
    </p:spTree>
    <p:extLst>
      <p:ext uri="{BB962C8B-B14F-4D97-AF65-F5344CB8AC3E}">
        <p14:creationId xmlns:p14="http://schemas.microsoft.com/office/powerpoint/2010/main" val="185348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透過購買或是由圖書館借閱</a:t>
            </a: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16</a:t>
            </a:fld>
            <a:endParaRPr lang="zh-TW" altLang="en-US"/>
          </a:p>
        </p:txBody>
      </p:sp>
    </p:spTree>
    <p:extLst>
      <p:ext uri="{BB962C8B-B14F-4D97-AF65-F5344CB8AC3E}">
        <p14:creationId xmlns:p14="http://schemas.microsoft.com/office/powerpoint/2010/main" val="198770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或是選擇電子書閱讀</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17</a:t>
            </a:fld>
            <a:endParaRPr lang="zh-TW" altLang="en-US"/>
          </a:p>
        </p:txBody>
      </p:sp>
    </p:spTree>
    <p:extLst>
      <p:ext uri="{BB962C8B-B14F-4D97-AF65-F5344CB8AC3E}">
        <p14:creationId xmlns:p14="http://schemas.microsoft.com/office/powerpoint/2010/main" val="20712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閱讀後可以盡系統搜尋這本書名稱</a:t>
            </a:r>
            <a:r>
              <a:rPr lang="en-US" altLang="zh-TW" dirty="0"/>
              <a:t>(</a:t>
            </a:r>
            <a:r>
              <a:rPr lang="zh-TW" altLang="en-US" dirty="0"/>
              <a:t>或</a:t>
            </a:r>
            <a:r>
              <a:rPr lang="en-US" altLang="zh-TW" dirty="0"/>
              <a:t>ISBN), </a:t>
            </a:r>
            <a:r>
              <a:rPr lang="zh-TW" altLang="en-US" dirty="0"/>
              <a:t>開始做線上閱讀測驗</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18</a:t>
            </a:fld>
            <a:endParaRPr lang="zh-TW" altLang="en-US"/>
          </a:p>
        </p:txBody>
      </p:sp>
    </p:spTree>
    <p:extLst>
      <p:ext uri="{BB962C8B-B14F-4D97-AF65-F5344CB8AC3E}">
        <p14:creationId xmlns:p14="http://schemas.microsoft.com/office/powerpoint/2010/main" val="112327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這個閱讀測驗包含</a:t>
            </a:r>
            <a:r>
              <a:rPr lang="en-US" altLang="zh-TW" dirty="0"/>
              <a:t>:</a:t>
            </a:r>
          </a:p>
          <a:p>
            <a:pPr fontAlgn="auto">
              <a:lnSpc>
                <a:spcPct val="120000"/>
              </a:lnSpc>
              <a:spcBef>
                <a:spcPct val="20000"/>
              </a:spcBef>
              <a:spcAft>
                <a:spcPct val="34000"/>
              </a:spcAft>
              <a:buClr>
                <a:srgbClr val="FF6600"/>
              </a:buClr>
              <a:defRPr/>
            </a:pPr>
            <a:r>
              <a:rPr kumimoji="0" lang="en-US" altLang="zh-TW" sz="1200" dirty="0">
                <a:solidFill>
                  <a:srgbClr val="FF0000"/>
                </a:solidFill>
                <a:cs typeface="Calibri" pitchFamily="34" charset="0"/>
              </a:rPr>
              <a:t>*550</a:t>
            </a:r>
            <a:r>
              <a:rPr kumimoji="0" lang="zh-TW" altLang="en-US" sz="1200" dirty="0">
                <a:solidFill>
                  <a:srgbClr val="FF0000"/>
                </a:solidFill>
                <a:cs typeface="Calibri" pitchFamily="34" charset="0"/>
              </a:rPr>
              <a:t>家出版社，超過</a:t>
            </a:r>
            <a:r>
              <a:rPr kumimoji="0" lang="en-US" altLang="zh-TW" sz="1200" dirty="0">
                <a:solidFill>
                  <a:srgbClr val="FF0000"/>
                </a:solidFill>
                <a:cs typeface="Calibri" pitchFamily="34" charset="0"/>
              </a:rPr>
              <a:t>55,000</a:t>
            </a:r>
            <a:r>
              <a:rPr kumimoji="0" lang="zh-TW" altLang="en-US" sz="1200" dirty="0">
                <a:solidFill>
                  <a:srgbClr val="FF0000"/>
                </a:solidFill>
                <a:cs typeface="Calibri" pitchFamily="34" charset="0"/>
              </a:rPr>
              <a:t>本</a:t>
            </a:r>
            <a:r>
              <a:rPr kumimoji="0" lang="en-US" altLang="zh-TW" sz="1200" dirty="0">
                <a:solidFill>
                  <a:srgbClr val="FF0000"/>
                </a:solidFill>
                <a:cs typeface="Calibri" pitchFamily="34" charset="0"/>
              </a:rPr>
              <a:t>Lexile</a:t>
            </a:r>
            <a:r>
              <a:rPr kumimoji="0" lang="zh-TW" altLang="en-US" sz="1200" dirty="0">
                <a:solidFill>
                  <a:srgbClr val="FF0000"/>
                </a:solidFill>
                <a:cs typeface="Calibri" pitchFamily="34" charset="0"/>
              </a:rPr>
              <a:t>分級書籍。</a:t>
            </a:r>
            <a:br>
              <a:rPr kumimoji="0" lang="en-US" altLang="zh-TW" sz="1200" dirty="0">
                <a:solidFill>
                  <a:srgbClr val="FF0000"/>
                </a:solidFill>
                <a:cs typeface="Calibri" pitchFamily="34" charset="0"/>
              </a:rPr>
            </a:br>
            <a:r>
              <a:rPr kumimoji="0" lang="en-US" altLang="zh-TW" sz="1200" dirty="0">
                <a:solidFill>
                  <a:srgbClr val="FF0000"/>
                </a:solidFill>
                <a:cs typeface="Calibri" pitchFamily="34" charset="0"/>
              </a:rPr>
              <a:t>*</a:t>
            </a:r>
            <a:r>
              <a:rPr lang="zh-TW" altLang="en-US" sz="1200" dirty="0">
                <a:solidFill>
                  <a:srgbClr val="FF0000"/>
                </a:solidFill>
                <a:cs typeface="Calibri" pitchFamily="34" charset="0"/>
              </a:rPr>
              <a:t>每本書約有</a:t>
            </a:r>
            <a:r>
              <a:rPr lang="en-US" altLang="zh-TW" sz="1200" dirty="0">
                <a:solidFill>
                  <a:srgbClr val="FF0000"/>
                </a:solidFill>
                <a:cs typeface="Calibri" pitchFamily="34" charset="0"/>
              </a:rPr>
              <a:t>30 </a:t>
            </a:r>
            <a:r>
              <a:rPr lang="zh-TW" altLang="en-US" sz="1200" dirty="0">
                <a:solidFill>
                  <a:srgbClr val="FF0000"/>
                </a:solidFill>
                <a:cs typeface="Calibri" pitchFamily="34" charset="0"/>
              </a:rPr>
              <a:t>題的題庫，每次測驗</a:t>
            </a:r>
            <a:br>
              <a:rPr lang="en-US" altLang="zh-TW" sz="1200" dirty="0">
                <a:solidFill>
                  <a:srgbClr val="FF0000"/>
                </a:solidFill>
                <a:cs typeface="Calibri" pitchFamily="34" charset="0"/>
              </a:rPr>
            </a:br>
            <a:r>
              <a:rPr lang="en-US" altLang="zh-TW" sz="1200" dirty="0">
                <a:solidFill>
                  <a:srgbClr val="FF0000"/>
                </a:solidFill>
                <a:cs typeface="Calibri" pitchFamily="34" charset="0"/>
              </a:rPr>
              <a:t>  </a:t>
            </a:r>
            <a:r>
              <a:rPr kumimoji="0" lang="zh-TW" altLang="en-US" sz="1200" dirty="0">
                <a:solidFill>
                  <a:srgbClr val="FF0000"/>
                </a:solidFill>
                <a:cs typeface="Calibri" pitchFamily="34" charset="0"/>
              </a:rPr>
              <a:t>隨機產生</a:t>
            </a:r>
            <a:r>
              <a:rPr kumimoji="0" lang="en-US" altLang="zh-TW" sz="1200" dirty="0">
                <a:solidFill>
                  <a:srgbClr val="FF0000"/>
                </a:solidFill>
                <a:cs typeface="Calibri" pitchFamily="34" charset="0"/>
              </a:rPr>
              <a:t>10</a:t>
            </a:r>
            <a:r>
              <a:rPr kumimoji="0" lang="zh-TW" altLang="en-US" sz="1200" dirty="0">
                <a:solidFill>
                  <a:srgbClr val="FF0000"/>
                </a:solidFill>
                <a:cs typeface="Calibri" pitchFamily="34" charset="0"/>
              </a:rPr>
              <a:t>道試題</a:t>
            </a:r>
            <a:br>
              <a:rPr kumimoji="0" lang="en-US" altLang="zh-TW" sz="1200" dirty="0">
                <a:solidFill>
                  <a:srgbClr val="FF0000"/>
                </a:solidFill>
                <a:cs typeface="Calibri" pitchFamily="34" charset="0"/>
              </a:rPr>
            </a:br>
            <a:r>
              <a:rPr kumimoji="0" lang="en-US" altLang="zh-TW" sz="1200" dirty="0">
                <a:solidFill>
                  <a:srgbClr val="FF0000"/>
                </a:solidFill>
                <a:cs typeface="Calibri" pitchFamily="34" charset="0"/>
              </a:rPr>
              <a:t>*</a:t>
            </a:r>
            <a:r>
              <a:rPr kumimoji="0" lang="zh-TW" altLang="en-US" sz="1200" dirty="0">
                <a:solidFill>
                  <a:srgbClr val="FF0000"/>
                </a:solidFill>
                <a:cs typeface="Calibri" pitchFamily="34" charset="0"/>
              </a:rPr>
              <a:t>可重複施測直到通過</a:t>
            </a:r>
            <a:endParaRPr kumimoji="0" lang="en-US" altLang="zh-TW" sz="1200" dirty="0">
              <a:solidFill>
                <a:srgbClr val="FF0000"/>
              </a:solidFill>
              <a:cs typeface="Calibri" pitchFamily="34" charset="0"/>
            </a:endParaRPr>
          </a:p>
          <a:p>
            <a:pPr fontAlgn="auto">
              <a:lnSpc>
                <a:spcPct val="120000"/>
              </a:lnSpc>
              <a:spcBef>
                <a:spcPct val="20000"/>
              </a:spcBef>
              <a:spcAft>
                <a:spcPct val="34000"/>
              </a:spcAft>
              <a:buClr>
                <a:srgbClr val="FF6600"/>
              </a:buClr>
              <a:defRPr/>
            </a:pPr>
            <a:endParaRPr lang="en-US" altLang="zh-TW" sz="1200" dirty="0">
              <a:solidFill>
                <a:srgbClr val="FF0000"/>
              </a:solidFill>
              <a:cs typeface="Calibri" pitchFamily="34" charset="0"/>
            </a:endParaRPr>
          </a:p>
          <a:p>
            <a:pPr fontAlgn="auto">
              <a:lnSpc>
                <a:spcPct val="120000"/>
              </a:lnSpc>
              <a:spcBef>
                <a:spcPct val="20000"/>
              </a:spcBef>
              <a:spcAft>
                <a:spcPct val="34000"/>
              </a:spcAft>
              <a:buClr>
                <a:srgbClr val="FF6600"/>
              </a:buClr>
              <a:defRPr/>
            </a:pPr>
            <a:r>
              <a:rPr lang="zh-TW" altLang="en-US" sz="1200" dirty="0">
                <a:solidFill>
                  <a:srgbClr val="0000FF"/>
                </a:solidFill>
                <a:cs typeface="Calibri" pitchFamily="34" charset="0"/>
              </a:rPr>
              <a:t>透過教師管理介面，可觀察學生：</a:t>
            </a:r>
            <a:br>
              <a:rPr lang="en-US" altLang="zh-TW" sz="1200" dirty="0">
                <a:solidFill>
                  <a:srgbClr val="0000FF"/>
                </a:solidFill>
                <a:cs typeface="Calibri" pitchFamily="34" charset="0"/>
              </a:rPr>
            </a:br>
            <a:r>
              <a:rPr lang="en-US" altLang="zh-TW" sz="1200" dirty="0">
                <a:solidFill>
                  <a:srgbClr val="0000FF"/>
                </a:solidFill>
                <a:cs typeface="Calibri" pitchFamily="34" charset="0"/>
              </a:rPr>
              <a:t>*</a:t>
            </a:r>
            <a:r>
              <a:rPr lang="zh-TW" altLang="en-US" sz="1200" dirty="0">
                <a:solidFill>
                  <a:srgbClr val="0000FF"/>
                </a:solidFill>
                <a:cs typeface="Calibri" pitchFamily="34" charset="0"/>
              </a:rPr>
              <a:t>閱讀數量</a:t>
            </a:r>
            <a:br>
              <a:rPr lang="en-US" altLang="zh-TW" sz="1200" dirty="0">
                <a:solidFill>
                  <a:srgbClr val="0000FF"/>
                </a:solidFill>
                <a:cs typeface="Calibri" pitchFamily="34" charset="0"/>
              </a:rPr>
            </a:br>
            <a:r>
              <a:rPr lang="en-US" altLang="zh-TW" sz="1200" dirty="0">
                <a:solidFill>
                  <a:srgbClr val="0000FF"/>
                </a:solidFill>
                <a:cs typeface="Calibri" pitchFamily="34" charset="0"/>
              </a:rPr>
              <a:t>*</a:t>
            </a:r>
            <a:r>
              <a:rPr lang="zh-TW" altLang="en-US" sz="1200" dirty="0">
                <a:solidFill>
                  <a:srgbClr val="0000FF"/>
                </a:solidFill>
                <a:cs typeface="Calibri" pitchFamily="34" charset="0"/>
              </a:rPr>
              <a:t>理解程度</a:t>
            </a:r>
            <a:endParaRPr kumimoji="0" lang="en-US" altLang="zh-TW" sz="1200" dirty="0">
              <a:solidFill>
                <a:srgbClr val="0000FF"/>
              </a:solidFill>
              <a:cs typeface="Calibri" pitchFamily="34" charset="0"/>
            </a:endParaRP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19</a:t>
            </a:fld>
            <a:endParaRPr lang="zh-TW" altLang="en-US"/>
          </a:p>
        </p:txBody>
      </p:sp>
    </p:spTree>
    <p:extLst>
      <p:ext uri="{BB962C8B-B14F-4D97-AF65-F5344CB8AC3E}">
        <p14:creationId xmlns:p14="http://schemas.microsoft.com/office/powerpoint/2010/main" val="191493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dirty="0"/>
              <a:t>首先跟各位介紹</a:t>
            </a:r>
            <a:r>
              <a:rPr lang="en-US" altLang="zh-TW" sz="1600" b="0" dirty="0"/>
              <a:t>~ </a:t>
            </a:r>
            <a:r>
              <a:rPr lang="zh-TW" altLang="en-US" sz="1600" b="1" dirty="0"/>
              <a:t>藍思閱讀分級</a:t>
            </a:r>
            <a:r>
              <a:rPr lang="en-US" altLang="zh-TW" sz="1600" b="1" dirty="0"/>
              <a:t>, </a:t>
            </a:r>
            <a:r>
              <a:rPr lang="zh-TW" altLang="en-US" sz="1600" b="1" dirty="0"/>
              <a:t>（</a:t>
            </a:r>
            <a:r>
              <a:rPr lang="en-US" altLang="zh-TW" sz="1600" b="1" dirty="0"/>
              <a:t>Lexile®</a:t>
            </a:r>
            <a:r>
              <a:rPr lang="zh-TW" altLang="en-US" sz="1600" b="1" dirty="0"/>
              <a:t>）</a:t>
            </a:r>
            <a:r>
              <a:rPr lang="zh-TW" altLang="en-US" sz="1200" dirty="0"/>
              <a:t>是一個由</a:t>
            </a:r>
            <a:r>
              <a:rPr lang="en-US" altLang="zh-TW" sz="1200" dirty="0"/>
              <a:t>MetaMetrics® </a:t>
            </a:r>
            <a:r>
              <a:rPr lang="zh-TW" altLang="en-US" sz="1200" dirty="0"/>
              <a:t>組織所開發的一套</a:t>
            </a:r>
            <a:r>
              <a:rPr lang="zh-TW" altLang="en-US" sz="1200" b="1" dirty="0"/>
              <a:t>閱讀量表</a:t>
            </a:r>
            <a:r>
              <a:rPr lang="zh-TW" altLang="en-US" sz="1200" dirty="0"/>
              <a:t>，可以協助讀者挑選適合自己的讀本。</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目前</a:t>
            </a:r>
            <a:r>
              <a:rPr lang="zh-TW" altLang="en-US" sz="1200" dirty="0">
                <a:solidFill>
                  <a:srgbClr val="FF0000"/>
                </a:solidFill>
              </a:rPr>
              <a:t>美國有</a:t>
            </a:r>
            <a:r>
              <a:rPr lang="en-US" altLang="zh-TW" sz="1200" dirty="0">
                <a:solidFill>
                  <a:srgbClr val="FF0000"/>
                </a:solidFill>
              </a:rPr>
              <a:t>50</a:t>
            </a:r>
            <a:r>
              <a:rPr lang="zh-TW" altLang="en-US" sz="1200" dirty="0">
                <a:solidFill>
                  <a:srgbClr val="FF0000"/>
                </a:solidFill>
              </a:rPr>
              <a:t>個州</a:t>
            </a:r>
            <a:r>
              <a:rPr lang="zh-TW" altLang="en-US" sz="1200" dirty="0"/>
              <a:t>，</a:t>
            </a:r>
            <a:r>
              <a:rPr lang="zh-TW" altLang="en-US" sz="1200" dirty="0">
                <a:solidFill>
                  <a:srgbClr val="FF0000"/>
                </a:solidFill>
              </a:rPr>
              <a:t>全世界</a:t>
            </a:r>
            <a:r>
              <a:rPr lang="zh-TW" altLang="en-US" sz="1200" dirty="0"/>
              <a:t>有超過</a:t>
            </a:r>
            <a:r>
              <a:rPr lang="en-US" altLang="zh-TW" sz="1200" dirty="0">
                <a:solidFill>
                  <a:srgbClr val="FF0000"/>
                </a:solidFill>
              </a:rPr>
              <a:t>180</a:t>
            </a:r>
            <a:r>
              <a:rPr lang="zh-TW" altLang="en-US" sz="1200" dirty="0">
                <a:solidFill>
                  <a:srgbClr val="FF0000"/>
                </a:solidFill>
              </a:rPr>
              <a:t>國家</a:t>
            </a:r>
            <a:r>
              <a:rPr lang="zh-TW" altLang="en-US" sz="1200" dirty="0"/>
              <a:t>，數百萬英文學習者和老師使用</a:t>
            </a:r>
            <a:r>
              <a:rPr lang="zh-TW" altLang="en-US" sz="1200" dirty="0">
                <a:solidFill>
                  <a:srgbClr val="0000FF"/>
                </a:solidFill>
              </a:rPr>
              <a:t>藍思閱讀分級</a:t>
            </a:r>
            <a:r>
              <a:rPr lang="zh-TW" altLang="en-US" sz="1200" dirty="0"/>
              <a:t>來增進英文閱讀能力，並追蹤學習進度。</a:t>
            </a:r>
          </a:p>
          <a:p>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a:t>
            </a:fld>
            <a:endParaRPr lang="zh-TW" altLang="en-US"/>
          </a:p>
        </p:txBody>
      </p:sp>
    </p:spTree>
    <p:extLst>
      <p:ext uri="{BB962C8B-B14F-4D97-AF65-F5344CB8AC3E}">
        <p14:creationId xmlns:p14="http://schemas.microsoft.com/office/powerpoint/2010/main" val="139792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測驗完畢即可以得知閱讀成效</a:t>
            </a:r>
            <a:r>
              <a:rPr lang="en-US" altLang="zh-TW" dirty="0"/>
              <a:t>.</a:t>
            </a:r>
          </a:p>
          <a:p>
            <a:endParaRPr lang="en-US" altLang="zh-TW" dirty="0"/>
          </a:p>
          <a:p>
            <a:pPr marL="0" indent="0">
              <a:spcBef>
                <a:spcPts val="800"/>
              </a:spcBef>
              <a:buFont typeface="Arial" pitchFamily="34" charset="0"/>
              <a:buNone/>
              <a:defRPr/>
            </a:pPr>
            <a:r>
              <a:rPr kumimoji="0" lang="en-US" altLang="zh-TW" sz="1200" b="0" kern="1200" dirty="0">
                <a:solidFill>
                  <a:schemeClr val="tx1"/>
                </a:solidFill>
                <a:latin typeface="+mj-ea"/>
                <a:ea typeface="+mn-ea"/>
                <a:cs typeface="Calibri" pitchFamily="34" charset="0"/>
              </a:rPr>
              <a:t>1.</a:t>
            </a:r>
            <a:r>
              <a:rPr kumimoji="0" lang="zh-TW" altLang="en-US" sz="1200" b="0" kern="1200" dirty="0">
                <a:solidFill>
                  <a:schemeClr val="tx1"/>
                </a:solidFill>
                <a:latin typeface="+mj-ea"/>
                <a:ea typeface="+mn-ea"/>
                <a:cs typeface="Calibri" pitchFamily="34" charset="0"/>
              </a:rPr>
              <a:t>老師可自行設定通過標準 </a:t>
            </a:r>
            <a:r>
              <a:rPr kumimoji="0" lang="en-US" altLang="zh-TW" sz="900" b="0" kern="1200" dirty="0">
                <a:solidFill>
                  <a:schemeClr val="tx1"/>
                </a:solidFill>
                <a:latin typeface="+mj-ea"/>
                <a:ea typeface="+mn-ea"/>
                <a:cs typeface="Calibri" pitchFamily="34" charset="0"/>
              </a:rPr>
              <a:t>(60%or 70%)</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altLang="zh-TW" sz="900" b="0" kern="1200" dirty="0">
                <a:solidFill>
                  <a:schemeClr val="tx1"/>
                </a:solidFill>
                <a:latin typeface="+mj-ea"/>
                <a:ea typeface="+mn-ea"/>
                <a:cs typeface="Calibri" pitchFamily="34" charset="0"/>
              </a:rPr>
              <a:t>2.</a:t>
            </a:r>
            <a:r>
              <a:rPr kumimoji="0" lang="zh-TW" altLang="en-US" sz="900" b="0" kern="1200" dirty="0">
                <a:solidFill>
                  <a:schemeClr val="tx1"/>
                </a:solidFill>
                <a:latin typeface="+mj-ea"/>
                <a:ea typeface="+mn-ea"/>
                <a:cs typeface="Calibri" pitchFamily="34" charset="0"/>
              </a:rPr>
              <a:t>學生可以針對這本書給予回饋</a:t>
            </a:r>
            <a:r>
              <a:rPr kumimoji="0" lang="en-US" altLang="zh-TW" sz="900" b="0" kern="1200" dirty="0">
                <a:solidFill>
                  <a:schemeClr val="tx1"/>
                </a:solidFill>
                <a:latin typeface="+mj-ea"/>
                <a:ea typeface="+mn-ea"/>
                <a:cs typeface="Calibri" pitchFamily="34" charset="0"/>
              </a:rPr>
              <a:t>, </a:t>
            </a:r>
            <a:r>
              <a:rPr kumimoji="0" lang="zh-TW" altLang="en-US" sz="900" b="0" kern="1200" dirty="0">
                <a:solidFill>
                  <a:schemeClr val="tx1"/>
                </a:solidFill>
                <a:latin typeface="+mj-ea"/>
                <a:ea typeface="+mn-ea"/>
                <a:cs typeface="Calibri" pitchFamily="34" charset="0"/>
              </a:rPr>
              <a:t>系統會作完整的記錄</a:t>
            </a:r>
            <a:endParaRPr kumimoji="0" lang="en-US" altLang="zh-TW" sz="900" b="0" kern="1200" dirty="0">
              <a:solidFill>
                <a:schemeClr val="tx1"/>
              </a:solidFill>
              <a:latin typeface="+mj-ea"/>
              <a:ea typeface="+mn-ea"/>
              <a:cs typeface="Calibri" pitchFamily="34" charset="0"/>
            </a:endParaRPr>
          </a:p>
          <a:p>
            <a:pPr marL="0" indent="0">
              <a:spcBef>
                <a:spcPts val="800"/>
              </a:spcBef>
              <a:buFont typeface="Arial" pitchFamily="34" charset="0"/>
              <a:buNone/>
              <a:defRPr/>
            </a:pPr>
            <a:endParaRPr kumimoji="0" lang="en-US" altLang="zh-TW" sz="900" b="0" kern="1200" dirty="0">
              <a:solidFill>
                <a:schemeClr val="tx1"/>
              </a:solidFill>
              <a:latin typeface="+mj-ea"/>
              <a:ea typeface="+mn-ea"/>
              <a:cs typeface="Calibri" pitchFamily="34" charset="0"/>
            </a:endParaRPr>
          </a:p>
          <a:p>
            <a:pPr marL="0" indent="0">
              <a:spcBef>
                <a:spcPts val="800"/>
              </a:spcBef>
              <a:buFont typeface="Arial" pitchFamily="34" charset="0"/>
              <a:buNone/>
              <a:defRPr/>
            </a:pPr>
            <a:endParaRPr kumimoji="0" lang="en-US" altLang="zh-TW" sz="900" b="0" kern="1200" dirty="0">
              <a:solidFill>
                <a:schemeClr val="tx1"/>
              </a:solidFill>
              <a:latin typeface="+mj-ea"/>
              <a:ea typeface="+mn-ea"/>
              <a:cs typeface="Calibri" pitchFamily="34" charset="0"/>
            </a:endParaRP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20</a:t>
            </a:fld>
            <a:endParaRPr lang="zh-TW" altLang="en-US"/>
          </a:p>
        </p:txBody>
      </p:sp>
    </p:spTree>
    <p:extLst>
      <p:ext uri="{BB962C8B-B14F-4D97-AF65-F5344CB8AC3E}">
        <p14:creationId xmlns:p14="http://schemas.microsoft.com/office/powerpoint/2010/main" val="4243547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以這位 </a:t>
            </a:r>
            <a:r>
              <a:rPr lang="en-US" altLang="zh-TW" dirty="0"/>
              <a:t>Sara Jones</a:t>
            </a:r>
            <a:r>
              <a:rPr lang="zh-TW" altLang="en-US" dirty="0"/>
              <a:t>同學為例</a:t>
            </a:r>
            <a:r>
              <a:rPr lang="en-US" altLang="zh-TW" dirty="0"/>
              <a:t>:</a:t>
            </a:r>
          </a:p>
          <a:p>
            <a:endParaRPr lang="en-US" altLang="zh-TW" dirty="0"/>
          </a:p>
          <a:p>
            <a:r>
              <a:rPr lang="zh-TW" altLang="en-US" dirty="0"/>
              <a:t>她從</a:t>
            </a:r>
            <a:r>
              <a:rPr lang="en-US" altLang="zh-TW" dirty="0"/>
              <a:t>2010</a:t>
            </a:r>
            <a:r>
              <a:rPr lang="zh-TW" altLang="en-US" dirty="0"/>
              <a:t>年的</a:t>
            </a:r>
            <a:r>
              <a:rPr lang="en-US" altLang="zh-TW" dirty="0"/>
              <a:t>410L</a:t>
            </a:r>
            <a:r>
              <a:rPr lang="zh-TW" altLang="en-US" dirty="0"/>
              <a:t>級分</a:t>
            </a:r>
            <a:r>
              <a:rPr lang="en-US" altLang="zh-TW" dirty="0"/>
              <a:t>, </a:t>
            </a:r>
            <a:r>
              <a:rPr lang="zh-TW" altLang="en-US" dirty="0"/>
              <a:t>於</a:t>
            </a:r>
            <a:r>
              <a:rPr lang="en-US" altLang="zh-TW" dirty="0"/>
              <a:t>2013</a:t>
            </a:r>
            <a:r>
              <a:rPr lang="zh-TW" altLang="en-US" dirty="0"/>
              <a:t>年時成長為</a:t>
            </a:r>
            <a:r>
              <a:rPr lang="en-US" altLang="zh-TW" dirty="0"/>
              <a:t>850L. </a:t>
            </a:r>
            <a:r>
              <a:rPr lang="zh-TW" altLang="en-US" dirty="0"/>
              <a:t>當中</a:t>
            </a:r>
            <a:r>
              <a:rPr lang="en-US" altLang="zh-TW" dirty="0"/>
              <a:t>2011</a:t>
            </a:r>
            <a:r>
              <a:rPr lang="zh-TW" altLang="en-US" dirty="0"/>
              <a:t>年曾經退步</a:t>
            </a:r>
            <a:r>
              <a:rPr lang="en-US" altLang="zh-TW" dirty="0"/>
              <a:t>, </a:t>
            </a:r>
            <a:r>
              <a:rPr lang="zh-TW" altLang="en-US" dirty="0"/>
              <a:t>此時老師</a:t>
            </a:r>
            <a:r>
              <a:rPr lang="en-US" altLang="zh-TW" dirty="0"/>
              <a:t>/</a:t>
            </a:r>
            <a:r>
              <a:rPr lang="zh-TW" altLang="en-US" dirty="0"/>
              <a:t>家長可以協助同學找出閱讀問題</a:t>
            </a:r>
            <a:r>
              <a:rPr lang="en-US" altLang="zh-TW" dirty="0"/>
              <a:t>, </a:t>
            </a:r>
            <a:r>
              <a:rPr lang="zh-TW" altLang="en-US" dirty="0"/>
              <a:t>例如</a:t>
            </a:r>
            <a:r>
              <a:rPr lang="en-US" altLang="zh-TW" dirty="0"/>
              <a:t>: </a:t>
            </a:r>
            <a:r>
              <a:rPr lang="zh-TW" altLang="en-US" dirty="0"/>
              <a:t>閱讀時間或數量不夠</a:t>
            </a:r>
            <a:r>
              <a:rPr lang="en-US" altLang="zh-TW" dirty="0"/>
              <a:t>…</a:t>
            </a:r>
            <a:r>
              <a:rPr lang="zh-TW" altLang="en-US" dirty="0"/>
              <a:t>等</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21</a:t>
            </a:fld>
            <a:endParaRPr lang="zh-TW" altLang="en-US"/>
          </a:p>
        </p:txBody>
      </p:sp>
    </p:spTree>
    <p:extLst>
      <p:ext uri="{BB962C8B-B14F-4D97-AF65-F5344CB8AC3E}">
        <p14:creationId xmlns:p14="http://schemas.microsoft.com/office/powerpoint/2010/main" val="171102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除了同學的測驗及閱讀介面</a:t>
            </a:r>
            <a:r>
              <a:rPr lang="en-US" altLang="zh-TW" dirty="0"/>
              <a:t>, </a:t>
            </a:r>
            <a:r>
              <a:rPr lang="zh-TW" altLang="en-US" dirty="0"/>
              <a:t>也提供老師管理介面</a:t>
            </a:r>
            <a:r>
              <a:rPr lang="en-US" altLang="zh-TW" dirty="0"/>
              <a:t>, </a:t>
            </a:r>
            <a:r>
              <a:rPr lang="zh-TW" altLang="en-US" dirty="0"/>
              <a:t>讓老師可以 準確</a:t>
            </a:r>
            <a:r>
              <a:rPr lang="en-US" altLang="zh-TW" dirty="0"/>
              <a:t>, </a:t>
            </a:r>
            <a:r>
              <a:rPr lang="zh-TW" altLang="en-US" dirty="0"/>
              <a:t>即時地 製作管理報表</a:t>
            </a:r>
            <a:r>
              <a:rPr lang="en-US" altLang="zh-TW" dirty="0"/>
              <a:t>.</a:t>
            </a:r>
          </a:p>
          <a:p>
            <a:endParaRPr lang="en-US" altLang="zh-TW" dirty="0"/>
          </a:p>
          <a:p>
            <a:r>
              <a:rPr lang="zh-TW" altLang="en-US" dirty="0"/>
              <a:t>有以</a:t>
            </a:r>
            <a:r>
              <a:rPr lang="en-US" altLang="zh-TW" dirty="0"/>
              <a:t>『</a:t>
            </a:r>
            <a:r>
              <a:rPr lang="zh-TW" altLang="en-US" dirty="0"/>
              <a:t>全班</a:t>
            </a:r>
            <a:r>
              <a:rPr lang="en-US" altLang="zh-TW" dirty="0"/>
              <a:t>』</a:t>
            </a:r>
            <a:r>
              <a:rPr lang="zh-TW" altLang="en-US" dirty="0"/>
              <a:t>為記錄的報表</a:t>
            </a:r>
            <a:r>
              <a:rPr lang="en-US" altLang="zh-TW" dirty="0"/>
              <a:t>, </a:t>
            </a:r>
            <a:r>
              <a:rPr lang="zh-TW" altLang="en-US" dirty="0"/>
              <a:t>如</a:t>
            </a:r>
            <a:r>
              <a:rPr lang="en-US" altLang="zh-TW" dirty="0"/>
              <a:t>:</a:t>
            </a:r>
          </a:p>
          <a:p>
            <a:r>
              <a:rPr lang="en-US" altLang="zh-TW" sz="1200" dirty="0"/>
              <a:t>1. </a:t>
            </a:r>
            <a:r>
              <a:rPr lang="zh-TW" altLang="en-US" sz="1200" dirty="0"/>
              <a:t>班級學生閱讀過程紀錄</a:t>
            </a:r>
          </a:p>
          <a:p>
            <a:r>
              <a:rPr lang="en-US" altLang="zh-TW" sz="1200" dirty="0"/>
              <a:t>2. </a:t>
            </a:r>
            <a:r>
              <a:rPr lang="zh-TW" altLang="en-US" sz="1200" dirty="0"/>
              <a:t>學生目前及預估的</a:t>
            </a:r>
            <a:r>
              <a:rPr lang="en-US" altLang="zh-TW" sz="1200" dirty="0"/>
              <a:t>Lexile</a:t>
            </a:r>
            <a:r>
              <a:rPr lang="zh-TW" altLang="en-US" sz="1200" dirty="0"/>
              <a:t>級數</a:t>
            </a:r>
          </a:p>
          <a:p>
            <a:r>
              <a:rPr lang="en-US" altLang="zh-TW" sz="1200" dirty="0"/>
              <a:t>3. </a:t>
            </a:r>
            <a:r>
              <a:rPr lang="zh-TW" altLang="en-US" sz="1200" dirty="0"/>
              <a:t>閱讀能力分佈圖</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22</a:t>
            </a:fld>
            <a:endParaRPr lang="zh-TW" altLang="en-US"/>
          </a:p>
        </p:txBody>
      </p:sp>
    </p:spTree>
    <p:extLst>
      <p:ext uri="{BB962C8B-B14F-4D97-AF65-F5344CB8AC3E}">
        <p14:creationId xmlns:p14="http://schemas.microsoft.com/office/powerpoint/2010/main" val="339388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有分項報表 </a:t>
            </a:r>
            <a:r>
              <a:rPr lang="en-US" altLang="zh-TW" b="1" dirty="0"/>
              <a:t>(</a:t>
            </a:r>
            <a:r>
              <a:rPr lang="zh-TW" altLang="en-US" b="1" dirty="0"/>
              <a:t>可以班級或個別學生來製作報表</a:t>
            </a:r>
            <a:r>
              <a:rPr lang="en-US" altLang="zh-TW" b="1" dirty="0"/>
              <a:t>)</a:t>
            </a:r>
          </a:p>
          <a:p>
            <a:r>
              <a:rPr lang="en-US" altLang="zh-TW" sz="1200" dirty="0"/>
              <a:t>1.</a:t>
            </a:r>
            <a:r>
              <a:rPr lang="zh-TW" altLang="en-US" sz="1200" dirty="0"/>
              <a:t>比較第一次和最近一次的</a:t>
            </a:r>
            <a:r>
              <a:rPr lang="en-US" altLang="zh-TW" sz="1200" dirty="0"/>
              <a:t>Lexile</a:t>
            </a:r>
            <a:r>
              <a:rPr lang="zh-TW" altLang="en-US" sz="1200" dirty="0"/>
              <a:t>級數</a:t>
            </a:r>
          </a:p>
          <a:p>
            <a:r>
              <a:rPr lang="en-US" altLang="zh-TW" sz="1200" dirty="0"/>
              <a:t>2.</a:t>
            </a:r>
            <a:r>
              <a:rPr lang="zh-TW" altLang="en-US" sz="1200" dirty="0"/>
              <a:t>比較學生的</a:t>
            </a:r>
            <a:r>
              <a:rPr lang="en-US" altLang="zh-TW" sz="1200" dirty="0"/>
              <a:t>Lexile</a:t>
            </a:r>
            <a:r>
              <a:rPr lang="zh-TW" altLang="en-US" sz="1200" dirty="0"/>
              <a:t>級數及學年閱讀標準值</a:t>
            </a:r>
          </a:p>
          <a:p>
            <a:r>
              <a:rPr lang="en-US" altLang="zh-TW" sz="1200" dirty="0"/>
              <a:t>3.</a:t>
            </a:r>
            <a:r>
              <a:rPr lang="zh-TW" altLang="en-US" sz="1200" dirty="0"/>
              <a:t>閱讀能力分布圖</a:t>
            </a:r>
          </a:p>
          <a:p>
            <a:r>
              <a:rPr lang="en-US" altLang="zh-TW" sz="1200" dirty="0"/>
              <a:t>4.</a:t>
            </a:r>
            <a:r>
              <a:rPr lang="zh-TW" altLang="en-US" sz="1200" dirty="0"/>
              <a:t>比較學生目前和預估的</a:t>
            </a:r>
            <a:r>
              <a:rPr lang="en-US" altLang="zh-TW" sz="1200" dirty="0"/>
              <a:t>Lexile</a:t>
            </a:r>
            <a:r>
              <a:rPr lang="zh-TW" altLang="en-US" sz="1200" dirty="0"/>
              <a:t>級數</a:t>
            </a:r>
          </a:p>
          <a:p>
            <a:r>
              <a:rPr lang="en-US" altLang="zh-TW" sz="1200" dirty="0"/>
              <a:t>5.LiterPro Quizzes</a:t>
            </a:r>
            <a:r>
              <a:rPr lang="zh-TW" altLang="en-US" sz="1200" dirty="0"/>
              <a:t>平均成績</a:t>
            </a:r>
          </a:p>
          <a:p>
            <a:r>
              <a:rPr lang="en-US" altLang="zh-TW" sz="1200" dirty="0"/>
              <a:t>6.</a:t>
            </a:r>
            <a:r>
              <a:rPr lang="zh-TW" altLang="en-US" sz="1200" dirty="0"/>
              <a:t>班級學生</a:t>
            </a:r>
            <a:r>
              <a:rPr lang="en-US" altLang="zh-TW" sz="1200" dirty="0" err="1"/>
              <a:t>LiterPro</a:t>
            </a:r>
            <a:r>
              <a:rPr lang="en-US" altLang="zh-TW" sz="1200" dirty="0"/>
              <a:t> Test </a:t>
            </a:r>
            <a:r>
              <a:rPr lang="zh-TW" altLang="en-US" sz="1200" dirty="0"/>
              <a:t>歷程紀錄</a:t>
            </a:r>
          </a:p>
          <a:p>
            <a:r>
              <a:rPr lang="en-US" altLang="zh-TW" sz="1200" dirty="0"/>
              <a:t>7.LiterPro Quizzes</a:t>
            </a:r>
            <a:r>
              <a:rPr lang="zh-TW" altLang="en-US" sz="1200" dirty="0"/>
              <a:t>通過率</a:t>
            </a:r>
          </a:p>
          <a:p>
            <a:r>
              <a:rPr lang="en-US" altLang="zh-TW" sz="1200" dirty="0"/>
              <a:t>8.</a:t>
            </a:r>
            <a:r>
              <a:rPr lang="zh-TW" altLang="en-US" sz="1200" dirty="0"/>
              <a:t>班級學生閱讀歷程紀錄</a:t>
            </a:r>
          </a:p>
          <a:p>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23</a:t>
            </a:fld>
            <a:endParaRPr lang="zh-TW" altLang="en-US"/>
          </a:p>
        </p:txBody>
      </p:sp>
    </p:spTree>
    <p:extLst>
      <p:ext uri="{BB962C8B-B14F-4D97-AF65-F5344CB8AC3E}">
        <p14:creationId xmlns:p14="http://schemas.microsoft.com/office/powerpoint/2010/main" val="979627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個別學生報表</a:t>
            </a:r>
          </a:p>
          <a:p>
            <a:r>
              <a:rPr lang="en-US" altLang="zh-TW" sz="1200" dirty="0"/>
              <a:t>1.</a:t>
            </a:r>
            <a:r>
              <a:rPr lang="zh-TW" altLang="en-US" sz="1200" dirty="0"/>
              <a:t>列印證書</a:t>
            </a:r>
          </a:p>
          <a:p>
            <a:r>
              <a:rPr lang="en-US" altLang="zh-TW" sz="1200" dirty="0"/>
              <a:t>2.</a:t>
            </a:r>
            <a:r>
              <a:rPr lang="zh-TW" altLang="en-US" sz="1200" dirty="0"/>
              <a:t>給家長的一封信</a:t>
            </a:r>
          </a:p>
          <a:p>
            <a:r>
              <a:rPr lang="en-US" altLang="zh-TW" sz="1200" dirty="0"/>
              <a:t>3.</a:t>
            </a:r>
            <a:r>
              <a:rPr lang="zh-TW" altLang="en-US" sz="1200" dirty="0"/>
              <a:t>檢測結果</a:t>
            </a:r>
            <a:endParaRPr lang="en-US" altLang="zh-TW" sz="1200" dirty="0"/>
          </a:p>
          <a:p>
            <a:r>
              <a:rPr lang="en-US" altLang="zh-TW" sz="1200" dirty="0"/>
              <a:t>4.</a:t>
            </a:r>
            <a:r>
              <a:rPr lang="zh-TW" altLang="en-US" sz="1200" dirty="0"/>
              <a:t>閱讀報告</a:t>
            </a:r>
            <a:r>
              <a:rPr lang="en-US" altLang="zh-TW" sz="1200" dirty="0"/>
              <a:t>(</a:t>
            </a:r>
            <a:r>
              <a:rPr lang="zh-TW" altLang="en-US" sz="1200" dirty="0"/>
              <a:t>含各項</a:t>
            </a:r>
            <a:r>
              <a:rPr lang="en-US" altLang="zh-TW" sz="1200" dirty="0"/>
              <a:t>Lexile</a:t>
            </a:r>
            <a:r>
              <a:rPr lang="zh-TW" altLang="en-US" sz="1200" dirty="0"/>
              <a:t>數據及成長曲線圖</a:t>
            </a:r>
            <a:r>
              <a:rPr lang="en-US" altLang="zh-TW" sz="1200" dirty="0"/>
              <a:t>,</a:t>
            </a:r>
            <a:r>
              <a:rPr lang="zh-TW" altLang="en-US" sz="1200" dirty="0"/>
              <a:t>閱讀紀錄等</a:t>
            </a:r>
            <a:r>
              <a:rPr lang="en-US" altLang="zh-TW" sz="1200" dirty="0"/>
              <a:t>)</a:t>
            </a:r>
          </a:p>
          <a:p>
            <a:endParaRPr lang="en-US" altLang="zh-TW" sz="1200" dirty="0"/>
          </a:p>
          <a:p>
            <a:r>
              <a:rPr lang="zh-TW" altLang="en-US" sz="1200" dirty="0"/>
              <a:t>讓老師即時製作報表</a:t>
            </a:r>
            <a:r>
              <a:rPr lang="en-US" altLang="zh-TW" sz="1200" dirty="0"/>
              <a:t>, </a:t>
            </a:r>
            <a:r>
              <a:rPr lang="zh-TW" altLang="en-US" sz="1200" baseline="0" dirty="0"/>
              <a:t>家長同步得知</a:t>
            </a:r>
            <a:r>
              <a:rPr lang="en-US" altLang="zh-TW" sz="1200" baseline="0" dirty="0"/>
              <a:t>!</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24</a:t>
            </a:fld>
            <a:endParaRPr lang="zh-TW" altLang="en-US"/>
          </a:p>
        </p:txBody>
      </p:sp>
    </p:spTree>
    <p:extLst>
      <p:ext uri="{BB962C8B-B14F-4D97-AF65-F5344CB8AC3E}">
        <p14:creationId xmlns:p14="http://schemas.microsoft.com/office/powerpoint/2010/main" val="93853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zh-TW" altLang="en-US" b="0" dirty="0"/>
              <a:t>由以上的說明</a:t>
            </a:r>
            <a:r>
              <a:rPr lang="en-US" altLang="zh-TW" b="0" dirty="0"/>
              <a:t>, </a:t>
            </a:r>
            <a:r>
              <a:rPr lang="zh-TW" altLang="en-US" b="0" dirty="0"/>
              <a:t>我們了解</a:t>
            </a:r>
            <a:r>
              <a:rPr lang="en-US" altLang="zh-TW" b="0" dirty="0"/>
              <a:t>, Scholastic Literacy Pro </a:t>
            </a:r>
            <a:r>
              <a:rPr lang="en-US" altLang="zh-TW" sz="900" b="0" dirty="0"/>
              <a:t>《</a:t>
            </a:r>
            <a:r>
              <a:rPr lang="zh-TW" altLang="en-US" sz="900" b="0" dirty="0"/>
              <a:t>線上閱讀分級檢測</a:t>
            </a:r>
            <a:r>
              <a:rPr lang="en-US" altLang="zh-TW" sz="900" b="0" dirty="0"/>
              <a:t>》</a:t>
            </a:r>
            <a:r>
              <a:rPr lang="zh-TW" altLang="en-US" sz="900" b="0" dirty="0"/>
              <a:t>與</a:t>
            </a:r>
            <a:r>
              <a:rPr lang="en-US" altLang="zh-TW" sz="900" b="0" dirty="0"/>
              <a:t>《</a:t>
            </a:r>
            <a:r>
              <a:rPr lang="zh-TW" altLang="en-US" sz="900" b="0" dirty="0"/>
              <a:t>線上閱讀測驗</a:t>
            </a:r>
            <a:r>
              <a:rPr lang="en-US" altLang="zh-TW" sz="900" b="0" dirty="0"/>
              <a:t>》</a:t>
            </a:r>
            <a:r>
              <a:rPr lang="zh-TW" altLang="en-US" sz="900" b="0" dirty="0"/>
              <a:t>系統是透過</a:t>
            </a:r>
            <a:r>
              <a:rPr lang="en-US" altLang="zh-TW" sz="900" b="0" dirty="0"/>
              <a:t>:</a:t>
            </a:r>
          </a:p>
          <a:p>
            <a:pPr eaLnBrk="1" hangingPunct="1">
              <a:lnSpc>
                <a:spcPct val="90000"/>
              </a:lnSpc>
              <a:spcBef>
                <a:spcPct val="0"/>
              </a:spcBef>
            </a:pPr>
            <a:r>
              <a:rPr lang="en-US" altLang="zh-TW" sz="900" b="0" dirty="0"/>
              <a:t>1. </a:t>
            </a:r>
            <a:r>
              <a:rPr lang="zh-TW" altLang="en-US" sz="900" b="0" dirty="0"/>
              <a:t>每季 </a:t>
            </a:r>
            <a:r>
              <a:rPr lang="en-US" altLang="zh-TW" sz="900" b="0" dirty="0"/>
              <a:t>1 </a:t>
            </a:r>
            <a:r>
              <a:rPr lang="zh-TW" altLang="en-US" sz="900" b="0" dirty="0"/>
              <a:t>次</a:t>
            </a:r>
            <a:r>
              <a:rPr lang="en-US" altLang="zh-TW" sz="900" b="0" dirty="0"/>
              <a:t> </a:t>
            </a:r>
            <a:r>
              <a:rPr lang="zh-TW" altLang="en-US" sz="900" b="0" dirty="0"/>
              <a:t>的測驗來協助學生精確地</a:t>
            </a:r>
            <a:r>
              <a:rPr lang="zh-TW" altLang="en-US" sz="900" b="1" dirty="0"/>
              <a:t>找到自己的閱讀能力定位</a:t>
            </a:r>
            <a:endParaRPr lang="en-US" altLang="zh-TW" sz="900" b="1" dirty="0"/>
          </a:p>
          <a:p>
            <a:r>
              <a:rPr lang="en-US" altLang="zh-TW" sz="900" b="0" dirty="0"/>
              <a:t>2. </a:t>
            </a:r>
            <a:r>
              <a:rPr lang="zh-TW" altLang="en-US" sz="900" b="0" dirty="0"/>
              <a:t>接著透過</a:t>
            </a:r>
            <a:r>
              <a:rPr lang="zh-TW" altLang="en-US" sz="900" dirty="0">
                <a:solidFill>
                  <a:srgbClr val="FF0000"/>
                </a:solidFill>
              </a:rPr>
              <a:t>大量地閱讀自己</a:t>
            </a:r>
            <a:r>
              <a:rPr lang="en-US" altLang="zh-TW" sz="900" dirty="0">
                <a:solidFill>
                  <a:srgbClr val="FF0000"/>
                </a:solidFill>
              </a:rPr>
              <a:t>Lexile</a:t>
            </a:r>
            <a:r>
              <a:rPr lang="zh-TW" altLang="en-US" sz="900" dirty="0">
                <a:solidFill>
                  <a:srgbClr val="FF0000"/>
                </a:solidFill>
              </a:rPr>
              <a:t>級數書籍</a:t>
            </a:r>
            <a:r>
              <a:rPr lang="zh-TW" altLang="en-US" sz="1050" b="1" dirty="0"/>
              <a:t>找出閱讀方向</a:t>
            </a:r>
            <a:endParaRPr lang="zh-TW" altLang="en-US" sz="900" dirty="0">
              <a:solidFill>
                <a:srgbClr val="FF0000"/>
              </a:solidFill>
            </a:endParaRPr>
          </a:p>
          <a:p>
            <a:r>
              <a:rPr lang="en-US" altLang="zh-TW" sz="900" b="0" dirty="0"/>
              <a:t>3. </a:t>
            </a:r>
            <a:r>
              <a:rPr lang="zh-TW" altLang="en-US" sz="900" b="0" dirty="0"/>
              <a:t>之後</a:t>
            </a:r>
            <a:r>
              <a:rPr lang="en-US" altLang="zh-TW" sz="900" b="0" dirty="0"/>
              <a:t>, </a:t>
            </a:r>
            <a:r>
              <a:rPr lang="zh-TW" altLang="en-US" sz="900" dirty="0">
                <a:solidFill>
                  <a:srgbClr val="FF0000"/>
                </a:solidFill>
              </a:rPr>
              <a:t>針對閱讀的書籍，完成閱讀測驗來記錄與</a:t>
            </a:r>
            <a:r>
              <a:rPr lang="zh-TW" altLang="en-US" sz="1050" b="1" dirty="0"/>
              <a:t>追蹤閱讀進度</a:t>
            </a:r>
            <a:endParaRPr lang="en-US" altLang="zh-TW" sz="1050" b="1" dirty="0"/>
          </a:p>
          <a:p>
            <a:r>
              <a:rPr lang="en-US" altLang="zh-TW" sz="1050" b="1" dirty="0"/>
              <a:t>4. </a:t>
            </a:r>
            <a:r>
              <a:rPr lang="zh-TW" altLang="en-US" sz="1050" b="1" dirty="0"/>
              <a:t>接著再進入下一季的測驗</a:t>
            </a:r>
            <a:r>
              <a:rPr lang="en-US" altLang="zh-TW" sz="1050" b="1" dirty="0"/>
              <a:t>,</a:t>
            </a:r>
            <a:r>
              <a:rPr lang="en-US" altLang="zh-TW" sz="1050" b="1" baseline="0" dirty="0"/>
              <a:t> </a:t>
            </a:r>
            <a:r>
              <a:rPr lang="zh-TW" altLang="en-US" sz="1050" b="1" baseline="0" dirty="0"/>
              <a:t>如此循環</a:t>
            </a:r>
            <a:r>
              <a:rPr lang="en-US" altLang="zh-TW" sz="1050" b="1" baseline="0" dirty="0"/>
              <a:t>, </a:t>
            </a:r>
            <a:r>
              <a:rPr lang="zh-TW" altLang="en-US" sz="1050" b="1" baseline="0" dirty="0"/>
              <a:t>完成一年</a:t>
            </a:r>
            <a:r>
              <a:rPr lang="en-US" altLang="zh-TW" sz="1050" b="1" baseline="0" dirty="0"/>
              <a:t>4</a:t>
            </a:r>
            <a:r>
              <a:rPr lang="zh-TW" altLang="en-US" sz="1050" b="1" baseline="0" dirty="0"/>
              <a:t>次的測驗後</a:t>
            </a:r>
            <a:r>
              <a:rPr lang="en-US" altLang="zh-TW" sz="1050" b="1" baseline="0" dirty="0"/>
              <a:t>, </a:t>
            </a:r>
            <a:r>
              <a:rPr lang="zh-TW" altLang="en-US" sz="1050" b="1" baseline="0" dirty="0"/>
              <a:t>即可得出完整的閱讀能力進步狀態</a:t>
            </a:r>
            <a:r>
              <a:rPr lang="en-US" altLang="zh-TW" sz="1050" b="1" baseline="0" dirty="0"/>
              <a:t>.</a:t>
            </a:r>
            <a:endParaRPr lang="en-US" altLang="zh-TW" sz="1050" b="1" dirty="0"/>
          </a:p>
          <a:p>
            <a:endParaRPr lang="en-US" altLang="zh-TW" sz="1050" dirty="0"/>
          </a:p>
          <a:p>
            <a:pPr eaLnBrk="1" hangingPunct="1">
              <a:lnSpc>
                <a:spcPct val="90000"/>
              </a:lnSpc>
              <a:spcBef>
                <a:spcPct val="0"/>
              </a:spcBef>
            </a:pPr>
            <a:endParaRPr lang="en-US" altLang="zh-TW" sz="900" b="0" dirty="0"/>
          </a:p>
          <a:p>
            <a:pPr eaLnBrk="1" hangingPunct="1">
              <a:lnSpc>
                <a:spcPct val="90000"/>
              </a:lnSpc>
              <a:spcBef>
                <a:spcPct val="0"/>
              </a:spcBef>
            </a:pPr>
            <a:endParaRPr lang="en-US" altLang="zh-TW" b="0"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r>
              <a:rPr lang="en-US" altLang="zh-TW" b="1" dirty="0"/>
              <a:t>Test/</a:t>
            </a:r>
            <a:r>
              <a:rPr lang="zh-TW" altLang="en-US" b="1" dirty="0"/>
              <a:t>前測</a:t>
            </a:r>
            <a:endParaRPr lang="en-US" altLang="zh-TW" b="1" dirty="0"/>
          </a:p>
          <a:p>
            <a:pPr eaLnBrk="1" hangingPunct="1">
              <a:lnSpc>
                <a:spcPct val="90000"/>
              </a:lnSpc>
              <a:spcBef>
                <a:spcPct val="0"/>
              </a:spcBef>
            </a:pPr>
            <a:r>
              <a:rPr lang="en-US" altLang="zh-TW" b="1" dirty="0"/>
              <a:t>Quiz </a:t>
            </a:r>
            <a:r>
              <a:rPr lang="zh-TW" altLang="en-US" b="1" dirty="0"/>
              <a:t>線上題庫</a:t>
            </a:r>
            <a:r>
              <a:rPr lang="en-US" altLang="zh-TW" b="1" dirty="0"/>
              <a:t>/</a:t>
            </a:r>
            <a:r>
              <a:rPr lang="zh-TW" altLang="en-US" b="1" dirty="0"/>
              <a:t> 後測</a:t>
            </a:r>
            <a:endParaRPr lang="en-US" altLang="zh-TW" b="1" dirty="0"/>
          </a:p>
          <a:p>
            <a:pPr eaLnBrk="1" hangingPunct="1">
              <a:lnSpc>
                <a:spcPct val="90000"/>
              </a:lnSpc>
              <a:spcBef>
                <a:spcPct val="0"/>
              </a:spcBef>
            </a:pPr>
            <a:r>
              <a:rPr lang="zh-TW" altLang="en-US" b="1" dirty="0"/>
              <a:t>得知學生是否徹底理解</a:t>
            </a:r>
            <a:endParaRPr lang="en-US" altLang="zh-TW" b="1" dirty="0"/>
          </a:p>
          <a:p>
            <a:pPr eaLnBrk="1" hangingPunct="1">
              <a:lnSpc>
                <a:spcPct val="90000"/>
              </a:lnSpc>
              <a:spcBef>
                <a:spcPct val="0"/>
              </a:spcBef>
            </a:pPr>
            <a:r>
              <a:rPr lang="zh-TW" altLang="en-US" b="1" dirty="0"/>
              <a:t>老師與學生的互動</a:t>
            </a: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r>
              <a:rPr lang="zh-TW" altLang="en-US" b="1" dirty="0"/>
              <a:t>評量</a:t>
            </a:r>
            <a:r>
              <a:rPr lang="en-US" altLang="zh-TW" b="1" dirty="0"/>
              <a:t>/ </a:t>
            </a:r>
            <a:r>
              <a:rPr lang="zh-TW" altLang="en-US" b="1" dirty="0"/>
              <a:t>告知</a:t>
            </a:r>
            <a:r>
              <a:rPr lang="en-US" altLang="zh-TW" b="1" dirty="0"/>
              <a:t>/ </a:t>
            </a:r>
            <a:r>
              <a:rPr lang="zh-TW" altLang="en-US" b="1" dirty="0"/>
              <a:t>閱讀能力成長</a:t>
            </a: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r>
              <a:rPr lang="en-US" altLang="zh-TW" b="1" dirty="0"/>
              <a:t>The Literacy Pro Path to Developing </a:t>
            </a:r>
            <a:r>
              <a:rPr lang="zh-TW" altLang="en-US" b="1" dirty="0"/>
              <a:t> </a:t>
            </a:r>
            <a:r>
              <a:rPr lang="en-US" altLang="zh-TW" b="1" dirty="0"/>
              <a:t>Successful Readers is An Integrated Cycle</a:t>
            </a:r>
          </a:p>
          <a:p>
            <a:pPr eaLnBrk="1" hangingPunct="1">
              <a:spcBef>
                <a:spcPct val="0"/>
              </a:spcBef>
            </a:pPr>
            <a:r>
              <a:rPr lang="en-AU" altLang="zh-TW" b="1" dirty="0"/>
              <a:t>1. Make testing meaningful and actionable </a:t>
            </a:r>
            <a:r>
              <a:rPr lang="en-AU" altLang="zh-TW" dirty="0"/>
              <a:t>Measure progress with the </a:t>
            </a:r>
            <a:r>
              <a:rPr lang="en-AU" altLang="zh-TW" dirty="0" err="1"/>
              <a:t>LitPro</a:t>
            </a:r>
            <a:r>
              <a:rPr lang="en-AU" altLang="zh-TW" dirty="0"/>
              <a:t> Test, a fast and accurate tool to evaluate reading levels</a:t>
            </a:r>
          </a:p>
          <a:p>
            <a:pPr eaLnBrk="1" hangingPunct="1">
              <a:lnSpc>
                <a:spcPct val="90000"/>
              </a:lnSpc>
              <a:spcBef>
                <a:spcPct val="0"/>
              </a:spcBef>
            </a:pPr>
            <a:r>
              <a:rPr lang="en-US" altLang="zh-TW" b="1" dirty="0"/>
              <a:t>2. </a:t>
            </a:r>
            <a:r>
              <a:rPr lang="en-AU" altLang="zh-TW" b="1" dirty="0">
                <a:solidFill>
                  <a:srgbClr val="202143"/>
                </a:solidFill>
              </a:rPr>
              <a:t>Access powerful data and reports</a:t>
            </a:r>
            <a:br>
              <a:rPr lang="en-AU" altLang="zh-TW" b="1" dirty="0">
                <a:solidFill>
                  <a:srgbClr val="202143"/>
                </a:solidFill>
              </a:rPr>
            </a:br>
            <a:r>
              <a:rPr lang="en-AU" altLang="zh-TW" dirty="0">
                <a:solidFill>
                  <a:srgbClr val="202143"/>
                </a:solidFill>
              </a:rPr>
              <a:t>Gather information and insights to better understand student needs and facilitate reading development</a:t>
            </a:r>
          </a:p>
          <a:p>
            <a:pPr eaLnBrk="1" hangingPunct="1">
              <a:lnSpc>
                <a:spcPct val="90000"/>
              </a:lnSpc>
              <a:spcBef>
                <a:spcPct val="0"/>
              </a:spcBef>
            </a:pPr>
            <a:r>
              <a:rPr lang="en-US" altLang="zh-TW" b="1" dirty="0"/>
              <a:t>3. </a:t>
            </a:r>
            <a:r>
              <a:rPr lang="en-AU" altLang="zh-TW" b="1" dirty="0">
                <a:solidFill>
                  <a:srgbClr val="202143"/>
                </a:solidFill>
              </a:rPr>
              <a:t>Motivate progress with the </a:t>
            </a:r>
            <a:r>
              <a:rPr lang="en-AU" altLang="zh-TW" b="1" i="1" dirty="0">
                <a:solidFill>
                  <a:srgbClr val="202143"/>
                </a:solidFill>
              </a:rPr>
              <a:t>right </a:t>
            </a:r>
            <a:r>
              <a:rPr lang="en-AU" altLang="zh-TW" b="1" dirty="0">
                <a:solidFill>
                  <a:srgbClr val="202143"/>
                </a:solidFill>
              </a:rPr>
              <a:t>books </a:t>
            </a:r>
            <a:r>
              <a:rPr lang="en-AU" altLang="zh-TW" dirty="0">
                <a:solidFill>
                  <a:srgbClr val="202143"/>
                </a:solidFill>
              </a:rPr>
              <a:t>Literacy Pro provides students with individualized reading plans that motivate them to read more and improve their performance</a:t>
            </a:r>
          </a:p>
          <a:p>
            <a:pPr eaLnBrk="1" hangingPunct="1">
              <a:lnSpc>
                <a:spcPct val="90000"/>
              </a:lnSpc>
              <a:spcBef>
                <a:spcPct val="0"/>
              </a:spcBef>
            </a:pPr>
            <a:endParaRPr lang="en-AU" altLang="zh-TW" dirty="0">
              <a:solidFill>
                <a:srgbClr val="202143"/>
              </a:solidFill>
            </a:endParaRPr>
          </a:p>
          <a:p>
            <a:pPr eaLnBrk="1" hangingPunct="1">
              <a:lnSpc>
                <a:spcPct val="90000"/>
              </a:lnSpc>
              <a:spcBef>
                <a:spcPct val="0"/>
              </a:spcBef>
            </a:pPr>
            <a:endParaRPr lang="en-US" altLang="zh-TW" b="1" dirty="0"/>
          </a:p>
          <a:p>
            <a:pPr eaLnBrk="1" hangingPunct="1">
              <a:lnSpc>
                <a:spcPct val="90000"/>
              </a:lnSpc>
              <a:spcBef>
                <a:spcPct val="0"/>
              </a:spcBef>
            </a:pPr>
            <a:endParaRPr lang="en-US" altLang="zh-TW" b="1" dirty="0"/>
          </a:p>
          <a:p>
            <a:pPr eaLnBrk="1" hangingPunct="1">
              <a:lnSpc>
                <a:spcPct val="90000"/>
              </a:lnSpc>
              <a:spcBef>
                <a:spcPct val="0"/>
              </a:spcBef>
            </a:pPr>
            <a:endParaRPr lang="zh-TW" altLang="en-US" b="1" dirty="0"/>
          </a:p>
          <a:p>
            <a:pPr eaLnBrk="1" hangingPunct="1">
              <a:lnSpc>
                <a:spcPct val="90000"/>
              </a:lnSpc>
              <a:spcBef>
                <a:spcPct val="0"/>
              </a:spcBef>
            </a:pPr>
            <a:r>
              <a:rPr lang="en-US" altLang="zh-TW" dirty="0"/>
              <a:t>Literacy Pro is a flexible and easy-to-implement program that improves literacy skills by motivating students to read independently while continuously assessing their growth and providing educators with critical data for monitoring, analyzing and individualizing instruction.</a:t>
            </a:r>
          </a:p>
          <a:p>
            <a:pPr eaLnBrk="1" hangingPunct="1">
              <a:lnSpc>
                <a:spcPct val="90000"/>
              </a:lnSpc>
              <a:spcBef>
                <a:spcPct val="0"/>
              </a:spcBef>
            </a:pPr>
            <a:r>
              <a:rPr lang="en-US" altLang="zh-TW" dirty="0"/>
              <a:t>So how does Literacy Pro work? </a:t>
            </a:r>
            <a:endParaRPr lang="en-US" altLang="zh-TW" dirty="0">
              <a:solidFill>
                <a:srgbClr val="FF0000"/>
              </a:solidFill>
            </a:endParaRPr>
          </a:p>
          <a:p>
            <a:pPr eaLnBrk="1" hangingPunct="1">
              <a:lnSpc>
                <a:spcPct val="90000"/>
              </a:lnSpc>
              <a:spcBef>
                <a:spcPct val="0"/>
              </a:spcBef>
              <a:buFontTx/>
              <a:buChar char="•"/>
            </a:pPr>
            <a:r>
              <a:rPr lang="en-US" altLang="zh-TW" dirty="0"/>
              <a:t>Students are assessed on their reading level at the beginning of the school year and then periodically throughout the year</a:t>
            </a:r>
          </a:p>
          <a:p>
            <a:pPr eaLnBrk="1" hangingPunct="1">
              <a:lnSpc>
                <a:spcPct val="90000"/>
              </a:lnSpc>
              <a:spcBef>
                <a:spcPct val="0"/>
              </a:spcBef>
              <a:buFontTx/>
              <a:buChar char="•"/>
            </a:pPr>
            <a:r>
              <a:rPr lang="en-US" altLang="zh-TW" dirty="0"/>
              <a:t>Teachers, administrators – and students – get instant access to the assessment data and they use it to inform instruction and reading choices</a:t>
            </a:r>
          </a:p>
          <a:p>
            <a:pPr eaLnBrk="1" hangingPunct="1">
              <a:lnSpc>
                <a:spcPct val="90000"/>
              </a:lnSpc>
              <a:spcBef>
                <a:spcPct val="0"/>
              </a:spcBef>
              <a:buFontTx/>
              <a:buChar char="•"/>
            </a:pPr>
            <a:r>
              <a:rPr lang="en-US" altLang="zh-TW" b="1" dirty="0"/>
              <a:t>Literacy Pro develops successful readers by matching students to appropriate books, monitoring their progress, and rewarding their efforts.</a:t>
            </a:r>
            <a:endParaRPr lang="en-US" altLang="zh-TW" dirty="0"/>
          </a:p>
          <a:p>
            <a:pPr eaLnBrk="1" hangingPunct="1">
              <a:lnSpc>
                <a:spcPct val="90000"/>
              </a:lnSpc>
              <a:spcBef>
                <a:spcPct val="0"/>
              </a:spcBef>
            </a:pPr>
            <a:r>
              <a:rPr lang="en-US" altLang="zh-TW" dirty="0"/>
              <a:t>We call it Literacy Pro’s Cycle for Success</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910" indent="-285350" eaLnBrk="0" hangingPunct="0">
              <a:spcBef>
                <a:spcPct val="30000"/>
              </a:spcBef>
              <a:defRPr sz="1200">
                <a:solidFill>
                  <a:schemeClr val="tx1"/>
                </a:solidFill>
                <a:latin typeface="Calibri" pitchFamily="34" charset="0"/>
              </a:defRPr>
            </a:lvl2pPr>
            <a:lvl3pPr marL="1141400" indent="-228280" eaLnBrk="0" hangingPunct="0">
              <a:spcBef>
                <a:spcPct val="30000"/>
              </a:spcBef>
              <a:defRPr sz="1200">
                <a:solidFill>
                  <a:schemeClr val="tx1"/>
                </a:solidFill>
                <a:latin typeface="Calibri" pitchFamily="34" charset="0"/>
              </a:defRPr>
            </a:lvl3pPr>
            <a:lvl4pPr marL="1597960" indent="-228280" eaLnBrk="0" hangingPunct="0">
              <a:spcBef>
                <a:spcPct val="30000"/>
              </a:spcBef>
              <a:defRPr sz="1200">
                <a:solidFill>
                  <a:schemeClr val="tx1"/>
                </a:solidFill>
                <a:latin typeface="Calibri" pitchFamily="34" charset="0"/>
              </a:defRPr>
            </a:lvl4pPr>
            <a:lvl5pPr marL="2054520" indent="-228280" eaLnBrk="0" hangingPunct="0">
              <a:spcBef>
                <a:spcPct val="30000"/>
              </a:spcBef>
              <a:defRPr sz="1200">
                <a:solidFill>
                  <a:schemeClr val="tx1"/>
                </a:solidFill>
                <a:latin typeface="Calibri" pitchFamily="34" charset="0"/>
              </a:defRPr>
            </a:lvl5pPr>
            <a:lvl6pPr marL="2511080" indent="-228280" defTabSz="456560" eaLnBrk="0" fontAlgn="base" hangingPunct="0">
              <a:spcBef>
                <a:spcPct val="30000"/>
              </a:spcBef>
              <a:spcAft>
                <a:spcPct val="0"/>
              </a:spcAft>
              <a:defRPr sz="1200">
                <a:solidFill>
                  <a:schemeClr val="tx1"/>
                </a:solidFill>
                <a:latin typeface="Calibri" pitchFamily="34" charset="0"/>
              </a:defRPr>
            </a:lvl6pPr>
            <a:lvl7pPr marL="2967639" indent="-228280" defTabSz="456560" eaLnBrk="0" fontAlgn="base" hangingPunct="0">
              <a:spcBef>
                <a:spcPct val="30000"/>
              </a:spcBef>
              <a:spcAft>
                <a:spcPct val="0"/>
              </a:spcAft>
              <a:defRPr sz="1200">
                <a:solidFill>
                  <a:schemeClr val="tx1"/>
                </a:solidFill>
                <a:latin typeface="Calibri" pitchFamily="34" charset="0"/>
              </a:defRPr>
            </a:lvl7pPr>
            <a:lvl8pPr marL="3424199" indent="-228280" defTabSz="456560" eaLnBrk="0" fontAlgn="base" hangingPunct="0">
              <a:spcBef>
                <a:spcPct val="30000"/>
              </a:spcBef>
              <a:spcAft>
                <a:spcPct val="0"/>
              </a:spcAft>
              <a:defRPr sz="1200">
                <a:solidFill>
                  <a:schemeClr val="tx1"/>
                </a:solidFill>
                <a:latin typeface="Calibri" pitchFamily="34" charset="0"/>
              </a:defRPr>
            </a:lvl8pPr>
            <a:lvl9pPr marL="3880759" indent="-228280" defTabSz="4565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C32ECC-B8FA-4216-81F5-FFCD9E6A5539}" type="slidenum">
              <a:rPr lang="en-US" altLang="zh-TW" smtClean="0"/>
              <a:pPr eaLnBrk="1" hangingPunct="1">
                <a:spcBef>
                  <a:spcPct val="0"/>
                </a:spcBef>
              </a:pPr>
              <a:t>25</a:t>
            </a:fld>
            <a:endParaRPr lang="en-US" altLang="zh-TW"/>
          </a:p>
        </p:txBody>
      </p:sp>
    </p:spTree>
    <p:extLst>
      <p:ext uri="{BB962C8B-B14F-4D97-AF65-F5344CB8AC3E}">
        <p14:creationId xmlns:p14="http://schemas.microsoft.com/office/powerpoint/2010/main" val="81449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a:t>
            </a:r>
            <a:r>
              <a:rPr lang="en-US" altLang="zh-TW" dirty="0"/>
              <a:t>, </a:t>
            </a:r>
            <a:r>
              <a:rPr lang="en-US" altLang="zh-TW" baseline="0" dirty="0"/>
              <a:t> </a:t>
            </a:r>
            <a:r>
              <a:rPr lang="zh-TW" altLang="en-US" baseline="0" dirty="0"/>
              <a:t>祝各位</a:t>
            </a:r>
            <a:r>
              <a:rPr lang="en-US" altLang="zh-TW" baseline="0" dirty="0"/>
              <a:t>:  </a:t>
            </a:r>
            <a:r>
              <a:rPr lang="zh-TW" altLang="en-US" baseline="0" dirty="0"/>
              <a:t>快樂閱讀</a:t>
            </a:r>
            <a:r>
              <a:rPr lang="en-US" altLang="zh-TW" baseline="0" dirty="0"/>
              <a:t>, </a:t>
            </a:r>
            <a:r>
              <a:rPr lang="zh-TW" altLang="en-US" baseline="0" dirty="0"/>
              <a:t>一起攀登閱讀高峰</a:t>
            </a:r>
            <a:r>
              <a:rPr lang="en-US" altLang="zh-TW" baseline="0" dirty="0"/>
              <a:t>!!!</a:t>
            </a:r>
            <a:r>
              <a:rPr lang="zh-TW" altLang="en-US" baseline="0" dirty="0"/>
              <a:t> </a:t>
            </a:r>
            <a:endParaRPr lang="en-US" altLang="zh-TW" baseline="0" dirty="0"/>
          </a:p>
          <a:p>
            <a:endParaRPr lang="en-US" altLang="zh-TW" baseline="0" dirty="0"/>
          </a:p>
          <a:p>
            <a:r>
              <a:rPr lang="zh-TW" altLang="en-US" baseline="0" dirty="0"/>
              <a:t>謝謝您的聆聽</a:t>
            </a:r>
            <a:r>
              <a:rPr lang="en-US" altLang="zh-TW" baseline="0"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26</a:t>
            </a:fld>
            <a:endParaRPr lang="zh-TW" altLang="en-US"/>
          </a:p>
        </p:txBody>
      </p:sp>
    </p:spTree>
    <p:extLst>
      <p:ext uri="{BB962C8B-B14F-4D97-AF65-F5344CB8AC3E}">
        <p14:creationId xmlns:p14="http://schemas.microsoft.com/office/powerpoint/2010/main" val="67312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a:t>Scholastic Literacy Pro</a:t>
            </a:r>
            <a:r>
              <a:rPr lang="zh-TW" altLang="en-US" b="0" dirty="0"/>
              <a:t>是</a:t>
            </a:r>
            <a:r>
              <a:rPr lang="zh-TW" altLang="en-US" sz="1200" b="0" dirty="0"/>
              <a:t>以藍思閱讀分級（</a:t>
            </a:r>
            <a:r>
              <a:rPr lang="en-US" altLang="zh-TW" sz="1200" b="0" dirty="0"/>
              <a:t>Lexile®</a:t>
            </a:r>
            <a:r>
              <a:rPr lang="zh-TW" altLang="en-US" sz="1200" b="0" dirty="0"/>
              <a:t>） 為依據而開發的</a:t>
            </a:r>
            <a:r>
              <a:rPr lang="en-US" altLang="zh-TW" sz="1200" b="0" dirty="0"/>
              <a:t>《</a:t>
            </a:r>
            <a:r>
              <a:rPr lang="zh-TW" altLang="en-US" sz="1200" b="0" dirty="0"/>
              <a:t>線上閱讀分級檢測</a:t>
            </a:r>
            <a:r>
              <a:rPr lang="en-US" altLang="zh-TW" sz="1200" b="0" dirty="0"/>
              <a:t>》, </a:t>
            </a:r>
            <a:r>
              <a:rPr lang="zh-TW" altLang="en-US" sz="1200" b="0" dirty="0"/>
              <a:t>能協助讀者</a:t>
            </a:r>
            <a:r>
              <a:rPr lang="en-US" altLang="zh-TW" sz="1200" b="0" dirty="0"/>
              <a:t>: </a:t>
            </a:r>
            <a:r>
              <a:rPr lang="zh-TW" altLang="en-US" sz="1200" b="0" dirty="0">
                <a:solidFill>
                  <a:srgbClr val="FF0000"/>
                </a:solidFill>
              </a:rPr>
              <a:t>定位閱讀能力 </a:t>
            </a:r>
            <a:r>
              <a:rPr lang="en-US" altLang="zh-TW" sz="1200" b="0" dirty="0">
                <a:solidFill>
                  <a:srgbClr val="FF0000"/>
                </a:solidFill>
                <a:sym typeface="Wingdings" panose="05000000000000000000" pitchFamily="2" charset="2"/>
              </a:rPr>
              <a:t></a:t>
            </a:r>
            <a:r>
              <a:rPr lang="zh-TW" altLang="en-US" sz="1200" b="0" dirty="0">
                <a:solidFill>
                  <a:srgbClr val="FF0000"/>
                </a:solidFill>
              </a:rPr>
              <a:t>找出閱讀方向 </a:t>
            </a:r>
            <a:r>
              <a:rPr lang="en-US" altLang="zh-TW" sz="1200" b="0" dirty="0">
                <a:solidFill>
                  <a:srgbClr val="FF0000"/>
                </a:solidFill>
                <a:sym typeface="Wingdings" panose="05000000000000000000" pitchFamily="2" charset="2"/>
              </a:rPr>
              <a:t></a:t>
            </a:r>
            <a:r>
              <a:rPr lang="zh-TW" altLang="en-US" sz="1200" b="0" dirty="0">
                <a:solidFill>
                  <a:srgbClr val="FF0000"/>
                </a:solidFill>
              </a:rPr>
              <a:t>追蹤閱讀進度</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a:solidFill>
                <a:srgbClr val="FF0000"/>
              </a:solidFill>
            </a:endParaRPr>
          </a:p>
          <a:p>
            <a:endParaRPr lang="zh-TW" altLang="en-US" b="0"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3</a:t>
            </a:fld>
            <a:endParaRPr lang="zh-TW" altLang="en-US"/>
          </a:p>
        </p:txBody>
      </p:sp>
    </p:spTree>
    <p:extLst>
      <p:ext uri="{BB962C8B-B14F-4D97-AF65-F5344CB8AC3E}">
        <p14:creationId xmlns:p14="http://schemas.microsoft.com/office/powerpoint/2010/main" val="17996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現在一起來體驗這套系統的威力</a:t>
            </a:r>
            <a:r>
              <a:rPr lang="en-US" altLang="zh-TW" dirty="0"/>
              <a:t>! </a:t>
            </a:r>
            <a:r>
              <a:rPr lang="zh-TW" altLang="en-US" dirty="0"/>
              <a:t>首先輸入帳號</a:t>
            </a:r>
            <a:r>
              <a:rPr lang="en-US" altLang="zh-TW" dirty="0"/>
              <a:t>/</a:t>
            </a:r>
            <a:r>
              <a:rPr lang="zh-TW" altLang="en-US" dirty="0"/>
              <a:t>密碼來登入系統</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4</a:t>
            </a:fld>
            <a:endParaRPr lang="zh-TW" altLang="en-US"/>
          </a:p>
        </p:txBody>
      </p:sp>
    </p:spTree>
    <p:extLst>
      <p:ext uri="{BB962C8B-B14F-4D97-AF65-F5344CB8AC3E}">
        <p14:creationId xmlns:p14="http://schemas.microsoft.com/office/powerpoint/2010/main" val="323506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登入後</a:t>
            </a:r>
            <a:r>
              <a:rPr lang="en-US" altLang="zh-TW" dirty="0"/>
              <a:t>, </a:t>
            </a:r>
            <a:r>
              <a:rPr lang="zh-TW" altLang="en-US" dirty="0"/>
              <a:t>看到歡迎的起始畫面</a:t>
            </a:r>
            <a:r>
              <a:rPr lang="en-US" altLang="zh-TW" dirty="0"/>
              <a:t>, </a:t>
            </a:r>
            <a:r>
              <a:rPr lang="zh-TW" altLang="en-US" dirty="0"/>
              <a:t>接著按右下角的按鍵開始答題</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5</a:t>
            </a:fld>
            <a:endParaRPr lang="zh-TW" altLang="en-US"/>
          </a:p>
        </p:txBody>
      </p:sp>
    </p:spTree>
    <p:extLst>
      <p:ext uri="{BB962C8B-B14F-4D97-AF65-F5344CB8AC3E}">
        <p14:creationId xmlns:p14="http://schemas.microsoft.com/office/powerpoint/2010/main" val="305713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首次測驗</a:t>
            </a:r>
            <a:r>
              <a:rPr lang="en-US" altLang="zh-TW" dirty="0"/>
              <a:t>, </a:t>
            </a:r>
            <a:r>
              <a:rPr lang="zh-TW" altLang="en-US" dirty="0"/>
              <a:t>學生不需要準備</a:t>
            </a:r>
            <a:r>
              <a:rPr lang="en-US" altLang="zh-TW" dirty="0"/>
              <a:t>, </a:t>
            </a:r>
            <a:r>
              <a:rPr lang="zh-TW" altLang="en-US" dirty="0"/>
              <a:t>依據理解狀況答題</a:t>
            </a:r>
            <a:r>
              <a:rPr lang="en-US" altLang="zh-TW" dirty="0"/>
              <a:t>. </a:t>
            </a:r>
            <a:r>
              <a:rPr lang="zh-TW" altLang="en-US" dirty="0"/>
              <a:t>測驗題是來自有</a:t>
            </a:r>
            <a:r>
              <a:rPr lang="en-US" altLang="zh-TW" dirty="0"/>
              <a:t>Lexile</a:t>
            </a:r>
            <a:r>
              <a:rPr lang="zh-TW" altLang="en-US" dirty="0"/>
              <a:t>分級的讀本包含各類文學作品</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6</a:t>
            </a:fld>
            <a:endParaRPr lang="zh-TW" altLang="en-US"/>
          </a:p>
        </p:txBody>
      </p:sp>
    </p:spTree>
    <p:extLst>
      <p:ext uri="{BB962C8B-B14F-4D97-AF65-F5344CB8AC3E}">
        <p14:creationId xmlns:p14="http://schemas.microsoft.com/office/powerpoint/2010/main" val="22437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試題會根據學生答題情形變難或變簡單</a:t>
            </a:r>
            <a:r>
              <a:rPr lang="en-US" altLang="zh-TW" dirty="0"/>
              <a:t>,</a:t>
            </a:r>
            <a:r>
              <a:rPr lang="zh-TW" altLang="en-US" dirty="0"/>
              <a:t>自動調整試題直到達到一定的答對率為止</a:t>
            </a:r>
            <a:r>
              <a:rPr lang="en-US" altLang="zh-TW" dirty="0"/>
              <a:t>,</a:t>
            </a:r>
            <a:r>
              <a:rPr lang="en-US" altLang="zh-TW" baseline="0" dirty="0"/>
              <a:t> </a:t>
            </a:r>
            <a:r>
              <a:rPr lang="zh-TW" altLang="en-US" baseline="0" dirty="0"/>
              <a:t>約是</a:t>
            </a:r>
            <a:r>
              <a:rPr lang="en-US" altLang="zh-TW" baseline="0" dirty="0"/>
              <a:t>25</a:t>
            </a:r>
            <a:r>
              <a:rPr lang="zh-TW" altLang="en-US" baseline="0" dirty="0"/>
              <a:t>題左右</a:t>
            </a:r>
            <a:r>
              <a:rPr lang="en-US" altLang="zh-TW" baseline="0" dirty="0"/>
              <a:t>.</a:t>
            </a:r>
            <a:endParaRPr lang="zh-TW" altLang="en-US" dirty="0"/>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7</a:t>
            </a:fld>
            <a:endParaRPr lang="zh-TW" altLang="en-US"/>
          </a:p>
        </p:txBody>
      </p:sp>
    </p:spTree>
    <p:extLst>
      <p:ext uri="{BB962C8B-B14F-4D97-AF65-F5344CB8AC3E}">
        <p14:creationId xmlns:p14="http://schemas.microsoft.com/office/powerpoint/2010/main" val="369444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從這個圖表可看出這位學生做到第</a:t>
            </a:r>
            <a:r>
              <a:rPr lang="en-US" altLang="zh-TW" dirty="0"/>
              <a:t>7</a:t>
            </a:r>
            <a:r>
              <a:rPr lang="zh-TW" altLang="en-US" dirty="0"/>
              <a:t>題時答錯了</a:t>
            </a:r>
            <a:r>
              <a:rPr lang="en-US" altLang="zh-TW" dirty="0"/>
              <a:t>, </a:t>
            </a:r>
            <a:r>
              <a:rPr lang="zh-TW" altLang="en-US" dirty="0"/>
              <a:t>所以題目從</a:t>
            </a:r>
            <a:r>
              <a:rPr lang="en-US" altLang="zh-TW" dirty="0"/>
              <a:t>600</a:t>
            </a:r>
            <a:r>
              <a:rPr lang="zh-TW" altLang="en-US" dirty="0"/>
              <a:t>級分變成</a:t>
            </a:r>
            <a:r>
              <a:rPr lang="en-US" altLang="zh-TW" dirty="0"/>
              <a:t>450</a:t>
            </a:r>
            <a:r>
              <a:rPr lang="zh-TW" altLang="en-US" dirty="0"/>
              <a:t>級分</a:t>
            </a:r>
            <a:r>
              <a:rPr lang="en-US" altLang="zh-TW" dirty="0"/>
              <a:t>, </a:t>
            </a:r>
            <a:r>
              <a:rPr lang="zh-TW" altLang="en-US" dirty="0"/>
              <a:t>如此反覆調整後得出最後分數</a:t>
            </a: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8</a:t>
            </a:fld>
            <a:endParaRPr lang="zh-TW" altLang="en-US"/>
          </a:p>
        </p:txBody>
      </p:sp>
    </p:spTree>
    <p:extLst>
      <p:ext uri="{BB962C8B-B14F-4D97-AF65-F5344CB8AC3E}">
        <p14:creationId xmlns:p14="http://schemas.microsoft.com/office/powerpoint/2010/main" val="92243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這位測驗的同學坐後測得</a:t>
            </a:r>
            <a:r>
              <a:rPr lang="en-US" altLang="zh-TW" dirty="0"/>
              <a:t>:</a:t>
            </a:r>
            <a:r>
              <a:rPr lang="zh-TW" altLang="en-US" dirty="0"/>
              <a:t> </a:t>
            </a:r>
            <a:r>
              <a:rPr lang="en-US" altLang="zh-TW" dirty="0"/>
              <a:t>850L</a:t>
            </a:r>
            <a:r>
              <a:rPr lang="zh-TW" altLang="en-US" dirty="0"/>
              <a:t>級分</a:t>
            </a:r>
          </a:p>
        </p:txBody>
      </p:sp>
      <p:sp>
        <p:nvSpPr>
          <p:cNvPr id="4" name="投影片編號版面配置區 3"/>
          <p:cNvSpPr>
            <a:spLocks noGrp="1"/>
          </p:cNvSpPr>
          <p:nvPr>
            <p:ph type="sldNum" sz="quarter" idx="10"/>
          </p:nvPr>
        </p:nvSpPr>
        <p:spPr/>
        <p:txBody>
          <a:bodyPr/>
          <a:lstStyle/>
          <a:p>
            <a:fld id="{780B0FD7-7D1D-4C01-B624-B73A3720F6BF}" type="slidenum">
              <a:rPr lang="zh-TW" altLang="en-US" smtClean="0"/>
              <a:t>9</a:t>
            </a:fld>
            <a:endParaRPr lang="zh-TW" altLang="en-US"/>
          </a:p>
        </p:txBody>
      </p:sp>
    </p:spTree>
    <p:extLst>
      <p:ext uri="{BB962C8B-B14F-4D97-AF65-F5344CB8AC3E}">
        <p14:creationId xmlns:p14="http://schemas.microsoft.com/office/powerpoint/2010/main" val="319077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36201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33761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35566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17529"/>
            <a:ext cx="8077200" cy="625475"/>
          </a:xfrm>
        </p:spPr>
        <p:txBody>
          <a:bodyPr/>
          <a:lstStyle>
            <a:lvl1pPr>
              <a:defRPr>
                <a:latin typeface="Calibri" panose="020F0502020204030204" pitchFamily="34" charset="0"/>
              </a:defRPr>
            </a:lvl1pPr>
          </a:lstStyle>
          <a:p>
            <a:r>
              <a:rPr lang="en-US"/>
              <a:t>Click to edit Master title style</a:t>
            </a:r>
          </a:p>
        </p:txBody>
      </p:sp>
      <p:sp>
        <p:nvSpPr>
          <p:cNvPr id="3" name="Table Placeholder 2"/>
          <p:cNvSpPr>
            <a:spLocks noGrp="1"/>
          </p:cNvSpPr>
          <p:nvPr>
            <p:ph type="tbl" idx="1"/>
          </p:nvPr>
        </p:nvSpPr>
        <p:spPr>
          <a:xfrm>
            <a:off x="609600" y="1295400"/>
            <a:ext cx="8077200" cy="1500188"/>
          </a:xfrm>
        </p:spPr>
        <p:txBody>
          <a:bodyPr rtlCol="0">
            <a:normAutofit/>
          </a:bodyPr>
          <a:lstStyle>
            <a:lvl1pPr>
              <a:defRPr>
                <a:latin typeface="Calibri" panose="020F0502020204030204" pitchFamily="34" charset="0"/>
              </a:defRPr>
            </a:lvl1pPr>
          </a:lstStyle>
          <a:p>
            <a:pPr lvl="0"/>
            <a:endParaRPr lang="en-US" noProof="0"/>
          </a:p>
        </p:txBody>
      </p:sp>
    </p:spTree>
    <p:extLst>
      <p:ext uri="{BB962C8B-B14F-4D97-AF65-F5344CB8AC3E}">
        <p14:creationId xmlns:p14="http://schemas.microsoft.com/office/powerpoint/2010/main" val="159833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40554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57927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59599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84877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47391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28651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9593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1077AF8-EDDE-444A-84FE-B883FE2DD4E8}" type="datetimeFigureOut">
              <a:rPr lang="zh-TW" altLang="en-US" smtClean="0"/>
              <a:t>2021/9/27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155419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77AF8-EDDE-444A-84FE-B883FE2DD4E8}" type="datetimeFigureOut">
              <a:rPr lang="zh-TW" altLang="en-US" smtClean="0"/>
              <a:t>2021/9/27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EC1D3-BF9D-4EEC-936B-40CA3A15C5A8}" type="slidenum">
              <a:rPr lang="zh-TW" altLang="en-US" smtClean="0"/>
              <a:t>‹#›</a:t>
            </a:fld>
            <a:endParaRPr lang="zh-TW" altLang="en-US"/>
          </a:p>
        </p:txBody>
      </p:sp>
    </p:spTree>
    <p:extLst>
      <p:ext uri="{BB962C8B-B14F-4D97-AF65-F5344CB8AC3E}">
        <p14:creationId xmlns:p14="http://schemas.microsoft.com/office/powerpoint/2010/main" val="310275401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etametricsinc.com/departments-of-education/lexile-for-reading-and-writing/about-lexile-for-read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lz02.scholasticlearningzone.com/resources/dp-int/dist/#/login3/student/TWN794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3953073"/>
            <a:ext cx="7772400" cy="1132111"/>
          </a:xfrm>
        </p:spPr>
        <p:txBody>
          <a:bodyPr>
            <a:noAutofit/>
          </a:bodyPr>
          <a:lstStyle/>
          <a:p>
            <a:r>
              <a:rPr lang="en-US" altLang="zh-TW" b="1" dirty="0"/>
              <a:t>Scholastic Literacy Pro</a:t>
            </a:r>
            <a:br>
              <a:rPr lang="en-US" altLang="zh-TW" sz="2800" b="1" dirty="0"/>
            </a:br>
            <a:r>
              <a:rPr lang="en-US" altLang="zh-TW" sz="2800" b="1" dirty="0"/>
              <a:t>《</a:t>
            </a:r>
            <a:r>
              <a:rPr lang="zh-TW" altLang="en-US" sz="2800" b="1" dirty="0"/>
              <a:t>線上閱讀分級檢測</a:t>
            </a:r>
            <a:r>
              <a:rPr lang="en-US" altLang="zh-TW" sz="2800" b="1" dirty="0"/>
              <a:t>》</a:t>
            </a:r>
            <a:r>
              <a:rPr lang="zh-TW" altLang="en-US" sz="2800" b="1" dirty="0"/>
              <a:t>與</a:t>
            </a:r>
            <a:r>
              <a:rPr lang="en-US" altLang="zh-TW" sz="2800" b="1" dirty="0"/>
              <a:t>《</a:t>
            </a:r>
            <a:r>
              <a:rPr lang="zh-TW" altLang="en-US" sz="2800" b="1" dirty="0"/>
              <a:t>線上閱讀測驗</a:t>
            </a:r>
            <a:r>
              <a:rPr lang="en-US" altLang="zh-TW" sz="2800" b="1" dirty="0"/>
              <a:t>》</a:t>
            </a:r>
            <a:r>
              <a:rPr lang="zh-TW" altLang="en-US" sz="2800" b="1" dirty="0"/>
              <a:t>系統</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48680"/>
            <a:ext cx="42386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604" y="5429151"/>
            <a:ext cx="40116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6">
            <a:extLst>
              <a:ext uri="{FF2B5EF4-FFF2-40B4-BE49-F238E27FC236}">
                <a16:creationId xmlns:a16="http://schemas.microsoft.com/office/drawing/2014/main" id="{C089A085-2B03-488B-9689-BBB02378F3C8}"/>
              </a:ext>
            </a:extLst>
          </p:cNvPr>
          <p:cNvPicPr>
            <a:picLocks noChangeAspect="1"/>
          </p:cNvPicPr>
          <p:nvPr/>
        </p:nvPicPr>
        <p:blipFill>
          <a:blip r:embed="rId5"/>
          <a:stretch>
            <a:fillRect/>
          </a:stretch>
        </p:blipFill>
        <p:spPr>
          <a:xfrm>
            <a:off x="3131840" y="1998893"/>
            <a:ext cx="2562099" cy="1718139"/>
          </a:xfrm>
          <a:prstGeom prst="rect">
            <a:avLst/>
          </a:prstGeom>
        </p:spPr>
      </p:pic>
    </p:spTree>
    <p:extLst>
      <p:ext uri="{BB962C8B-B14F-4D97-AF65-F5344CB8AC3E}">
        <p14:creationId xmlns:p14="http://schemas.microsoft.com/office/powerpoint/2010/main" val="287384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t>台灣實例介紹</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4967" y="1606231"/>
            <a:ext cx="428450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81872" y="1587929"/>
            <a:ext cx="4038600" cy="349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8"/>
          <p:cNvSpPr txBox="1"/>
          <p:nvPr/>
        </p:nvSpPr>
        <p:spPr>
          <a:xfrm>
            <a:off x="323528" y="5301208"/>
            <a:ext cx="4176464" cy="369332"/>
          </a:xfrm>
          <a:prstGeom prst="rect">
            <a:avLst/>
          </a:prstGeom>
          <a:noFill/>
        </p:spPr>
        <p:txBody>
          <a:bodyPr wrap="square" rtlCol="0">
            <a:spAutoFit/>
          </a:bodyPr>
          <a:lstStyle/>
          <a:p>
            <a:r>
              <a:rPr lang="zh-TW" altLang="en-US" dirty="0">
                <a:solidFill>
                  <a:srgbClr val="0000FF"/>
                </a:solidFill>
              </a:rPr>
              <a:t>*</a:t>
            </a:r>
            <a:r>
              <a:rPr lang="en-US" altLang="zh-TW" dirty="0">
                <a:solidFill>
                  <a:srgbClr val="0000FF"/>
                </a:solidFill>
              </a:rPr>
              <a:t>6</a:t>
            </a:r>
            <a:r>
              <a:rPr lang="zh-TW" altLang="en-US" dirty="0">
                <a:solidFill>
                  <a:srgbClr val="0000FF"/>
                </a:solidFill>
              </a:rPr>
              <a:t>個月內全班平均進步</a:t>
            </a:r>
            <a:r>
              <a:rPr lang="en-US" altLang="zh-TW" dirty="0">
                <a:solidFill>
                  <a:srgbClr val="0000FF"/>
                </a:solidFill>
              </a:rPr>
              <a:t>89.8</a:t>
            </a:r>
            <a:r>
              <a:rPr lang="zh-TW" altLang="en-US" dirty="0">
                <a:solidFill>
                  <a:srgbClr val="0000FF"/>
                </a:solidFill>
              </a:rPr>
              <a:t>級分</a:t>
            </a:r>
            <a:r>
              <a:rPr lang="en-US" altLang="zh-TW" dirty="0">
                <a:solidFill>
                  <a:srgbClr val="0000FF"/>
                </a:solidFill>
              </a:rPr>
              <a:t>!</a:t>
            </a:r>
            <a:endParaRPr lang="zh-TW" altLang="en-US" dirty="0">
              <a:solidFill>
                <a:srgbClr val="0000FF"/>
              </a:solidFill>
            </a:endParaRPr>
          </a:p>
        </p:txBody>
      </p:sp>
      <p:sp>
        <p:nvSpPr>
          <p:cNvPr id="13" name="文字方塊 12"/>
          <p:cNvSpPr txBox="1"/>
          <p:nvPr/>
        </p:nvSpPr>
        <p:spPr>
          <a:xfrm>
            <a:off x="4716016" y="5301208"/>
            <a:ext cx="4176464" cy="369332"/>
          </a:xfrm>
          <a:prstGeom prst="rect">
            <a:avLst/>
          </a:prstGeom>
          <a:noFill/>
        </p:spPr>
        <p:txBody>
          <a:bodyPr wrap="square" rtlCol="0">
            <a:spAutoFit/>
          </a:bodyPr>
          <a:lstStyle/>
          <a:p>
            <a:r>
              <a:rPr lang="zh-TW" altLang="en-US" dirty="0">
                <a:solidFill>
                  <a:srgbClr val="0000FF"/>
                </a:solidFill>
              </a:rPr>
              <a:t>*</a:t>
            </a:r>
            <a:r>
              <a:rPr lang="en-US" altLang="zh-TW" dirty="0">
                <a:solidFill>
                  <a:srgbClr val="0000FF"/>
                </a:solidFill>
              </a:rPr>
              <a:t>3</a:t>
            </a:r>
            <a:r>
              <a:rPr lang="zh-TW" altLang="en-US" dirty="0">
                <a:solidFill>
                  <a:srgbClr val="0000FF"/>
                </a:solidFill>
              </a:rPr>
              <a:t>個月內全班平均進步</a:t>
            </a:r>
            <a:r>
              <a:rPr lang="en-US" altLang="zh-TW" dirty="0">
                <a:solidFill>
                  <a:srgbClr val="0000FF"/>
                </a:solidFill>
              </a:rPr>
              <a:t>196.2</a:t>
            </a:r>
            <a:r>
              <a:rPr lang="zh-TW" altLang="en-US" dirty="0">
                <a:solidFill>
                  <a:srgbClr val="0000FF"/>
                </a:solidFill>
              </a:rPr>
              <a:t>級分</a:t>
            </a:r>
            <a:r>
              <a:rPr lang="en-US" altLang="zh-TW" dirty="0">
                <a:solidFill>
                  <a:srgbClr val="0000FF"/>
                </a:solidFill>
              </a:rPr>
              <a:t>!</a:t>
            </a:r>
            <a:endParaRPr lang="zh-TW" altLang="en-US" dirty="0">
              <a:solidFill>
                <a:srgbClr val="0000FF"/>
              </a:solidFill>
            </a:endParaRPr>
          </a:p>
        </p:txBody>
      </p:sp>
    </p:spTree>
    <p:extLst>
      <p:ext uri="{BB962C8B-B14F-4D97-AF65-F5344CB8AC3E}">
        <p14:creationId xmlns:p14="http://schemas.microsoft.com/office/powerpoint/2010/main" val="382099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r>
              <a:rPr lang="zh-TW" altLang="en-US" sz="3600" b="1" dirty="0">
                <a:latin typeface="Calibri" panose="020F0502020204030204" pitchFamily="34" charset="0"/>
              </a:rPr>
              <a:t>個人差異化的測驗</a:t>
            </a:r>
            <a:endParaRPr lang="zh-TW" altLang="en-US" sz="3600" dirty="0"/>
          </a:p>
        </p:txBody>
      </p:sp>
      <p:grpSp>
        <p:nvGrpSpPr>
          <p:cNvPr id="4" name="群組 3"/>
          <p:cNvGrpSpPr/>
          <p:nvPr/>
        </p:nvGrpSpPr>
        <p:grpSpPr>
          <a:xfrm>
            <a:off x="107504" y="2189447"/>
            <a:ext cx="2051720" cy="1239553"/>
            <a:chOff x="293" y="919520"/>
            <a:chExt cx="2380853" cy="1239553"/>
          </a:xfrm>
        </p:grpSpPr>
        <p:sp>
          <p:nvSpPr>
            <p:cNvPr id="29" name="＞形箭號 28"/>
            <p:cNvSpPr/>
            <p:nvPr/>
          </p:nvSpPr>
          <p:spPr>
            <a:xfrm>
              <a:off x="293" y="919520"/>
              <a:ext cx="2380853" cy="1200896"/>
            </a:xfrm>
            <a:prstGeom prst="chevron">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形箭號 4"/>
            <p:cNvSpPr/>
            <p:nvPr/>
          </p:nvSpPr>
          <p:spPr>
            <a:xfrm>
              <a:off x="476464" y="1041418"/>
              <a:ext cx="1428512" cy="111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a:t>Test 1     400L </a:t>
              </a:r>
              <a:endParaRPr lang="en-MY" sz="2900" kern="1200" dirty="0"/>
            </a:p>
          </p:txBody>
        </p:sp>
      </p:grpSp>
      <p:grpSp>
        <p:nvGrpSpPr>
          <p:cNvPr id="5" name="群組 4"/>
          <p:cNvGrpSpPr/>
          <p:nvPr/>
        </p:nvGrpSpPr>
        <p:grpSpPr>
          <a:xfrm>
            <a:off x="1655168" y="2165287"/>
            <a:ext cx="5544616" cy="1263713"/>
            <a:chOff x="2216013" y="895360"/>
            <a:chExt cx="7163451" cy="1263713"/>
          </a:xfrm>
        </p:grpSpPr>
        <p:sp>
          <p:nvSpPr>
            <p:cNvPr id="27" name="＞形箭號 26"/>
            <p:cNvSpPr/>
            <p:nvPr/>
          </p:nvSpPr>
          <p:spPr>
            <a:xfrm>
              <a:off x="2216013" y="895360"/>
              <a:ext cx="7163451" cy="1263713"/>
            </a:xfrm>
            <a:prstGeom prst="chevron">
              <a:avLst/>
            </a:prstGeom>
            <a:solidFill>
              <a:schemeClr val="bg1">
                <a:alpha val="90000"/>
              </a:schemeClr>
            </a:solid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8" name="＞形箭號 6"/>
            <p:cNvSpPr/>
            <p:nvPr/>
          </p:nvSpPr>
          <p:spPr>
            <a:xfrm>
              <a:off x="3107598" y="895360"/>
              <a:ext cx="5899738" cy="1263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l" defTabSz="466725">
                <a:lnSpc>
                  <a:spcPct val="90000"/>
                </a:lnSpc>
                <a:spcBef>
                  <a:spcPct val="0"/>
                </a:spcBef>
                <a:spcAft>
                  <a:spcPct val="35000"/>
                </a:spcAft>
              </a:pPr>
              <a:r>
                <a:rPr lang="en-US" sz="1050" kern="1200" dirty="0">
                  <a:latin typeface="Palatino Linotype" panose="02040502050505030304" pitchFamily="18" charset="0"/>
                </a:rPr>
                <a:t>I carried the parrot in both hands. I didn’t know it this was a good idea. I was afraid I would drop it. I was afraid it would start jumping around. But it didn’t. It lay very still in my hands. The parrot was __________.</a:t>
              </a:r>
            </a:p>
            <a:p>
              <a:pPr lvl="0" algn="l" defTabSz="466725">
                <a:lnSpc>
                  <a:spcPct val="90000"/>
                </a:lnSpc>
                <a:spcBef>
                  <a:spcPct val="0"/>
                </a:spcBef>
                <a:spcAft>
                  <a:spcPct val="35000"/>
                </a:spcAft>
              </a:pPr>
              <a:r>
                <a:rPr lang="en-US" sz="1050" kern="1200" dirty="0">
                  <a:latin typeface="Palatino Linotype" panose="02040502050505030304" pitchFamily="18" charset="0"/>
                </a:rPr>
                <a:t>       </a:t>
              </a:r>
              <a:r>
                <a:rPr lang="en-US" sz="1050" b="1" i="1" u="none" kern="1200" dirty="0">
                  <a:latin typeface="Palatino Linotype" panose="02040502050505030304" pitchFamily="18" charset="0"/>
                </a:rPr>
                <a:t> calm           </a:t>
              </a:r>
              <a:r>
                <a:rPr lang="en-US" sz="1050" kern="1200" dirty="0">
                  <a:latin typeface="Palatino Linotype" panose="02040502050505030304" pitchFamily="18" charset="0"/>
                </a:rPr>
                <a:t>unhappy         loud           rude       </a:t>
              </a:r>
              <a:endParaRPr lang="en-MY" sz="1050" kern="1200" dirty="0">
                <a:latin typeface="Palatino Linotype" panose="02040502050505030304" pitchFamily="18" charset="0"/>
              </a:endParaRPr>
            </a:p>
          </p:txBody>
        </p:sp>
      </p:grpSp>
      <p:grpSp>
        <p:nvGrpSpPr>
          <p:cNvPr id="6" name="群組 5"/>
          <p:cNvGrpSpPr/>
          <p:nvPr/>
        </p:nvGrpSpPr>
        <p:grpSpPr>
          <a:xfrm>
            <a:off x="6695728" y="2189447"/>
            <a:ext cx="2251617" cy="1200896"/>
            <a:chOff x="9127582" y="919520"/>
            <a:chExt cx="2251617" cy="1200896"/>
          </a:xfrm>
        </p:grpSpPr>
        <p:sp>
          <p:nvSpPr>
            <p:cNvPr id="25" name="＞形箭號 24"/>
            <p:cNvSpPr/>
            <p:nvPr/>
          </p:nvSpPr>
          <p:spPr>
            <a:xfrm>
              <a:off x="9127582" y="919520"/>
              <a:ext cx="2251617" cy="1200896"/>
            </a:xfrm>
            <a:prstGeom prst="chevron">
              <a:avLst/>
            </a:prstGeom>
            <a:solidFill>
              <a:srgbClr val="FFC000">
                <a:alpha val="90000"/>
              </a:srgbClr>
            </a:solidFill>
            <a:ln w="28575">
              <a:solidFill>
                <a:schemeClr val="bg1"/>
              </a:solidFill>
            </a:ln>
          </p:spPr>
          <p:style>
            <a:lnRef idx="2">
              <a:scrgbClr r="0" g="0" b="0"/>
            </a:lnRef>
            <a:fillRef idx="1">
              <a:scrgbClr r="0" g="0" b="0"/>
            </a:fillRef>
            <a:effectRef idx="0">
              <a:schemeClr val="accent2">
                <a:tint val="40000"/>
                <a:alpha val="90000"/>
                <a:hueOff val="-614604"/>
                <a:satOff val="-4046"/>
                <a:lumOff val="-329"/>
                <a:alphaOff val="0"/>
              </a:schemeClr>
            </a:effectRef>
            <a:fontRef idx="minor">
              <a:schemeClr val="dk1">
                <a:hueOff val="0"/>
                <a:satOff val="0"/>
                <a:lumOff val="0"/>
                <a:alphaOff val="0"/>
              </a:schemeClr>
            </a:fontRef>
          </p:style>
        </p:sp>
        <p:sp>
          <p:nvSpPr>
            <p:cNvPr id="26" name="＞形箭號 8"/>
            <p:cNvSpPr/>
            <p:nvPr/>
          </p:nvSpPr>
          <p:spPr>
            <a:xfrm>
              <a:off x="9728030" y="919520"/>
              <a:ext cx="1050721" cy="1200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t>Result</a:t>
              </a:r>
            </a:p>
            <a:p>
              <a:pPr lvl="0" algn="ctr" defTabSz="977900">
                <a:lnSpc>
                  <a:spcPct val="90000"/>
                </a:lnSpc>
                <a:spcBef>
                  <a:spcPct val="0"/>
                </a:spcBef>
                <a:spcAft>
                  <a:spcPct val="35000"/>
                </a:spcAft>
              </a:pPr>
              <a:r>
                <a:rPr lang="en-US" sz="2200" kern="1200" dirty="0"/>
                <a:t>851L</a:t>
              </a:r>
              <a:endParaRPr lang="en-MY" sz="2200" kern="1200" dirty="0"/>
            </a:p>
          </p:txBody>
        </p:sp>
      </p:grpSp>
      <p:grpSp>
        <p:nvGrpSpPr>
          <p:cNvPr id="7" name="群組 6"/>
          <p:cNvGrpSpPr/>
          <p:nvPr/>
        </p:nvGrpSpPr>
        <p:grpSpPr>
          <a:xfrm>
            <a:off x="-36512" y="3717033"/>
            <a:ext cx="1944216" cy="1152128"/>
            <a:chOff x="293" y="2589991"/>
            <a:chExt cx="2380853" cy="952341"/>
          </a:xfrm>
        </p:grpSpPr>
        <p:sp>
          <p:nvSpPr>
            <p:cNvPr id="23" name="＞形箭號 22"/>
            <p:cNvSpPr/>
            <p:nvPr/>
          </p:nvSpPr>
          <p:spPr>
            <a:xfrm>
              <a:off x="293" y="2589991"/>
              <a:ext cx="2380853" cy="952341"/>
            </a:xfrm>
            <a:prstGeom prst="chevron">
              <a:avLst/>
            </a:prstGeom>
            <a:solidFill>
              <a:srgbClr val="FFC000"/>
            </a:solidFill>
          </p:spPr>
          <p:style>
            <a:lnRef idx="2">
              <a:schemeClr val="lt1">
                <a:hueOff val="0"/>
                <a:satOff val="0"/>
                <a:lumOff val="0"/>
                <a:alphaOff val="0"/>
              </a:schemeClr>
            </a:lnRef>
            <a:fillRef idx="1">
              <a:scrgbClr r="0" g="0" b="0"/>
            </a:fillRef>
            <a:effectRef idx="0">
              <a:schemeClr val="accent2">
                <a:hueOff val="-1180472"/>
                <a:satOff val="-10766"/>
                <a:lumOff val="-1961"/>
                <a:alphaOff val="0"/>
              </a:schemeClr>
            </a:effectRef>
            <a:fontRef idx="minor">
              <a:schemeClr val="lt1"/>
            </a:fontRef>
          </p:style>
        </p:sp>
        <p:sp>
          <p:nvSpPr>
            <p:cNvPr id="24" name="＞形箭號 10"/>
            <p:cNvSpPr/>
            <p:nvPr/>
          </p:nvSpPr>
          <p:spPr>
            <a:xfrm>
              <a:off x="476464" y="2589991"/>
              <a:ext cx="1428512" cy="95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a:t>Test 2</a:t>
              </a:r>
            </a:p>
            <a:p>
              <a:pPr lvl="0" algn="ctr" defTabSz="1289050">
                <a:lnSpc>
                  <a:spcPct val="90000"/>
                </a:lnSpc>
                <a:spcBef>
                  <a:spcPct val="0"/>
                </a:spcBef>
                <a:spcAft>
                  <a:spcPct val="35000"/>
                </a:spcAft>
              </a:pPr>
              <a:r>
                <a:rPr lang="en-US" sz="2900" kern="1200" dirty="0"/>
                <a:t>850L</a:t>
              </a:r>
              <a:endParaRPr lang="en-MY" sz="2900" kern="1200" dirty="0"/>
            </a:p>
          </p:txBody>
        </p:sp>
      </p:grpSp>
      <p:grpSp>
        <p:nvGrpSpPr>
          <p:cNvPr id="8" name="群組 7"/>
          <p:cNvGrpSpPr/>
          <p:nvPr/>
        </p:nvGrpSpPr>
        <p:grpSpPr>
          <a:xfrm>
            <a:off x="1463527" y="3717032"/>
            <a:ext cx="5916785" cy="1152128"/>
            <a:chOff x="2449385" y="2479536"/>
            <a:chExt cx="6523232" cy="1152128"/>
          </a:xfrm>
        </p:grpSpPr>
        <p:sp>
          <p:nvSpPr>
            <p:cNvPr id="21" name="＞形箭號 20"/>
            <p:cNvSpPr/>
            <p:nvPr/>
          </p:nvSpPr>
          <p:spPr>
            <a:xfrm>
              <a:off x="2449385" y="2479536"/>
              <a:ext cx="6523232" cy="1152128"/>
            </a:xfrm>
            <a:prstGeom prst="chevron">
              <a:avLst/>
            </a:prstGeom>
            <a:solidFill>
              <a:schemeClr val="bg1">
                <a:alpha val="90000"/>
              </a:schemeClr>
            </a:solidFill>
          </p:spPr>
          <p:style>
            <a:lnRef idx="2">
              <a:schemeClr val="accent2">
                <a:tint val="40000"/>
                <a:alpha val="90000"/>
                <a:hueOff val="-1229208"/>
                <a:satOff val="-8093"/>
                <a:lumOff val="-658"/>
                <a:alphaOff val="0"/>
              </a:schemeClr>
            </a:lnRef>
            <a:fillRef idx="1">
              <a:scrgbClr r="0" g="0" b="0"/>
            </a:fillRef>
            <a:effectRef idx="0">
              <a:schemeClr val="accent2">
                <a:tint val="40000"/>
                <a:alpha val="90000"/>
                <a:hueOff val="-1229208"/>
                <a:satOff val="-8093"/>
                <a:lumOff val="-658"/>
                <a:alphaOff val="0"/>
              </a:schemeClr>
            </a:effectRef>
            <a:fontRef idx="minor">
              <a:schemeClr val="dk1">
                <a:hueOff val="0"/>
                <a:satOff val="0"/>
                <a:lumOff val="0"/>
                <a:alphaOff val="0"/>
              </a:schemeClr>
            </a:fontRef>
          </p:style>
        </p:sp>
        <p:sp>
          <p:nvSpPr>
            <p:cNvPr id="22" name="＞形箭號 12"/>
            <p:cNvSpPr/>
            <p:nvPr/>
          </p:nvSpPr>
          <p:spPr>
            <a:xfrm>
              <a:off x="2939088" y="2607315"/>
              <a:ext cx="5638389" cy="952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l" defTabSz="466725">
                <a:lnSpc>
                  <a:spcPct val="90000"/>
                </a:lnSpc>
                <a:spcBef>
                  <a:spcPct val="0"/>
                </a:spcBef>
                <a:spcAft>
                  <a:spcPct val="35000"/>
                </a:spcAft>
              </a:pPr>
              <a:r>
                <a:rPr lang="en-US" sz="1050" kern="1200" dirty="0">
                  <a:latin typeface="Palatino Linotype" panose="02040502050505030304" pitchFamily="18" charset="0"/>
                </a:rPr>
                <a:t>The staff as Save Supermarket found out about the Veggies-R-Us machine. In order to attract customers they mounted a calculator besides their scale. Customers could then figure  the exact prices of their produce. Unfortunately, the calculator has been used so much  that the decimal point button no longer works. Customers ____ the idea.</a:t>
              </a:r>
            </a:p>
            <a:p>
              <a:pPr lvl="0" algn="l" defTabSz="466725">
                <a:lnSpc>
                  <a:spcPct val="90000"/>
                </a:lnSpc>
                <a:spcBef>
                  <a:spcPct val="0"/>
                </a:spcBef>
                <a:spcAft>
                  <a:spcPct val="35000"/>
                </a:spcAft>
              </a:pPr>
              <a:r>
                <a:rPr lang="en-US" sz="1050" kern="1200" dirty="0">
                  <a:latin typeface="Palatino Linotype" panose="02040502050505030304" pitchFamily="18" charset="0"/>
                </a:rPr>
                <a:t>misunderstood        rejected      </a:t>
              </a:r>
              <a:r>
                <a:rPr lang="en-US" sz="1050" b="1" i="1" kern="1200" dirty="0">
                  <a:latin typeface="Palatino Linotype" panose="02040502050505030304" pitchFamily="18" charset="0"/>
                </a:rPr>
                <a:t>appreciated</a:t>
              </a:r>
              <a:r>
                <a:rPr lang="en-US" sz="1050" kern="1200" dirty="0">
                  <a:latin typeface="Palatino Linotype" panose="02040502050505030304" pitchFamily="18" charset="0"/>
                </a:rPr>
                <a:t>     proposed </a:t>
              </a:r>
              <a:endParaRPr lang="en-MY" sz="1050" kern="1200" dirty="0">
                <a:latin typeface="Palatino Linotype" panose="02040502050505030304" pitchFamily="18" charset="0"/>
              </a:endParaRPr>
            </a:p>
          </p:txBody>
        </p:sp>
      </p:grpSp>
      <p:grpSp>
        <p:nvGrpSpPr>
          <p:cNvPr id="9" name="群組 8"/>
          <p:cNvGrpSpPr/>
          <p:nvPr/>
        </p:nvGrpSpPr>
        <p:grpSpPr>
          <a:xfrm>
            <a:off x="6948264" y="3717033"/>
            <a:ext cx="2160240" cy="1152128"/>
            <a:chOff x="8626633" y="2306894"/>
            <a:chExt cx="2378759" cy="1524749"/>
          </a:xfrm>
        </p:grpSpPr>
        <p:sp>
          <p:nvSpPr>
            <p:cNvPr id="19" name="＞形箭號 18"/>
            <p:cNvSpPr/>
            <p:nvPr/>
          </p:nvSpPr>
          <p:spPr>
            <a:xfrm>
              <a:off x="8626633" y="2306894"/>
              <a:ext cx="2378759" cy="1524749"/>
            </a:xfrm>
            <a:prstGeom prst="chevron">
              <a:avLst/>
            </a:prstGeom>
            <a:solidFill>
              <a:srgbClr val="00B050">
                <a:alpha val="90000"/>
              </a:srgbClr>
            </a:solidFill>
          </p:spPr>
          <p:style>
            <a:lnRef idx="2">
              <a:schemeClr val="accent2">
                <a:tint val="40000"/>
                <a:alpha val="90000"/>
                <a:hueOff val="-1843812"/>
                <a:satOff val="-12139"/>
                <a:lumOff val="-988"/>
                <a:alphaOff val="0"/>
              </a:schemeClr>
            </a:lnRef>
            <a:fillRef idx="1">
              <a:scrgbClr r="0" g="0" b="0"/>
            </a:fillRef>
            <a:effectRef idx="0">
              <a:schemeClr val="accent2">
                <a:tint val="40000"/>
                <a:alpha val="90000"/>
                <a:hueOff val="-1843812"/>
                <a:satOff val="-12139"/>
                <a:lumOff val="-988"/>
                <a:alphaOff val="0"/>
              </a:schemeClr>
            </a:effectRef>
            <a:fontRef idx="minor">
              <a:schemeClr val="dk1">
                <a:hueOff val="0"/>
                <a:satOff val="0"/>
                <a:lumOff val="0"/>
                <a:alphaOff val="0"/>
              </a:schemeClr>
            </a:fontRef>
          </p:style>
        </p:sp>
        <p:sp>
          <p:nvSpPr>
            <p:cNvPr id="20" name="＞形箭號 14"/>
            <p:cNvSpPr/>
            <p:nvPr/>
          </p:nvSpPr>
          <p:spPr>
            <a:xfrm>
              <a:off x="9308896" y="2306894"/>
              <a:ext cx="854010" cy="1524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t>Result 1201L</a:t>
              </a:r>
              <a:endParaRPr lang="en-MY" sz="2200" kern="1200" dirty="0"/>
            </a:p>
          </p:txBody>
        </p:sp>
      </p:grpSp>
      <p:grpSp>
        <p:nvGrpSpPr>
          <p:cNvPr id="10" name="群組 9"/>
          <p:cNvGrpSpPr/>
          <p:nvPr/>
        </p:nvGrpSpPr>
        <p:grpSpPr>
          <a:xfrm>
            <a:off x="-36512" y="5428987"/>
            <a:ext cx="1800200" cy="952341"/>
            <a:chOff x="293" y="4501401"/>
            <a:chExt cx="2380853" cy="952341"/>
          </a:xfrm>
        </p:grpSpPr>
        <p:sp>
          <p:nvSpPr>
            <p:cNvPr id="17" name="＞形箭號 16"/>
            <p:cNvSpPr/>
            <p:nvPr/>
          </p:nvSpPr>
          <p:spPr>
            <a:xfrm>
              <a:off x="293" y="4501401"/>
              <a:ext cx="2380853" cy="952341"/>
            </a:xfrm>
            <a:prstGeom prst="chevron">
              <a:avLst/>
            </a:prstGeom>
            <a:solidFill>
              <a:srgbClr val="00B050"/>
            </a:solidFill>
          </p:spPr>
          <p:style>
            <a:lnRef idx="2">
              <a:schemeClr val="lt1">
                <a:hueOff val="0"/>
                <a:satOff val="0"/>
                <a:lumOff val="0"/>
                <a:alphaOff val="0"/>
              </a:schemeClr>
            </a:lnRef>
            <a:fillRef idx="1">
              <a:scrgbClr r="0" g="0" b="0"/>
            </a:fillRef>
            <a:effectRef idx="0">
              <a:schemeClr val="accent2">
                <a:hueOff val="-2360944"/>
                <a:satOff val="-21531"/>
                <a:lumOff val="-3922"/>
                <a:alphaOff val="0"/>
              </a:schemeClr>
            </a:effectRef>
            <a:fontRef idx="minor">
              <a:schemeClr val="lt1"/>
            </a:fontRef>
          </p:style>
        </p:sp>
        <p:sp>
          <p:nvSpPr>
            <p:cNvPr id="18" name="＞形箭號 16"/>
            <p:cNvSpPr/>
            <p:nvPr/>
          </p:nvSpPr>
          <p:spPr>
            <a:xfrm>
              <a:off x="476464" y="4501401"/>
              <a:ext cx="1428512" cy="952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dirty="0">
                  <a:solidFill>
                    <a:schemeClr val="bg1"/>
                  </a:solidFill>
                </a:rPr>
                <a:t>Test 3</a:t>
              </a:r>
            </a:p>
            <a:p>
              <a:pPr lvl="0" algn="ctr" defTabSz="1289050">
                <a:lnSpc>
                  <a:spcPct val="90000"/>
                </a:lnSpc>
                <a:spcBef>
                  <a:spcPct val="0"/>
                </a:spcBef>
                <a:spcAft>
                  <a:spcPct val="35000"/>
                </a:spcAft>
              </a:pPr>
              <a:r>
                <a:rPr lang="en-US" sz="2900" kern="1200" dirty="0">
                  <a:solidFill>
                    <a:schemeClr val="bg1"/>
                  </a:solidFill>
                </a:rPr>
                <a:t>1200L </a:t>
              </a:r>
              <a:endParaRPr lang="en-MY" sz="2900" kern="1200" dirty="0">
                <a:solidFill>
                  <a:schemeClr val="bg1"/>
                </a:solidFill>
              </a:endParaRPr>
            </a:p>
          </p:txBody>
        </p:sp>
      </p:grpSp>
      <p:grpSp>
        <p:nvGrpSpPr>
          <p:cNvPr id="11" name="群組 10"/>
          <p:cNvGrpSpPr/>
          <p:nvPr/>
        </p:nvGrpSpPr>
        <p:grpSpPr>
          <a:xfrm>
            <a:off x="1133364" y="5049084"/>
            <a:ext cx="6434490" cy="1764292"/>
            <a:chOff x="1881253" y="4207728"/>
            <a:chExt cx="7493184" cy="1764292"/>
          </a:xfrm>
        </p:grpSpPr>
        <p:sp>
          <p:nvSpPr>
            <p:cNvPr id="15" name="＞形箭號 14"/>
            <p:cNvSpPr/>
            <p:nvPr/>
          </p:nvSpPr>
          <p:spPr>
            <a:xfrm>
              <a:off x="1881253" y="4351744"/>
              <a:ext cx="7493184" cy="1413323"/>
            </a:xfrm>
            <a:prstGeom prst="chevron">
              <a:avLst/>
            </a:prstGeom>
          </p:spPr>
          <p:style>
            <a:lnRef idx="2">
              <a:schemeClr val="accent2">
                <a:tint val="40000"/>
                <a:alpha val="90000"/>
                <a:hueOff val="-2458417"/>
                <a:satOff val="-16186"/>
                <a:lumOff val="-1317"/>
                <a:alphaOff val="0"/>
              </a:schemeClr>
            </a:lnRef>
            <a:fillRef idx="1">
              <a:schemeClr val="accent2">
                <a:tint val="40000"/>
                <a:alpha val="90000"/>
                <a:hueOff val="-2458417"/>
                <a:satOff val="-16186"/>
                <a:lumOff val="-1317"/>
                <a:alphaOff val="0"/>
              </a:schemeClr>
            </a:fillRef>
            <a:effectRef idx="0">
              <a:schemeClr val="accent2">
                <a:tint val="40000"/>
                <a:alpha val="90000"/>
                <a:hueOff val="-2458417"/>
                <a:satOff val="-16186"/>
                <a:lumOff val="-1317"/>
                <a:alphaOff val="0"/>
              </a:schemeClr>
            </a:effectRef>
            <a:fontRef idx="minor">
              <a:schemeClr val="dk1">
                <a:hueOff val="0"/>
                <a:satOff val="0"/>
                <a:lumOff val="0"/>
                <a:alphaOff val="0"/>
              </a:schemeClr>
            </a:fontRef>
          </p:style>
        </p:sp>
        <p:sp>
          <p:nvSpPr>
            <p:cNvPr id="16" name="＞形箭號 18"/>
            <p:cNvSpPr/>
            <p:nvPr/>
          </p:nvSpPr>
          <p:spPr>
            <a:xfrm>
              <a:off x="2902543" y="4207728"/>
              <a:ext cx="5503797" cy="1764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l" defTabSz="466725">
                <a:lnSpc>
                  <a:spcPct val="90000"/>
                </a:lnSpc>
                <a:spcBef>
                  <a:spcPct val="0"/>
                </a:spcBef>
                <a:spcAft>
                  <a:spcPct val="35000"/>
                </a:spcAft>
              </a:pPr>
              <a:r>
                <a:rPr lang="en-US" sz="1050" kern="1200" dirty="0">
                  <a:latin typeface="Palatino Linotype" panose="02040502050505030304" pitchFamily="18" charset="0"/>
                </a:rPr>
                <a:t>He stepped confidently out into the road to hail the motorcar, which came along at an easy pace, slowing down as it neared the lane when he suddenly became very pale, his heart turned to water, his knees shook and yielded under him, and he doubles up and collapsed with a sickening pain in his interior. And well he might, the unhappy animal; for the approaching car was the very one he has stolen out of the yard of the Red Lion Hotel on that fatal day his troubles began ! And the people in it were the very same people he had sat and watched at the luncheon in the coffee room. He was afraid he would be ______.</a:t>
              </a:r>
            </a:p>
            <a:p>
              <a:pPr lvl="0" algn="l" defTabSz="466725">
                <a:lnSpc>
                  <a:spcPct val="90000"/>
                </a:lnSpc>
                <a:spcBef>
                  <a:spcPct val="0"/>
                </a:spcBef>
                <a:spcAft>
                  <a:spcPct val="35000"/>
                </a:spcAft>
              </a:pPr>
              <a:r>
                <a:rPr lang="en-US" sz="1050" kern="1200" dirty="0">
                  <a:latin typeface="Palatino Linotype" panose="02040502050505030304" pitchFamily="18" charset="0"/>
                </a:rPr>
                <a:t>neglected      </a:t>
              </a:r>
              <a:r>
                <a:rPr lang="en-US" sz="1050" b="1" i="1" kern="1200" dirty="0">
                  <a:latin typeface="Palatino Linotype" panose="02040502050505030304" pitchFamily="18" charset="0"/>
                </a:rPr>
                <a:t>recognized</a:t>
              </a:r>
              <a:r>
                <a:rPr lang="en-US" sz="1050" kern="1200" dirty="0">
                  <a:latin typeface="Palatino Linotype" panose="02040502050505030304" pitchFamily="18" charset="0"/>
                </a:rPr>
                <a:t>      hospitalized                   delayed </a:t>
              </a:r>
              <a:endParaRPr lang="en-MY" sz="1050" kern="1200" dirty="0">
                <a:latin typeface="Palatino Linotype" panose="02040502050505030304" pitchFamily="18" charset="0"/>
              </a:endParaRPr>
            </a:p>
          </p:txBody>
        </p:sp>
      </p:grpSp>
      <p:grpSp>
        <p:nvGrpSpPr>
          <p:cNvPr id="12" name="群組 11"/>
          <p:cNvGrpSpPr/>
          <p:nvPr/>
        </p:nvGrpSpPr>
        <p:grpSpPr>
          <a:xfrm>
            <a:off x="7276412" y="5445224"/>
            <a:ext cx="1867588" cy="886703"/>
            <a:chOff x="9245601" y="4546599"/>
            <a:chExt cx="1976108" cy="886703"/>
          </a:xfrm>
        </p:grpSpPr>
        <p:sp>
          <p:nvSpPr>
            <p:cNvPr id="13" name="＞形箭號 12"/>
            <p:cNvSpPr/>
            <p:nvPr/>
          </p:nvSpPr>
          <p:spPr>
            <a:xfrm>
              <a:off x="9245601" y="4546599"/>
              <a:ext cx="1976108" cy="886703"/>
            </a:xfrm>
            <a:prstGeom prst="chevron">
              <a:avLst/>
            </a:prstGeom>
          </p:spPr>
          <p:style>
            <a:lnRef idx="2">
              <a:schemeClr val="accent2">
                <a:tint val="40000"/>
                <a:alpha val="90000"/>
                <a:hueOff val="-3073021"/>
                <a:satOff val="-20232"/>
                <a:lumOff val="-1646"/>
                <a:alphaOff val="0"/>
              </a:schemeClr>
            </a:lnRef>
            <a:fillRef idx="1">
              <a:schemeClr val="accent2">
                <a:tint val="40000"/>
                <a:alpha val="90000"/>
                <a:hueOff val="-3073021"/>
                <a:satOff val="-20232"/>
                <a:lumOff val="-1646"/>
                <a:alphaOff val="0"/>
              </a:schemeClr>
            </a:fillRef>
            <a:effectRef idx="0">
              <a:schemeClr val="accent2">
                <a:tint val="40000"/>
                <a:alpha val="90000"/>
                <a:hueOff val="-3073021"/>
                <a:satOff val="-20232"/>
                <a:lumOff val="-1646"/>
                <a:alphaOff val="0"/>
              </a:schemeClr>
            </a:effectRef>
            <a:fontRef idx="minor">
              <a:schemeClr val="dk1">
                <a:hueOff val="0"/>
                <a:satOff val="0"/>
                <a:lumOff val="0"/>
                <a:alphaOff val="0"/>
              </a:schemeClr>
            </a:fontRef>
          </p:style>
        </p:sp>
        <p:sp>
          <p:nvSpPr>
            <p:cNvPr id="14" name="＞形箭號 20"/>
            <p:cNvSpPr/>
            <p:nvPr/>
          </p:nvSpPr>
          <p:spPr>
            <a:xfrm>
              <a:off x="9688953" y="4546599"/>
              <a:ext cx="1089405" cy="8867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t>Result</a:t>
              </a:r>
            </a:p>
            <a:p>
              <a:pPr lvl="0" algn="ctr" defTabSz="977900">
                <a:lnSpc>
                  <a:spcPct val="90000"/>
                </a:lnSpc>
                <a:spcBef>
                  <a:spcPct val="0"/>
                </a:spcBef>
                <a:spcAft>
                  <a:spcPct val="35000"/>
                </a:spcAft>
              </a:pPr>
              <a:r>
                <a:rPr lang="en-US" sz="2200" kern="1200" dirty="0"/>
                <a:t>1280L</a:t>
              </a:r>
              <a:endParaRPr lang="en-MY" sz="2200" kern="1200" dirty="0"/>
            </a:p>
          </p:txBody>
        </p:sp>
      </p:grpSp>
      <p:sp>
        <p:nvSpPr>
          <p:cNvPr id="32" name="文字方塊 31"/>
          <p:cNvSpPr txBox="1"/>
          <p:nvPr/>
        </p:nvSpPr>
        <p:spPr>
          <a:xfrm>
            <a:off x="352332" y="1270501"/>
            <a:ext cx="8595013" cy="646331"/>
          </a:xfrm>
          <a:prstGeom prst="rect">
            <a:avLst/>
          </a:prstGeom>
          <a:noFill/>
        </p:spPr>
        <p:txBody>
          <a:bodyPr wrap="square" rtlCol="0">
            <a:spAutoFit/>
          </a:bodyPr>
          <a:lstStyle/>
          <a:p>
            <a:r>
              <a:rPr lang="en-US" altLang="zh-TW" dirty="0">
                <a:solidFill>
                  <a:srgbClr val="0000FF"/>
                </a:solidFill>
              </a:rPr>
              <a:t>1.</a:t>
            </a:r>
            <a:r>
              <a:rPr lang="zh-TW" altLang="en-US" dirty="0">
                <a:solidFill>
                  <a:srgbClr val="0000FF"/>
                </a:solidFill>
              </a:rPr>
              <a:t> 首次測驗，全班皆從同一級分開始</a:t>
            </a:r>
            <a:r>
              <a:rPr lang="en-US" altLang="zh-TW" dirty="0">
                <a:solidFill>
                  <a:srgbClr val="0000FF"/>
                </a:solidFill>
              </a:rPr>
              <a:t>(</a:t>
            </a:r>
            <a:r>
              <a:rPr lang="zh-TW" altLang="en-US" dirty="0">
                <a:solidFill>
                  <a:srgbClr val="0000FF"/>
                </a:solidFill>
              </a:rPr>
              <a:t>例如</a:t>
            </a:r>
            <a:r>
              <a:rPr lang="en-US" altLang="zh-TW" dirty="0">
                <a:solidFill>
                  <a:srgbClr val="0000FF"/>
                </a:solidFill>
              </a:rPr>
              <a:t>: </a:t>
            </a:r>
            <a:r>
              <a:rPr lang="zh-TW" altLang="en-US" dirty="0">
                <a:solidFill>
                  <a:srgbClr val="0000FF"/>
                </a:solidFill>
              </a:rPr>
              <a:t>四年級 </a:t>
            </a:r>
            <a:r>
              <a:rPr lang="en-US" altLang="zh-TW" dirty="0">
                <a:solidFill>
                  <a:srgbClr val="0000FF"/>
                </a:solidFill>
              </a:rPr>
              <a:t>400L)</a:t>
            </a:r>
            <a:r>
              <a:rPr lang="zh-TW" altLang="en-US" dirty="0">
                <a:solidFill>
                  <a:srgbClr val="0000FF"/>
                </a:solidFill>
              </a:rPr>
              <a:t>。</a:t>
            </a:r>
            <a:endParaRPr lang="en-US" altLang="zh-TW" dirty="0">
              <a:solidFill>
                <a:srgbClr val="0000FF"/>
              </a:solidFill>
            </a:endParaRPr>
          </a:p>
          <a:p>
            <a:r>
              <a:rPr lang="en-US" altLang="zh-TW" dirty="0">
                <a:solidFill>
                  <a:srgbClr val="0000FF"/>
                </a:solidFill>
              </a:rPr>
              <a:t>2. </a:t>
            </a:r>
            <a:r>
              <a:rPr lang="zh-TW" altLang="en-US" dirty="0">
                <a:solidFill>
                  <a:srgbClr val="0000FF"/>
                </a:solidFill>
              </a:rPr>
              <a:t>同學得出</a:t>
            </a:r>
            <a:r>
              <a:rPr lang="en-US" altLang="zh-TW" dirty="0">
                <a:solidFill>
                  <a:srgbClr val="0000FF"/>
                </a:solidFill>
              </a:rPr>
              <a:t>851L</a:t>
            </a:r>
            <a:r>
              <a:rPr lang="zh-TW" altLang="en-US" dirty="0">
                <a:solidFill>
                  <a:srgbClr val="0000FF"/>
                </a:solidFill>
              </a:rPr>
              <a:t>，下次測驗系統會從</a:t>
            </a:r>
            <a:r>
              <a:rPr lang="en-US" altLang="zh-TW" dirty="0">
                <a:solidFill>
                  <a:srgbClr val="0000FF"/>
                </a:solidFill>
              </a:rPr>
              <a:t>850L</a:t>
            </a:r>
            <a:r>
              <a:rPr lang="zh-TW" altLang="en-US" dirty="0">
                <a:solidFill>
                  <a:srgbClr val="0000FF"/>
                </a:solidFill>
              </a:rPr>
              <a:t>開始</a:t>
            </a:r>
            <a:r>
              <a:rPr lang="en-US" altLang="zh-TW" dirty="0">
                <a:solidFill>
                  <a:srgbClr val="0000FF"/>
                </a:solidFill>
              </a:rPr>
              <a:t> </a:t>
            </a:r>
            <a:r>
              <a:rPr lang="zh-TW" altLang="en-US" dirty="0">
                <a:solidFill>
                  <a:srgbClr val="0000FF"/>
                </a:solidFill>
              </a:rPr>
              <a:t>，依此類推</a:t>
            </a:r>
            <a:r>
              <a:rPr lang="en-US" altLang="zh-TW" dirty="0">
                <a:solidFill>
                  <a:srgbClr val="0000FF"/>
                </a:solidFill>
              </a:rPr>
              <a:t>…</a:t>
            </a:r>
            <a:r>
              <a:rPr lang="zh-TW" altLang="en-US" dirty="0">
                <a:solidFill>
                  <a:srgbClr val="0000FF"/>
                </a:solidFill>
              </a:rPr>
              <a:t> 。</a:t>
            </a:r>
          </a:p>
        </p:txBody>
      </p:sp>
    </p:spTree>
    <p:extLst>
      <p:ext uri="{BB962C8B-B14F-4D97-AF65-F5344CB8AC3E}">
        <p14:creationId xmlns:p14="http://schemas.microsoft.com/office/powerpoint/2010/main" val="422274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latin typeface="Calibri" panose="020F0502020204030204" pitchFamily="34" charset="0"/>
              </a:rPr>
              <a:t>以每一位學生為出發點</a:t>
            </a:r>
            <a:endParaRPr lang="zh-TW" altLang="en-US" sz="3600" dirty="0"/>
          </a:p>
        </p:txBody>
      </p:sp>
      <p:pic>
        <p:nvPicPr>
          <p:cNvPr id="4" name="Picture 3" descr="C:\Users\PeggyInt\Desktop\pg3_BLD0128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14" y="1556792"/>
            <a:ext cx="4255294"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8"/>
          <p:cNvSpPr txBox="1"/>
          <p:nvPr/>
        </p:nvSpPr>
        <p:spPr>
          <a:xfrm>
            <a:off x="4716015" y="1480070"/>
            <a:ext cx="3836147" cy="20313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defPPr>
              <a:defRPr lang="zh-TW"/>
            </a:defPPr>
            <a:lvl1pPr>
              <a:lnSpc>
                <a:spcPct val="100000"/>
              </a:lnSpc>
              <a:spcBef>
                <a:spcPct val="0"/>
              </a:spcBef>
              <a:buClrTx/>
              <a:buFontTx/>
              <a:buNone/>
              <a:defRPr kumimoji="0" sz="4300" b="1">
                <a:solidFill>
                  <a:schemeClr val="tx2"/>
                </a:solidFill>
                <a:latin typeface="Calibri" pitchFamily="34" charset="0"/>
              </a:defRPr>
            </a:lvl1pPr>
            <a:lvl2pPr marL="742950" indent="-285750" eaLnBrk="0" hangingPunct="0">
              <a:lnSpc>
                <a:spcPct val="120000"/>
              </a:lnSpc>
              <a:spcBef>
                <a:spcPts val="500"/>
              </a:spcBef>
              <a:buClr>
                <a:schemeClr val="tx1"/>
              </a:buClr>
              <a:buFont typeface="Arial" pitchFamily="34" charset="0"/>
              <a:buChar char="•"/>
              <a:defRPr sz="2800">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latin typeface="Tw Cen MT" pitchFamily="34" charset="0"/>
              </a:defRPr>
            </a:lvl9pPr>
          </a:lstStyle>
          <a:p>
            <a:r>
              <a:rPr lang="zh-TW" altLang="en-US" sz="2800" dirty="0">
                <a:latin typeface="+mn-ea"/>
              </a:rPr>
              <a:t>評量</a:t>
            </a:r>
            <a:endParaRPr lang="en-US" altLang="zh-TW" sz="2800" dirty="0">
              <a:latin typeface="+mn-ea"/>
            </a:endParaRPr>
          </a:p>
          <a:p>
            <a:r>
              <a:rPr lang="en-US" altLang="zh-TW" sz="2400" dirty="0" err="1">
                <a:solidFill>
                  <a:srgbClr val="0000FF"/>
                </a:solidFill>
                <a:latin typeface="+mn-ea"/>
              </a:rPr>
              <a:t>LitPro</a:t>
            </a:r>
            <a:r>
              <a:rPr lang="en-US" altLang="zh-TW" sz="2400" dirty="0">
                <a:solidFill>
                  <a:srgbClr val="0000FF"/>
                </a:solidFill>
                <a:latin typeface="+mn-ea"/>
              </a:rPr>
              <a:t> Test</a:t>
            </a:r>
            <a:r>
              <a:rPr lang="zh-TW" altLang="en-US" sz="2400" dirty="0">
                <a:latin typeface="+mn-ea"/>
              </a:rPr>
              <a:t>提供有意義且科學化的測驗方式，能快速準確地評估學生的閱讀理解能力。</a:t>
            </a:r>
            <a:r>
              <a:rPr lang="en-US" altLang="zh-TW" sz="2400" dirty="0">
                <a:latin typeface="+mn-ea"/>
              </a:rPr>
              <a:t>(30~50</a:t>
            </a:r>
            <a:r>
              <a:rPr lang="zh-TW" altLang="en-US" sz="2400" dirty="0">
                <a:latin typeface="+mn-ea"/>
              </a:rPr>
              <a:t>分鐘</a:t>
            </a:r>
            <a:r>
              <a:rPr lang="en-US" altLang="zh-TW" sz="2400" dirty="0">
                <a:latin typeface="+mn-ea"/>
              </a:rPr>
              <a:t>)</a:t>
            </a:r>
            <a:endParaRPr lang="en-AU" sz="2400" dirty="0">
              <a:latin typeface="+mn-ea"/>
            </a:endParaRPr>
          </a:p>
        </p:txBody>
      </p:sp>
      <p:sp>
        <p:nvSpPr>
          <p:cNvPr id="7" name="TextBox 23"/>
          <p:cNvSpPr txBox="1">
            <a:spLocks noChangeArrowheads="1"/>
          </p:cNvSpPr>
          <p:nvPr/>
        </p:nvSpPr>
        <p:spPr bwMode="auto">
          <a:xfrm>
            <a:off x="4788024" y="3682190"/>
            <a:ext cx="3764138" cy="2400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eaLnBrk="1" hangingPunct="1">
              <a:lnSpc>
                <a:spcPct val="100000"/>
              </a:lnSpc>
              <a:spcBef>
                <a:spcPct val="0"/>
              </a:spcBef>
              <a:buClrTx/>
              <a:buFontTx/>
              <a:buNone/>
            </a:pPr>
            <a:r>
              <a:rPr kumimoji="0" lang="zh-TW" altLang="en-US" sz="2800" b="1" dirty="0">
                <a:solidFill>
                  <a:schemeClr val="tx2"/>
                </a:solidFill>
                <a:latin typeface="+mn-ea"/>
              </a:rPr>
              <a:t>閱讀發展</a:t>
            </a:r>
            <a:endParaRPr kumimoji="0" lang="en-US" altLang="zh-TW" sz="2800" b="1" dirty="0">
              <a:solidFill>
                <a:schemeClr val="tx2"/>
              </a:solidFill>
              <a:latin typeface="+mn-ea"/>
            </a:endParaRPr>
          </a:p>
          <a:p>
            <a:pPr eaLnBrk="1" hangingPunct="1">
              <a:lnSpc>
                <a:spcPct val="100000"/>
              </a:lnSpc>
              <a:spcBef>
                <a:spcPct val="0"/>
              </a:spcBef>
              <a:buClrTx/>
              <a:buFontTx/>
              <a:buNone/>
            </a:pPr>
            <a:r>
              <a:rPr kumimoji="0" lang="zh-TW" altLang="en-US" sz="2400" dirty="0">
                <a:latin typeface="+mn-ea"/>
                <a:cs typeface="Arial" pitchFamily="34" charset="0"/>
              </a:rPr>
              <a:t>學生擁有個人化的書單以鼓勵大量閱讀。閱讀後，</a:t>
            </a:r>
            <a:r>
              <a:rPr kumimoji="0" lang="en-US" altLang="zh-TW" sz="2400" b="1" dirty="0" err="1">
                <a:solidFill>
                  <a:srgbClr val="0070C0"/>
                </a:solidFill>
                <a:latin typeface="+mn-ea"/>
                <a:cs typeface="Arial" pitchFamily="34" charset="0"/>
              </a:rPr>
              <a:t>LitPro</a:t>
            </a:r>
            <a:r>
              <a:rPr kumimoji="0" lang="en-US" altLang="zh-TW" sz="2400" b="1" dirty="0">
                <a:solidFill>
                  <a:srgbClr val="0070C0"/>
                </a:solidFill>
                <a:latin typeface="+mn-ea"/>
                <a:cs typeface="Arial" pitchFamily="34" charset="0"/>
              </a:rPr>
              <a:t> Quiz</a:t>
            </a:r>
            <a:r>
              <a:rPr kumimoji="0" lang="zh-TW" altLang="en-US" sz="2400" dirty="0">
                <a:latin typeface="+mn-ea"/>
              </a:rPr>
              <a:t>可精確及迅速地得知學生對書籍的理解力並提高閱讀能力。</a:t>
            </a:r>
            <a:endParaRPr kumimoji="0" lang="en-AU" altLang="zh-TW" sz="2400" b="1" dirty="0">
              <a:solidFill>
                <a:schemeClr val="tx2"/>
              </a:solidFill>
              <a:latin typeface="+mn-ea"/>
            </a:endParaRPr>
          </a:p>
        </p:txBody>
      </p:sp>
      <p:pic>
        <p:nvPicPr>
          <p:cNvPr id="8" name="Picture 24" descr="nav_icons_student.png"/>
          <p:cNvPicPr>
            <a:picLocks noChangeAspect="1"/>
          </p:cNvPicPr>
          <p:nvPr/>
        </p:nvPicPr>
        <p:blipFill>
          <a:blip r:embed="rId4">
            <a:grayscl/>
            <a:extLst>
              <a:ext uri="{28A0092B-C50C-407E-A947-70E740481C1C}">
                <a14:useLocalDpi xmlns:a14="http://schemas.microsoft.com/office/drawing/2010/main" val="0"/>
              </a:ext>
            </a:extLst>
          </a:blip>
          <a:srcRect r="-6714"/>
          <a:stretch>
            <a:fillRect/>
          </a:stretch>
        </p:blipFill>
        <p:spPr bwMode="auto">
          <a:xfrm rot="5400000">
            <a:off x="5575425" y="1561480"/>
            <a:ext cx="609435" cy="45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av_icons_student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2775" y="3738488"/>
            <a:ext cx="6715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81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3600" b="1" dirty="0"/>
              <a:t>選擇有興趣的主題，激勵閱讀動機</a:t>
            </a:r>
            <a:endParaRPr lang="zh-TW" altLang="en-US" sz="3600" b="1" dirty="0"/>
          </a:p>
        </p:txBody>
      </p:sp>
      <p:pic>
        <p:nvPicPr>
          <p:cNvPr id="4" name="Picture 2"/>
          <p:cNvPicPr>
            <a:picLocks noGrp="1" noChangeAspect="1" noChangeArrowheads="1"/>
          </p:cNvPicPr>
          <p:nvPr>
            <p:ph idx="1"/>
          </p:nvPr>
        </p:nvPicPr>
        <p:blipFill>
          <a:blip r:embed="rId3"/>
          <a:srcRect/>
          <a:stretch>
            <a:fillRect/>
          </a:stretch>
        </p:blipFill>
        <p:spPr bwMode="auto">
          <a:xfrm>
            <a:off x="1710759" y="1600200"/>
            <a:ext cx="5722482" cy="4525963"/>
          </a:xfrm>
          <a:prstGeom prst="rect">
            <a:avLst/>
          </a:prstGeom>
          <a:ln>
            <a:noFill/>
          </a:ln>
          <a:effectLst>
            <a:outerShdw blurRad="127000" algn="tl" rotWithShape="0">
              <a:srgbClr val="000000">
                <a:alpha val="50000"/>
              </a:srgbClr>
            </a:outerShdw>
          </a:effectLst>
        </p:spPr>
      </p:pic>
    </p:spTree>
    <p:extLst>
      <p:ext uri="{BB962C8B-B14F-4D97-AF65-F5344CB8AC3E}">
        <p14:creationId xmlns:p14="http://schemas.microsoft.com/office/powerpoint/2010/main" val="12377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3600" b="1" dirty="0"/>
              <a:t>量身制定的個人化書單</a:t>
            </a:r>
            <a:endParaRPr lang="zh-TW" altLang="en-US" sz="3600" b="1" dirty="0"/>
          </a:p>
        </p:txBody>
      </p:sp>
      <p:pic>
        <p:nvPicPr>
          <p:cNvPr id="5" name="Picture 2"/>
          <p:cNvPicPr>
            <a:picLocks noGrp="1" noChangeAspect="1" noChangeArrowheads="1"/>
          </p:cNvPicPr>
          <p:nvPr>
            <p:ph idx="1"/>
          </p:nvPr>
        </p:nvPicPr>
        <p:blipFill rotWithShape="1">
          <a:blip r:embed="rId3"/>
          <a:srcRect r="30123" b="26222"/>
          <a:stretch/>
        </p:blipFill>
        <p:spPr bwMode="auto">
          <a:xfrm>
            <a:off x="1864781" y="1423317"/>
            <a:ext cx="5414438" cy="4525963"/>
          </a:xfrm>
          <a:prstGeom prst="rect">
            <a:avLst/>
          </a:prstGeom>
          <a:ln>
            <a:noFill/>
          </a:ln>
          <a:effectLst>
            <a:outerShdw blurRad="190500" algn="tl" rotWithShape="0">
              <a:srgbClr val="000000">
                <a:alpha val="70000"/>
              </a:srgbClr>
            </a:outerShdw>
          </a:effectLst>
        </p:spPr>
      </p:pic>
      <p:sp>
        <p:nvSpPr>
          <p:cNvPr id="3" name="文字方塊 2"/>
          <p:cNvSpPr txBox="1"/>
          <p:nvPr/>
        </p:nvSpPr>
        <p:spPr>
          <a:xfrm>
            <a:off x="1835696" y="6165304"/>
            <a:ext cx="5472608" cy="461665"/>
          </a:xfrm>
          <a:prstGeom prst="rect">
            <a:avLst/>
          </a:prstGeom>
          <a:noFill/>
        </p:spPr>
        <p:txBody>
          <a:bodyPr wrap="square" rtlCol="0">
            <a:spAutoFit/>
          </a:bodyPr>
          <a:lstStyle/>
          <a:p>
            <a:r>
              <a:rPr lang="en-US" altLang="zh-TW" sz="1200" dirty="0">
                <a:solidFill>
                  <a:srgbClr val="FF0000"/>
                </a:solidFill>
              </a:rPr>
              <a:t>*</a:t>
            </a:r>
            <a:r>
              <a:rPr lang="zh-TW" altLang="en-US" sz="1200" dirty="0">
                <a:solidFill>
                  <a:srgbClr val="FF0000"/>
                </a:solidFill>
              </a:rPr>
              <a:t>案例立中的同學是</a:t>
            </a:r>
            <a:r>
              <a:rPr lang="en-US" altLang="zh-TW" sz="1200" dirty="0">
                <a:solidFill>
                  <a:srgbClr val="FF0000"/>
                </a:solidFill>
              </a:rPr>
              <a:t>850L</a:t>
            </a:r>
            <a:r>
              <a:rPr lang="zh-TW" altLang="en-US" sz="1200" dirty="0">
                <a:solidFill>
                  <a:srgbClr val="FF0000"/>
                </a:solidFill>
              </a:rPr>
              <a:t>級分</a:t>
            </a:r>
            <a:r>
              <a:rPr lang="en-US" altLang="zh-TW" sz="1200" dirty="0">
                <a:solidFill>
                  <a:srgbClr val="FF0000"/>
                </a:solidFill>
              </a:rPr>
              <a:t>, </a:t>
            </a:r>
            <a:r>
              <a:rPr lang="zh-TW" altLang="en-US" sz="1200" dirty="0">
                <a:solidFill>
                  <a:srgbClr val="FF0000"/>
                </a:solidFill>
              </a:rPr>
              <a:t>她的閱讀書單是根據所選的三項主題</a:t>
            </a:r>
            <a:r>
              <a:rPr lang="en-US" altLang="zh-TW" sz="1200" dirty="0">
                <a:solidFill>
                  <a:srgbClr val="FF0000"/>
                </a:solidFill>
              </a:rPr>
              <a:t>, </a:t>
            </a:r>
            <a:r>
              <a:rPr lang="zh-TW" altLang="en-US" sz="1200" dirty="0">
                <a:solidFill>
                  <a:srgbClr val="FF0000"/>
                </a:solidFill>
              </a:rPr>
              <a:t>往下減</a:t>
            </a:r>
            <a:r>
              <a:rPr lang="en-US" altLang="zh-TW" sz="1200" dirty="0">
                <a:solidFill>
                  <a:srgbClr val="FF0000"/>
                </a:solidFill>
              </a:rPr>
              <a:t>100L</a:t>
            </a:r>
            <a:r>
              <a:rPr lang="zh-TW" altLang="en-US" sz="1200" dirty="0">
                <a:solidFill>
                  <a:srgbClr val="FF0000"/>
                </a:solidFill>
              </a:rPr>
              <a:t>級分</a:t>
            </a:r>
            <a:r>
              <a:rPr lang="en-US" altLang="zh-TW" sz="1200" dirty="0">
                <a:solidFill>
                  <a:srgbClr val="FF0000"/>
                </a:solidFill>
              </a:rPr>
              <a:t>, </a:t>
            </a:r>
            <a:r>
              <a:rPr lang="zh-TW" altLang="en-US" sz="1200" dirty="0">
                <a:solidFill>
                  <a:srgbClr val="FF0000"/>
                </a:solidFill>
              </a:rPr>
              <a:t>往上加</a:t>
            </a:r>
            <a:r>
              <a:rPr lang="en-US" altLang="zh-TW" sz="1200" dirty="0">
                <a:solidFill>
                  <a:srgbClr val="FF0000"/>
                </a:solidFill>
              </a:rPr>
              <a:t>50L</a:t>
            </a:r>
            <a:r>
              <a:rPr lang="zh-TW" altLang="en-US" sz="1200" dirty="0">
                <a:solidFill>
                  <a:srgbClr val="FF0000"/>
                </a:solidFill>
              </a:rPr>
              <a:t>級分來推薦</a:t>
            </a:r>
            <a:r>
              <a:rPr lang="en-US" altLang="zh-TW" sz="1200" dirty="0">
                <a:solidFill>
                  <a:srgbClr val="FF0000"/>
                </a:solidFill>
              </a:rPr>
              <a:t>. (750L~900L</a:t>
            </a:r>
            <a:r>
              <a:rPr lang="zh-TW" altLang="en-US" sz="1200" dirty="0">
                <a:solidFill>
                  <a:srgbClr val="FF0000"/>
                </a:solidFill>
              </a:rPr>
              <a:t>的書單</a:t>
            </a:r>
            <a:r>
              <a:rPr lang="en-US" altLang="zh-TW" sz="1200" dirty="0">
                <a:solidFill>
                  <a:srgbClr val="FF0000"/>
                </a:solidFill>
              </a:rPr>
              <a:t>)</a:t>
            </a:r>
            <a:endParaRPr lang="zh-TW" altLang="en-US" sz="1200" dirty="0">
              <a:solidFill>
                <a:srgbClr val="FF0000"/>
              </a:solidFill>
            </a:endParaRPr>
          </a:p>
        </p:txBody>
      </p:sp>
    </p:spTree>
    <p:extLst>
      <p:ext uri="{BB962C8B-B14F-4D97-AF65-F5344CB8AC3E}">
        <p14:creationId xmlns:p14="http://schemas.microsoft.com/office/powerpoint/2010/main" val="198688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b="1" dirty="0"/>
              <a:t>學生選擇實體書閱讀</a:t>
            </a:r>
            <a:r>
              <a:rPr lang="en-US" altLang="zh-TW" sz="3600" b="1" dirty="0"/>
              <a:t>…(1)</a:t>
            </a:r>
            <a:endParaRPr lang="zh-TW" altLang="en-US" sz="3600" dirty="0"/>
          </a:p>
        </p:txBody>
      </p:sp>
      <p:pic>
        <p:nvPicPr>
          <p:cNvPr id="4" name="Picture 9" descr="02_student_readingInterests_1122-cropped.png"/>
          <p:cNvPicPr>
            <a:picLocks noChangeAspect="1"/>
          </p:cNvPicPr>
          <p:nvPr/>
        </p:nvPicPr>
        <p:blipFill>
          <a:blip r:embed="rId3">
            <a:extLst>
              <a:ext uri="{28A0092B-C50C-407E-A947-70E740481C1C}">
                <a14:useLocalDpi xmlns:a14="http://schemas.microsoft.com/office/drawing/2010/main" val="0"/>
              </a:ext>
            </a:extLst>
          </a:blip>
          <a:srcRect b="38905"/>
          <a:stretch>
            <a:fillRect/>
          </a:stretch>
        </p:blipFill>
        <p:spPr bwMode="auto">
          <a:xfrm>
            <a:off x="571500" y="1619250"/>
            <a:ext cx="498038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liceinwonderland.jpg"/>
          <p:cNvPicPr>
            <a:picLocks noChangeAspect="1"/>
          </p:cNvPicPr>
          <p:nvPr/>
        </p:nvPicPr>
        <p:blipFill>
          <a:blip r:embed="rId4">
            <a:extLst>
              <a:ext uri="{28A0092B-C50C-407E-A947-70E740481C1C}">
                <a14:useLocalDpi xmlns:a14="http://schemas.microsoft.com/office/drawing/2010/main" val="0"/>
              </a:ext>
            </a:extLst>
          </a:blip>
          <a:srcRect l="1155" t="861" r="1160" b="764"/>
          <a:stretch>
            <a:fillRect/>
          </a:stretch>
        </p:blipFill>
        <p:spPr bwMode="auto">
          <a:xfrm>
            <a:off x="5715000" y="1619250"/>
            <a:ext cx="25717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58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51520" y="332656"/>
            <a:ext cx="9185424" cy="625475"/>
          </a:xfrm>
        </p:spPr>
        <p:txBody>
          <a:bodyPr vert="horz" lIns="91440" tIns="45720" rIns="91440" bIns="45720" rtlCol="0" anchor="ctr">
            <a:noAutofit/>
          </a:bodyPr>
          <a:lstStyle/>
          <a:p>
            <a:r>
              <a:rPr kumimoji="1" lang="zh-TW" altLang="en-US" sz="3600" b="1" dirty="0"/>
              <a:t>學生選擇實體書閱讀</a:t>
            </a:r>
            <a:r>
              <a:rPr kumimoji="1" lang="en-US" altLang="zh-TW" sz="2400" dirty="0"/>
              <a:t>…(2)</a:t>
            </a:r>
            <a:r>
              <a:rPr kumimoji="1" lang="zh-TW" altLang="en-US" sz="2400" dirty="0"/>
              <a:t>購買或圖書館借閱</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7" y="1215100"/>
            <a:ext cx="3801591" cy="5166228"/>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462" y="1215100"/>
            <a:ext cx="3698970" cy="2233181"/>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282" y="3798214"/>
            <a:ext cx="3694149" cy="2550400"/>
          </a:xfrm>
          <a:prstGeom prst="rect">
            <a:avLst/>
          </a:prstGeom>
        </p:spPr>
      </p:pic>
    </p:spTree>
    <p:extLst>
      <p:ext uri="{BB962C8B-B14F-4D97-AF65-F5344CB8AC3E}">
        <p14:creationId xmlns:p14="http://schemas.microsoft.com/office/powerpoint/2010/main" val="191914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t>學生選擇電子書閱讀</a:t>
            </a:r>
          </a:p>
        </p:txBody>
      </p:sp>
      <p:pic>
        <p:nvPicPr>
          <p:cNvPr id="5" name="Picture 1"/>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2198" y="1340768"/>
            <a:ext cx="8279606"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1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LITPRO QUIZ ~ </a:t>
            </a:r>
            <a:r>
              <a:rPr lang="zh-TW" altLang="en-US" sz="2800" dirty="0"/>
              <a:t>檢視閱讀成效</a:t>
            </a:r>
            <a:r>
              <a:rPr lang="en-US" altLang="zh-TW" sz="2800" dirty="0"/>
              <a:t>…(1)</a:t>
            </a:r>
            <a:endParaRPr lang="zh-TW" alt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8998" t="6458" r="11002" b="12294"/>
          <a:stretch>
            <a:fillRect/>
          </a:stretch>
        </p:blipFill>
        <p:spPr bwMode="auto">
          <a:xfrm>
            <a:off x="535496" y="1628800"/>
            <a:ext cx="5980720" cy="4784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Oval 11"/>
          <p:cNvSpPr/>
          <p:nvPr/>
        </p:nvSpPr>
        <p:spPr bwMode="auto">
          <a:xfrm>
            <a:off x="1514872" y="3581400"/>
            <a:ext cx="2265040" cy="1524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文字方塊 4"/>
          <p:cNvSpPr txBox="1"/>
          <p:nvPr/>
        </p:nvSpPr>
        <p:spPr>
          <a:xfrm>
            <a:off x="6732240" y="1628800"/>
            <a:ext cx="2088232" cy="2215991"/>
          </a:xfrm>
          <a:prstGeom prst="rect">
            <a:avLst/>
          </a:prstGeom>
          <a:noFill/>
        </p:spPr>
        <p:txBody>
          <a:bodyPr wrap="square" rtlCol="0">
            <a:spAutoFit/>
          </a:bodyPr>
          <a:lstStyle/>
          <a:p>
            <a:r>
              <a:rPr kumimoji="1" lang="zh-TW" altLang="en-US" sz="2400" dirty="0">
                <a:solidFill>
                  <a:srgbClr val="202143"/>
                </a:solidFill>
                <a:latin typeface="+mn-ea"/>
              </a:rPr>
              <a:t>閱讀過後</a:t>
            </a:r>
            <a:r>
              <a:rPr kumimoji="1" lang="en-US" altLang="zh-TW" sz="2400" dirty="0">
                <a:solidFill>
                  <a:srgbClr val="202143"/>
                </a:solidFill>
                <a:latin typeface="+mn-ea"/>
              </a:rPr>
              <a:t>…</a:t>
            </a:r>
            <a:endParaRPr lang="en-US" altLang="zh-TW" sz="2400" dirty="0">
              <a:solidFill>
                <a:srgbClr val="0000FF"/>
              </a:solidFill>
            </a:endParaRPr>
          </a:p>
          <a:p>
            <a:endParaRPr lang="en-US" altLang="zh-TW" sz="2400" dirty="0">
              <a:solidFill>
                <a:srgbClr val="0000FF"/>
              </a:solidFill>
            </a:endParaRPr>
          </a:p>
          <a:p>
            <a:r>
              <a:rPr lang="zh-TW" altLang="en-US" sz="2400" dirty="0">
                <a:solidFill>
                  <a:srgbClr val="0000FF"/>
                </a:solidFill>
              </a:rPr>
              <a:t>搜尋書籍名稱，進行</a:t>
            </a:r>
            <a:r>
              <a:rPr lang="zh-TW" altLang="en-US" sz="2400" b="1" u="sng" dirty="0">
                <a:solidFill>
                  <a:srgbClr val="0000FF"/>
                </a:solidFill>
              </a:rPr>
              <a:t>閱讀理解測驗</a:t>
            </a:r>
            <a:endParaRPr lang="en-US" altLang="zh-TW" sz="2400" b="1" u="sng" dirty="0">
              <a:solidFill>
                <a:srgbClr val="0000FF"/>
              </a:solidFill>
            </a:endParaRPr>
          </a:p>
          <a:p>
            <a:endParaRPr lang="zh-TW" altLang="en-US" dirty="0">
              <a:solidFill>
                <a:srgbClr val="0000FF"/>
              </a:solidFill>
            </a:endParaRPr>
          </a:p>
        </p:txBody>
      </p:sp>
      <p:sp>
        <p:nvSpPr>
          <p:cNvPr id="6" name="Oval 11"/>
          <p:cNvSpPr/>
          <p:nvPr/>
        </p:nvSpPr>
        <p:spPr bwMode="auto">
          <a:xfrm>
            <a:off x="4716016" y="5013176"/>
            <a:ext cx="1512168" cy="8759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4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LITPRO QUIZ ~ </a:t>
            </a:r>
            <a:r>
              <a:rPr lang="zh-TW" altLang="en-US" sz="2800" dirty="0"/>
              <a:t>檢視閱讀成效</a:t>
            </a:r>
            <a:r>
              <a:rPr lang="en-US" altLang="zh-TW" sz="2800" dirty="0"/>
              <a:t>…(2)</a:t>
            </a:r>
            <a:endParaRPr lang="zh-TW" altLang="en-US" sz="2800" dirty="0"/>
          </a:p>
        </p:txBody>
      </p:sp>
      <p:pic>
        <p:nvPicPr>
          <p:cNvPr id="3" name="Picture 3" descr="quiz.png"/>
          <p:cNvPicPr>
            <a:picLocks noChangeAspect="1"/>
          </p:cNvPicPr>
          <p:nvPr/>
        </p:nvPicPr>
        <p:blipFill>
          <a:blip r:embed="rId3"/>
          <a:stretch>
            <a:fillRect/>
          </a:stretch>
        </p:blipFill>
        <p:spPr>
          <a:xfrm>
            <a:off x="323528" y="1556792"/>
            <a:ext cx="5472608" cy="4294929"/>
          </a:xfrm>
          <a:prstGeom prst="rect">
            <a:avLst/>
          </a:prstGeom>
          <a:effectLst>
            <a:outerShdw blurRad="127000" dir="2700000" algn="tl" rotWithShape="0">
              <a:srgbClr val="000000">
                <a:alpha val="50000"/>
              </a:srgbClr>
            </a:outerShdw>
          </a:effectLst>
        </p:spPr>
      </p:pic>
      <p:sp>
        <p:nvSpPr>
          <p:cNvPr id="4" name="Content Placeholder 5"/>
          <p:cNvSpPr txBox="1">
            <a:spLocks/>
          </p:cNvSpPr>
          <p:nvPr/>
        </p:nvSpPr>
        <p:spPr bwMode="auto">
          <a:xfrm>
            <a:off x="6012160" y="1574056"/>
            <a:ext cx="3071813" cy="4277665"/>
          </a:xfrm>
          <a:prstGeom prst="rect">
            <a:avLst/>
          </a:prstGeom>
          <a:noFill/>
          <a:ln w="9525">
            <a:noFill/>
            <a:miter lim="800000"/>
            <a:headEnd/>
            <a:tailEnd/>
          </a:ln>
        </p:spPr>
        <p:txBody>
          <a:bodyPr lIns="121917" tIns="60958" rIns="121917" bIns="60958">
            <a:normAutofit/>
          </a:bodyPr>
          <a:lstStyle/>
          <a:p>
            <a:pPr marL="457189" indent="-457189" fontAlgn="auto">
              <a:spcBef>
                <a:spcPct val="20000"/>
              </a:spcBef>
              <a:spcAft>
                <a:spcPts val="0"/>
              </a:spcAft>
              <a:defRPr/>
            </a:pPr>
            <a:r>
              <a:rPr lang="en-US" altLang="zh-TW" sz="1400" b="1" dirty="0">
                <a:solidFill>
                  <a:srgbClr val="00B0F0"/>
                </a:solidFill>
                <a:latin typeface="+mn-ea"/>
                <a:cs typeface="Calibri" pitchFamily="34" charset="0"/>
              </a:rPr>
              <a:t>Literacy Pro Quiz</a:t>
            </a:r>
          </a:p>
          <a:p>
            <a:pPr marL="457189" indent="-457189" fontAlgn="auto">
              <a:spcBef>
                <a:spcPct val="20000"/>
              </a:spcBef>
              <a:spcAft>
                <a:spcPts val="0"/>
              </a:spcAft>
              <a:defRPr/>
            </a:pPr>
            <a:r>
              <a:rPr kumimoji="0" lang="zh-TW" altLang="en-US" sz="1400" b="1" dirty="0">
                <a:latin typeface="+mn-ea"/>
                <a:cs typeface="Calibri" pitchFamily="34" charset="0"/>
              </a:rPr>
              <a:t>具可激發學生閱讀興趣、增進閱讀</a:t>
            </a:r>
            <a:endParaRPr kumimoji="0" lang="en-US" altLang="zh-TW" sz="1400" b="1" dirty="0">
              <a:latin typeface="+mn-ea"/>
              <a:cs typeface="Calibri" pitchFamily="34" charset="0"/>
            </a:endParaRPr>
          </a:p>
          <a:p>
            <a:pPr marL="457189" indent="-457189" fontAlgn="auto">
              <a:spcBef>
                <a:spcPct val="20000"/>
              </a:spcBef>
              <a:spcAft>
                <a:spcPts val="0"/>
              </a:spcAft>
              <a:defRPr/>
            </a:pPr>
            <a:r>
              <a:rPr kumimoji="0" lang="zh-TW" altLang="en-US" sz="1400" b="1" dirty="0">
                <a:latin typeface="+mn-ea"/>
                <a:cs typeface="Calibri" pitchFamily="34" charset="0"/>
              </a:rPr>
              <a:t>理解力及提高閱讀能力的功能。</a:t>
            </a:r>
            <a:endParaRPr kumimoji="0" lang="en-US" altLang="zh-TW" sz="1400" b="1" dirty="0">
              <a:latin typeface="+mn-ea"/>
              <a:cs typeface="Calibri" pitchFamily="34" charset="0"/>
            </a:endParaRPr>
          </a:p>
          <a:p>
            <a:pPr marL="457189" indent="-457189" fontAlgn="auto">
              <a:spcBef>
                <a:spcPct val="20000"/>
              </a:spcBef>
              <a:spcAft>
                <a:spcPts val="0"/>
              </a:spcAft>
              <a:defRPr/>
            </a:pPr>
            <a:endParaRPr lang="en-US" altLang="zh-TW" sz="1400" b="1" dirty="0">
              <a:cs typeface="Calibri" pitchFamily="34" charset="0"/>
            </a:endParaRPr>
          </a:p>
          <a:p>
            <a:pPr fontAlgn="auto">
              <a:lnSpc>
                <a:spcPct val="120000"/>
              </a:lnSpc>
              <a:spcBef>
                <a:spcPct val="20000"/>
              </a:spcBef>
              <a:spcAft>
                <a:spcPct val="34000"/>
              </a:spcAft>
              <a:buClr>
                <a:srgbClr val="FF6600"/>
              </a:buClr>
              <a:defRPr/>
            </a:pPr>
            <a:r>
              <a:rPr kumimoji="0" lang="en-US" altLang="zh-TW" sz="1400" dirty="0">
                <a:solidFill>
                  <a:srgbClr val="FF0000"/>
                </a:solidFill>
                <a:cs typeface="Calibri" pitchFamily="34" charset="0"/>
              </a:rPr>
              <a:t>*550</a:t>
            </a:r>
            <a:r>
              <a:rPr kumimoji="0" lang="zh-TW" altLang="en-US" sz="1400" dirty="0">
                <a:solidFill>
                  <a:srgbClr val="FF0000"/>
                </a:solidFill>
                <a:cs typeface="Calibri" pitchFamily="34" charset="0"/>
              </a:rPr>
              <a:t>家出版社，超過</a:t>
            </a:r>
            <a:r>
              <a:rPr kumimoji="0" lang="en-US" altLang="zh-TW" sz="1400" dirty="0">
                <a:solidFill>
                  <a:srgbClr val="FF0000"/>
                </a:solidFill>
                <a:cs typeface="Calibri" pitchFamily="34" charset="0"/>
              </a:rPr>
              <a:t>55,000</a:t>
            </a:r>
            <a:r>
              <a:rPr kumimoji="0" lang="zh-TW" altLang="en-US" sz="1400" dirty="0">
                <a:solidFill>
                  <a:srgbClr val="FF0000"/>
                </a:solidFill>
                <a:cs typeface="Calibri" pitchFamily="34" charset="0"/>
              </a:rPr>
              <a:t>本</a:t>
            </a:r>
            <a:r>
              <a:rPr kumimoji="0" lang="en-US" altLang="zh-TW" sz="1400" dirty="0">
                <a:solidFill>
                  <a:srgbClr val="FF0000"/>
                </a:solidFill>
                <a:cs typeface="Calibri" pitchFamily="34" charset="0"/>
              </a:rPr>
              <a:t>Lexile</a:t>
            </a:r>
            <a:r>
              <a:rPr kumimoji="0" lang="zh-TW" altLang="en-US" sz="1400" dirty="0">
                <a:solidFill>
                  <a:srgbClr val="FF0000"/>
                </a:solidFill>
                <a:cs typeface="Calibri" pitchFamily="34" charset="0"/>
              </a:rPr>
              <a:t>分級書籍。</a:t>
            </a:r>
            <a:br>
              <a:rPr kumimoji="0" lang="en-US" altLang="zh-TW" sz="1400" dirty="0">
                <a:solidFill>
                  <a:srgbClr val="FF0000"/>
                </a:solidFill>
                <a:cs typeface="Calibri" pitchFamily="34" charset="0"/>
              </a:rPr>
            </a:br>
            <a:r>
              <a:rPr kumimoji="0" lang="en-US" altLang="zh-TW" sz="1400" dirty="0">
                <a:solidFill>
                  <a:srgbClr val="FF0000"/>
                </a:solidFill>
                <a:cs typeface="Calibri" pitchFamily="34" charset="0"/>
              </a:rPr>
              <a:t>*</a:t>
            </a:r>
            <a:r>
              <a:rPr lang="zh-TW" altLang="en-US" sz="1400" dirty="0">
                <a:solidFill>
                  <a:srgbClr val="FF0000"/>
                </a:solidFill>
                <a:cs typeface="Calibri" pitchFamily="34" charset="0"/>
              </a:rPr>
              <a:t>每本書約有</a:t>
            </a:r>
            <a:r>
              <a:rPr lang="en-US" altLang="zh-TW" sz="1400" dirty="0">
                <a:solidFill>
                  <a:srgbClr val="FF0000"/>
                </a:solidFill>
                <a:cs typeface="Calibri" pitchFamily="34" charset="0"/>
              </a:rPr>
              <a:t>30 </a:t>
            </a:r>
            <a:r>
              <a:rPr lang="zh-TW" altLang="en-US" sz="1400" dirty="0">
                <a:solidFill>
                  <a:srgbClr val="FF0000"/>
                </a:solidFill>
                <a:cs typeface="Calibri" pitchFamily="34" charset="0"/>
              </a:rPr>
              <a:t>題的題庫，每次測驗</a:t>
            </a:r>
            <a:br>
              <a:rPr lang="en-US" altLang="zh-TW" sz="1400" dirty="0">
                <a:solidFill>
                  <a:srgbClr val="FF0000"/>
                </a:solidFill>
                <a:cs typeface="Calibri" pitchFamily="34" charset="0"/>
              </a:rPr>
            </a:br>
            <a:r>
              <a:rPr lang="en-US" altLang="zh-TW" sz="1400" dirty="0">
                <a:solidFill>
                  <a:srgbClr val="FF0000"/>
                </a:solidFill>
                <a:cs typeface="Calibri" pitchFamily="34" charset="0"/>
              </a:rPr>
              <a:t>  </a:t>
            </a:r>
            <a:r>
              <a:rPr kumimoji="0" lang="zh-TW" altLang="en-US" sz="1400" dirty="0">
                <a:solidFill>
                  <a:srgbClr val="FF0000"/>
                </a:solidFill>
                <a:cs typeface="Calibri" pitchFamily="34" charset="0"/>
              </a:rPr>
              <a:t>隨機產生</a:t>
            </a:r>
            <a:r>
              <a:rPr kumimoji="0" lang="en-US" altLang="zh-TW" sz="1400" dirty="0">
                <a:solidFill>
                  <a:srgbClr val="FF0000"/>
                </a:solidFill>
                <a:cs typeface="Calibri" pitchFamily="34" charset="0"/>
              </a:rPr>
              <a:t>10</a:t>
            </a:r>
            <a:r>
              <a:rPr kumimoji="0" lang="zh-TW" altLang="en-US" sz="1400" dirty="0">
                <a:solidFill>
                  <a:srgbClr val="FF0000"/>
                </a:solidFill>
                <a:cs typeface="Calibri" pitchFamily="34" charset="0"/>
              </a:rPr>
              <a:t>道試題</a:t>
            </a:r>
            <a:br>
              <a:rPr kumimoji="0" lang="en-US" altLang="zh-TW" sz="1400" dirty="0">
                <a:solidFill>
                  <a:srgbClr val="FF0000"/>
                </a:solidFill>
                <a:cs typeface="Calibri" pitchFamily="34" charset="0"/>
              </a:rPr>
            </a:br>
            <a:r>
              <a:rPr kumimoji="0" lang="en-US" altLang="zh-TW" sz="1400" dirty="0">
                <a:solidFill>
                  <a:srgbClr val="FF0000"/>
                </a:solidFill>
                <a:cs typeface="Calibri" pitchFamily="34" charset="0"/>
              </a:rPr>
              <a:t>*</a:t>
            </a:r>
            <a:r>
              <a:rPr kumimoji="0" lang="zh-TW" altLang="en-US" sz="1400" dirty="0">
                <a:solidFill>
                  <a:srgbClr val="FF0000"/>
                </a:solidFill>
                <a:cs typeface="Calibri" pitchFamily="34" charset="0"/>
              </a:rPr>
              <a:t>可重複施測直到通過</a:t>
            </a:r>
            <a:endParaRPr lang="en-US" altLang="zh-TW" sz="1400" dirty="0">
              <a:solidFill>
                <a:srgbClr val="FF0000"/>
              </a:solidFill>
              <a:cs typeface="Calibri" pitchFamily="34" charset="0"/>
            </a:endParaRPr>
          </a:p>
          <a:p>
            <a:pPr fontAlgn="auto">
              <a:lnSpc>
                <a:spcPct val="120000"/>
              </a:lnSpc>
              <a:spcBef>
                <a:spcPct val="20000"/>
              </a:spcBef>
              <a:spcAft>
                <a:spcPct val="34000"/>
              </a:spcAft>
              <a:buClr>
                <a:srgbClr val="FF6600"/>
              </a:buClr>
              <a:defRPr/>
            </a:pPr>
            <a:r>
              <a:rPr lang="zh-TW" altLang="en-US" sz="1400" dirty="0">
                <a:solidFill>
                  <a:srgbClr val="0000FF"/>
                </a:solidFill>
                <a:cs typeface="Calibri" pitchFamily="34" charset="0"/>
              </a:rPr>
              <a:t>透過教師管理介面，可觀察學生：</a:t>
            </a:r>
            <a:br>
              <a:rPr lang="en-US" altLang="zh-TW" sz="1400" dirty="0">
                <a:solidFill>
                  <a:srgbClr val="0000FF"/>
                </a:solidFill>
                <a:cs typeface="Calibri" pitchFamily="34" charset="0"/>
              </a:rPr>
            </a:br>
            <a:r>
              <a:rPr lang="en-US" altLang="zh-TW" sz="1400" dirty="0">
                <a:solidFill>
                  <a:srgbClr val="0000FF"/>
                </a:solidFill>
                <a:cs typeface="Calibri" pitchFamily="34" charset="0"/>
              </a:rPr>
              <a:t>*</a:t>
            </a:r>
            <a:r>
              <a:rPr lang="zh-TW" altLang="en-US" sz="1400" dirty="0">
                <a:solidFill>
                  <a:srgbClr val="0000FF"/>
                </a:solidFill>
                <a:cs typeface="Calibri" pitchFamily="34" charset="0"/>
              </a:rPr>
              <a:t>閱讀數量</a:t>
            </a:r>
            <a:br>
              <a:rPr lang="en-US" altLang="zh-TW" sz="1400" dirty="0">
                <a:solidFill>
                  <a:srgbClr val="0000FF"/>
                </a:solidFill>
                <a:cs typeface="Calibri" pitchFamily="34" charset="0"/>
              </a:rPr>
            </a:br>
            <a:r>
              <a:rPr lang="en-US" altLang="zh-TW" sz="1400" dirty="0">
                <a:solidFill>
                  <a:srgbClr val="0000FF"/>
                </a:solidFill>
                <a:cs typeface="Calibri" pitchFamily="34" charset="0"/>
              </a:rPr>
              <a:t>*</a:t>
            </a:r>
            <a:r>
              <a:rPr lang="zh-TW" altLang="en-US" sz="1400" dirty="0">
                <a:solidFill>
                  <a:srgbClr val="0000FF"/>
                </a:solidFill>
                <a:cs typeface="Calibri" pitchFamily="34" charset="0"/>
              </a:rPr>
              <a:t>理解程度</a:t>
            </a:r>
            <a:endParaRPr kumimoji="0" lang="en-US" altLang="zh-TW" sz="1400" dirty="0">
              <a:solidFill>
                <a:srgbClr val="0000FF"/>
              </a:solidFill>
              <a:cs typeface="Calibri" pitchFamily="34" charset="0"/>
            </a:endParaRPr>
          </a:p>
        </p:txBody>
      </p:sp>
    </p:spTree>
    <p:extLst>
      <p:ext uri="{BB962C8B-B14F-4D97-AF65-F5344CB8AC3E}">
        <p14:creationId xmlns:p14="http://schemas.microsoft.com/office/powerpoint/2010/main" val="159940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864" y="188640"/>
            <a:ext cx="8229600" cy="864096"/>
          </a:xfrm>
        </p:spPr>
        <p:txBody>
          <a:bodyPr>
            <a:normAutofit/>
          </a:bodyPr>
          <a:lstStyle/>
          <a:p>
            <a:r>
              <a:rPr lang="en-US" altLang="zh-TW" sz="2000" b="1" u="sng" dirty="0">
                <a:hlinkClick r:id="rId3"/>
              </a:rPr>
              <a:t>The Lexile Framework</a:t>
            </a:r>
            <a:r>
              <a:rPr lang="en-US" altLang="zh-TW" sz="2000" b="1" u="sng" baseline="30000" dirty="0">
                <a:hlinkClick r:id="rId3"/>
              </a:rPr>
              <a:t>®</a:t>
            </a:r>
            <a:r>
              <a:rPr lang="en-US" altLang="zh-TW" sz="2000" b="1" u="sng" dirty="0">
                <a:hlinkClick r:id="rId3"/>
              </a:rPr>
              <a:t> for Reading</a:t>
            </a:r>
            <a:br>
              <a:rPr lang="en-US" altLang="zh-TW" sz="2000" b="1" u="sng" dirty="0"/>
            </a:br>
            <a:r>
              <a:rPr lang="en-US" altLang="zh-TW" sz="2000" b="1" dirty="0"/>
              <a:t> is used in all </a:t>
            </a:r>
            <a:r>
              <a:rPr lang="en-US" altLang="zh-TW" sz="2400" b="1" dirty="0">
                <a:solidFill>
                  <a:srgbClr val="FF0000"/>
                </a:solidFill>
              </a:rPr>
              <a:t>50</a:t>
            </a:r>
            <a:r>
              <a:rPr lang="en-US" altLang="zh-TW" sz="2400" b="1" dirty="0"/>
              <a:t> </a:t>
            </a:r>
            <a:r>
              <a:rPr lang="en-US" altLang="zh-TW" sz="2400" b="1" dirty="0">
                <a:solidFill>
                  <a:srgbClr val="FF0000"/>
                </a:solidFill>
              </a:rPr>
              <a:t>states</a:t>
            </a:r>
            <a:r>
              <a:rPr lang="en-US" altLang="zh-TW" sz="2400" b="1" dirty="0"/>
              <a:t> </a:t>
            </a:r>
            <a:r>
              <a:rPr lang="en-US" altLang="zh-TW" sz="2000" b="1" dirty="0"/>
              <a:t>and </a:t>
            </a:r>
            <a:r>
              <a:rPr lang="en-US" altLang="zh-TW" sz="2400" b="1" dirty="0">
                <a:solidFill>
                  <a:srgbClr val="FF0000"/>
                </a:solidFill>
              </a:rPr>
              <a:t>180 countries </a:t>
            </a:r>
            <a:r>
              <a:rPr lang="en-US" altLang="zh-TW" sz="2000" b="1" dirty="0"/>
              <a:t>worldwide.</a:t>
            </a:r>
            <a:endParaRPr lang="zh-TW" altLang="en-US" sz="2000" b="1" dirty="0"/>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2555"/>
          <a:stretch/>
        </p:blipFill>
        <p:spPr bwMode="auto">
          <a:xfrm>
            <a:off x="251520" y="1047778"/>
            <a:ext cx="5904656" cy="540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539552" y="6453336"/>
            <a:ext cx="5760640" cy="246221"/>
          </a:xfrm>
          <a:prstGeom prst="rect">
            <a:avLst/>
          </a:prstGeom>
          <a:noFill/>
        </p:spPr>
        <p:txBody>
          <a:bodyPr wrap="square" rtlCol="0">
            <a:spAutoFit/>
          </a:bodyPr>
          <a:lstStyle/>
          <a:p>
            <a:r>
              <a:rPr lang="en-US" altLang="zh-TW" sz="1000" dirty="0">
                <a:solidFill>
                  <a:srgbClr val="0000FF"/>
                </a:solidFill>
              </a:rPr>
              <a:t>https://lexile.com/departments-of-education/states-that-use-lexile/</a:t>
            </a:r>
            <a:endParaRPr lang="zh-TW" altLang="en-US" sz="1000" dirty="0">
              <a:solidFill>
                <a:srgbClr val="0000FF"/>
              </a:solidFill>
            </a:endParaRPr>
          </a:p>
        </p:txBody>
      </p:sp>
      <p:sp>
        <p:nvSpPr>
          <p:cNvPr id="5" name="文字方塊 4"/>
          <p:cNvSpPr txBox="1"/>
          <p:nvPr/>
        </p:nvSpPr>
        <p:spPr>
          <a:xfrm>
            <a:off x="6156176" y="1196752"/>
            <a:ext cx="2736304" cy="3600986"/>
          </a:xfrm>
          <a:prstGeom prst="rect">
            <a:avLst/>
          </a:prstGeom>
          <a:noFill/>
        </p:spPr>
        <p:txBody>
          <a:bodyPr wrap="square" rtlCol="0">
            <a:spAutoFit/>
          </a:bodyPr>
          <a:lstStyle/>
          <a:p>
            <a:r>
              <a:rPr lang="zh-TW" altLang="en-US" sz="2000" b="1" dirty="0"/>
              <a:t>藍思閱讀分級（</a:t>
            </a:r>
            <a:r>
              <a:rPr lang="en-US" altLang="zh-TW" sz="2000" b="1" dirty="0"/>
              <a:t>Lexile®</a:t>
            </a:r>
            <a:r>
              <a:rPr lang="zh-TW" altLang="en-US" sz="2000" b="1" dirty="0"/>
              <a:t>）</a:t>
            </a:r>
            <a:r>
              <a:rPr lang="zh-TW" altLang="en-US" sz="1600" dirty="0"/>
              <a:t>是由</a:t>
            </a:r>
            <a:r>
              <a:rPr lang="en-US" altLang="zh-TW" sz="1600" dirty="0"/>
              <a:t>MetaMetrics®</a:t>
            </a:r>
            <a:r>
              <a:rPr lang="zh-TW" altLang="en-US" sz="1600" dirty="0"/>
              <a:t>開發，以一套發展量表為基礎，可同時用於評量讀者適合閱讀之難度及文本本身之難度，協助學生、老師、家長挑選適合學生閱讀程度的書籍和文章。</a:t>
            </a:r>
            <a:endParaRPr lang="en-US" altLang="zh-TW" sz="1600" dirty="0"/>
          </a:p>
          <a:p>
            <a:endParaRPr lang="en-US" altLang="zh-TW" sz="1600" dirty="0"/>
          </a:p>
          <a:p>
            <a:r>
              <a:rPr lang="zh-TW" altLang="en-US" sz="1600" dirty="0"/>
              <a:t>在</a:t>
            </a:r>
            <a:r>
              <a:rPr lang="zh-TW" altLang="en-US" sz="1600" dirty="0">
                <a:solidFill>
                  <a:srgbClr val="FF0000"/>
                </a:solidFill>
              </a:rPr>
              <a:t>美國有</a:t>
            </a:r>
            <a:r>
              <a:rPr lang="en-US" altLang="zh-TW" sz="1600" dirty="0">
                <a:solidFill>
                  <a:srgbClr val="FF0000"/>
                </a:solidFill>
              </a:rPr>
              <a:t>50</a:t>
            </a:r>
            <a:r>
              <a:rPr lang="zh-TW" altLang="en-US" sz="1600" dirty="0">
                <a:solidFill>
                  <a:srgbClr val="FF0000"/>
                </a:solidFill>
              </a:rPr>
              <a:t>州</a:t>
            </a:r>
            <a:r>
              <a:rPr lang="zh-TW" altLang="en-US" sz="1600" dirty="0"/>
              <a:t>，</a:t>
            </a:r>
            <a:r>
              <a:rPr lang="zh-TW" altLang="en-US" sz="1600" dirty="0">
                <a:solidFill>
                  <a:srgbClr val="FF0000"/>
                </a:solidFill>
              </a:rPr>
              <a:t>全世界</a:t>
            </a:r>
            <a:r>
              <a:rPr lang="zh-TW" altLang="en-US" sz="1600" dirty="0"/>
              <a:t>有超過</a:t>
            </a:r>
            <a:r>
              <a:rPr lang="en-US" altLang="zh-TW" sz="1600" dirty="0">
                <a:solidFill>
                  <a:srgbClr val="FF0000"/>
                </a:solidFill>
              </a:rPr>
              <a:t>180</a:t>
            </a:r>
            <a:r>
              <a:rPr lang="zh-TW" altLang="en-US" sz="1600" dirty="0">
                <a:solidFill>
                  <a:srgbClr val="FF0000"/>
                </a:solidFill>
              </a:rPr>
              <a:t>國家</a:t>
            </a:r>
            <a:r>
              <a:rPr lang="zh-TW" altLang="en-US" sz="1600" dirty="0"/>
              <a:t>，數百萬英文學習者和老師使用</a:t>
            </a:r>
            <a:r>
              <a:rPr lang="zh-TW" altLang="en-US" sz="1600" dirty="0">
                <a:solidFill>
                  <a:srgbClr val="0000FF"/>
                </a:solidFill>
              </a:rPr>
              <a:t>藍思閱讀分級</a:t>
            </a:r>
            <a:r>
              <a:rPr lang="zh-TW" altLang="en-US" sz="1600" dirty="0"/>
              <a:t>來增進英文閱讀能力，並追蹤學習進度。</a:t>
            </a:r>
          </a:p>
        </p:txBody>
      </p:sp>
    </p:spTree>
    <p:extLst>
      <p:ext uri="{BB962C8B-B14F-4D97-AF65-F5344CB8AC3E}">
        <p14:creationId xmlns:p14="http://schemas.microsoft.com/office/powerpoint/2010/main" val="47256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latin typeface="Calibri" panose="020F0502020204030204" pitchFamily="34" charset="0"/>
              </a:rPr>
              <a:t>立即得知閱讀成效</a:t>
            </a:r>
            <a:endParaRPr lang="zh-TW" altLang="en-US" sz="3600" dirty="0"/>
          </a:p>
        </p:txBody>
      </p:sp>
      <p:pic>
        <p:nvPicPr>
          <p:cNvPr id="3" name="Picture 12" descr="08_student_pass_1122cropped.png"/>
          <p:cNvPicPr>
            <a:picLocks noChangeAspect="1"/>
          </p:cNvPicPr>
          <p:nvPr/>
        </p:nvPicPr>
        <p:blipFill>
          <a:blip r:embed="rId3"/>
          <a:stretch>
            <a:fillRect/>
          </a:stretch>
        </p:blipFill>
        <p:spPr>
          <a:xfrm>
            <a:off x="571500" y="1625600"/>
            <a:ext cx="6010275" cy="4756150"/>
          </a:xfrm>
          <a:prstGeom prst="rect">
            <a:avLst/>
          </a:prstGeom>
          <a:effectLst>
            <a:outerShdw blurRad="127000" dir="2700000" algn="tl" rotWithShape="0">
              <a:srgbClr val="000000">
                <a:alpha val="50000"/>
              </a:srgbClr>
            </a:outerShdw>
          </a:effectLst>
        </p:spPr>
      </p:pic>
      <p:sp>
        <p:nvSpPr>
          <p:cNvPr id="4" name="TextBox 5"/>
          <p:cNvSpPr txBox="1">
            <a:spLocks noChangeArrowheads="1"/>
          </p:cNvSpPr>
          <p:nvPr/>
        </p:nvSpPr>
        <p:spPr bwMode="auto">
          <a:xfrm>
            <a:off x="6643688" y="1628800"/>
            <a:ext cx="2286000" cy="4688459"/>
          </a:xfrm>
          <a:prstGeom prst="rect">
            <a:avLst/>
          </a:prstGeom>
          <a:noFill/>
          <a:ln w="9525">
            <a:noFill/>
            <a:miter lim="800000"/>
            <a:headEnd/>
            <a:tailEnd/>
          </a:ln>
        </p:spPr>
        <p:txBody>
          <a:bodyPr lIns="121917" tIns="60958" rIns="121917" bIns="60958">
            <a:spAutoFit/>
          </a:bodyPr>
          <a:lstStyle/>
          <a:p>
            <a:pPr marL="380990" indent="-380990">
              <a:spcBef>
                <a:spcPts val="800"/>
              </a:spcBef>
              <a:buFont typeface="Arial" pitchFamily="34" charset="0"/>
              <a:buChar char="•"/>
              <a:defRPr/>
            </a:pPr>
            <a:r>
              <a:rPr kumimoji="0" lang="zh-TW" altLang="en-US" sz="2700" b="1" dirty="0">
                <a:latin typeface="+mj-ea"/>
                <a:ea typeface="+mj-ea"/>
                <a:cs typeface="Calibri" pitchFamily="34" charset="0"/>
              </a:rPr>
              <a:t>老師可自行設定通過標準</a:t>
            </a:r>
            <a:br>
              <a:rPr kumimoji="0" lang="en-US" altLang="zh-TW" sz="2700" b="1" dirty="0">
                <a:latin typeface="+mj-ea"/>
                <a:ea typeface="+mj-ea"/>
                <a:cs typeface="Calibri" pitchFamily="34" charset="0"/>
              </a:rPr>
            </a:br>
            <a:r>
              <a:rPr kumimoji="0" lang="en-US" altLang="zh-TW" sz="1600" b="1" dirty="0">
                <a:latin typeface="+mj-ea"/>
                <a:ea typeface="+mj-ea"/>
                <a:cs typeface="Calibri" pitchFamily="34" charset="0"/>
              </a:rPr>
              <a:t>(60%or 70%)</a:t>
            </a:r>
          </a:p>
          <a:p>
            <a:pPr marL="380990" indent="-380990">
              <a:spcBef>
                <a:spcPts val="800"/>
              </a:spcBef>
              <a:defRPr/>
            </a:pPr>
            <a:endParaRPr kumimoji="0" lang="en-US" altLang="zh-TW" sz="2700" b="1" dirty="0">
              <a:latin typeface="+mj-ea"/>
              <a:ea typeface="+mj-ea"/>
              <a:cs typeface="Calibri" pitchFamily="34" charset="0"/>
            </a:endParaRPr>
          </a:p>
          <a:p>
            <a:pPr marL="380990" indent="-380990">
              <a:spcBef>
                <a:spcPts val="800"/>
              </a:spcBef>
              <a:defRPr/>
            </a:pPr>
            <a:endParaRPr kumimoji="0" lang="en-US" altLang="zh-TW" sz="2700" b="1" dirty="0">
              <a:latin typeface="+mj-ea"/>
              <a:ea typeface="+mj-ea"/>
              <a:cs typeface="Calibri" pitchFamily="34" charset="0"/>
            </a:endParaRPr>
          </a:p>
          <a:p>
            <a:pPr marL="380990" indent="-380990">
              <a:spcBef>
                <a:spcPts val="800"/>
              </a:spcBef>
              <a:buFont typeface="Arial" pitchFamily="34" charset="0"/>
              <a:buChar char="•"/>
              <a:defRPr/>
            </a:pPr>
            <a:r>
              <a:rPr kumimoji="0" lang="zh-TW" altLang="en-US" sz="2700" b="1" dirty="0">
                <a:latin typeface="+mj-ea"/>
                <a:ea typeface="+mj-ea"/>
                <a:cs typeface="Calibri" pitchFamily="34" charset="0"/>
              </a:rPr>
              <a:t>學生給予回饋並加以記錄</a:t>
            </a:r>
            <a:endParaRPr kumimoji="0" lang="en-US" altLang="zh-TW" sz="2700" b="1" dirty="0">
              <a:latin typeface="+mj-ea"/>
              <a:ea typeface="+mj-ea"/>
              <a:cs typeface="Calibri" pitchFamily="34" charset="0"/>
            </a:endParaRPr>
          </a:p>
          <a:p>
            <a:pPr marL="380990" indent="-380990">
              <a:spcBef>
                <a:spcPts val="800"/>
              </a:spcBef>
              <a:buFont typeface="Arial" pitchFamily="34" charset="0"/>
              <a:buChar char="•"/>
              <a:defRPr/>
            </a:pPr>
            <a:endParaRPr kumimoji="0" lang="en-US" altLang="zh-TW" sz="2700" dirty="0">
              <a:latin typeface="Calibri" pitchFamily="34" charset="0"/>
            </a:endParaRPr>
          </a:p>
        </p:txBody>
      </p:sp>
    </p:spTree>
    <p:extLst>
      <p:ext uri="{BB962C8B-B14F-4D97-AF65-F5344CB8AC3E}">
        <p14:creationId xmlns:p14="http://schemas.microsoft.com/office/powerpoint/2010/main" val="331907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3600" b="1" dirty="0"/>
              <a:t>紀錄閱讀成長曲線</a:t>
            </a:r>
            <a:endParaRPr lang="zh-TW" altLang="en-US" sz="3600" b="1" dirty="0"/>
          </a:p>
        </p:txBody>
      </p:sp>
      <p:pic>
        <p:nvPicPr>
          <p:cNvPr id="3" name="Picture 5"/>
          <p:cNvPicPr>
            <a:picLocks noChangeAspect="1"/>
          </p:cNvPicPr>
          <p:nvPr/>
        </p:nvPicPr>
        <p:blipFill>
          <a:blip r:embed="rId3"/>
          <a:stretch>
            <a:fillRect/>
          </a:stretch>
        </p:blipFill>
        <p:spPr>
          <a:xfrm>
            <a:off x="819150" y="1346200"/>
            <a:ext cx="7368779" cy="5035550"/>
          </a:xfrm>
          <a:prstGeom prst="rect">
            <a:avLst/>
          </a:prstGeom>
          <a:ln>
            <a:noFill/>
          </a:ln>
          <a:effectLst>
            <a:outerShdw blurRad="101600" algn="tl" rotWithShape="0">
              <a:srgbClr val="000000">
                <a:alpha val="50000"/>
              </a:srgbClr>
            </a:outerShdw>
          </a:effectLst>
        </p:spPr>
      </p:pic>
      <p:sp>
        <p:nvSpPr>
          <p:cNvPr id="4" name="Text Placeholder 2"/>
          <p:cNvSpPr txBox="1">
            <a:spLocks/>
          </p:cNvSpPr>
          <p:nvPr/>
        </p:nvSpPr>
        <p:spPr>
          <a:xfrm>
            <a:off x="6372225" y="3282951"/>
            <a:ext cx="2428875" cy="1935163"/>
          </a:xfrm>
          <a:prstGeom prst="rect">
            <a:avLst/>
          </a:prstGeom>
          <a:solidFill>
            <a:schemeClr val="accent3"/>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zh-TW" altLang="en-US" sz="2500" b="1" dirty="0">
                <a:solidFill>
                  <a:schemeClr val="bg1"/>
                </a:solidFill>
              </a:rPr>
              <a:t>老師可以查看個別學生的閱讀能力成長曲線，了解其在不同時間的變化。</a:t>
            </a:r>
            <a:endParaRPr lang="en-US" altLang="en-US" sz="2500" b="1" dirty="0">
              <a:solidFill>
                <a:schemeClr val="bg1"/>
              </a:solidFill>
            </a:endParaRPr>
          </a:p>
        </p:txBody>
      </p:sp>
    </p:spTree>
    <p:extLst>
      <p:ext uri="{BB962C8B-B14F-4D97-AF65-F5344CB8AC3E}">
        <p14:creationId xmlns:p14="http://schemas.microsoft.com/office/powerpoint/2010/main" val="2504659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4624"/>
            <a:ext cx="8077200" cy="625475"/>
          </a:xfrm>
        </p:spPr>
        <p:txBody>
          <a:bodyPr>
            <a:normAutofit fontScale="90000"/>
          </a:bodyPr>
          <a:lstStyle/>
          <a:p>
            <a:r>
              <a:rPr lang="zh-TW" altLang="en-US" sz="4000" b="1" dirty="0"/>
              <a:t>教師管理報表</a:t>
            </a:r>
            <a:r>
              <a:rPr lang="en-US" altLang="zh-TW" sz="2700" dirty="0"/>
              <a:t>…(1)</a:t>
            </a:r>
            <a:r>
              <a:rPr lang="zh-TW" altLang="en-US" sz="2700" dirty="0"/>
              <a:t>首頁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764704"/>
            <a:ext cx="6436196" cy="608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83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4624"/>
            <a:ext cx="8077200" cy="625475"/>
          </a:xfrm>
        </p:spPr>
        <p:txBody>
          <a:bodyPr>
            <a:normAutofit fontScale="90000"/>
          </a:bodyPr>
          <a:lstStyle/>
          <a:p>
            <a:r>
              <a:rPr lang="zh-TW" altLang="en-US" sz="4000" b="1" dirty="0"/>
              <a:t>教師管理報表</a:t>
            </a:r>
            <a:r>
              <a:rPr lang="en-US" altLang="zh-TW" sz="2700" dirty="0"/>
              <a:t>…(2) </a:t>
            </a:r>
            <a:r>
              <a:rPr lang="zh-TW" altLang="en-US" sz="2700" dirty="0"/>
              <a:t>分項報表</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220" y="692696"/>
            <a:ext cx="5753075" cy="612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48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4624"/>
            <a:ext cx="8077200" cy="625475"/>
          </a:xfrm>
        </p:spPr>
        <p:txBody>
          <a:bodyPr>
            <a:normAutofit fontScale="90000"/>
          </a:bodyPr>
          <a:lstStyle/>
          <a:p>
            <a:r>
              <a:rPr lang="zh-TW" altLang="en-US" sz="4000" b="1" dirty="0"/>
              <a:t>教師管理報表</a:t>
            </a:r>
            <a:r>
              <a:rPr lang="en-US" altLang="zh-TW" sz="2700" dirty="0"/>
              <a:t>…(3) </a:t>
            </a:r>
            <a:r>
              <a:rPr lang="zh-TW" altLang="en-US" sz="2700" dirty="0"/>
              <a:t>個別學生報表</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92695"/>
            <a:ext cx="5544616" cy="615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62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14"/>
          <p:cNvSpPr>
            <a:spLocks noChangeArrowheads="1"/>
          </p:cNvSpPr>
          <p:nvPr/>
        </p:nvSpPr>
        <p:spPr bwMode="auto">
          <a:xfrm rot="2682770">
            <a:off x="2918222" y="995364"/>
            <a:ext cx="1309688" cy="11461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21917" tIns="60958" rIns="121917" bIns="60958" anchor="ctr"/>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a:lnSpc>
                <a:spcPct val="100000"/>
              </a:lnSpc>
              <a:spcBef>
                <a:spcPct val="0"/>
              </a:spcBef>
              <a:buClrTx/>
              <a:buFontTx/>
              <a:buNone/>
            </a:pPr>
            <a:endParaRPr kumimoji="0" lang="en-US" altLang="zh-TW" sz="3200">
              <a:solidFill>
                <a:srgbClr val="000000"/>
              </a:solidFill>
              <a:latin typeface="Calibri" pitchFamily="34" charset="0"/>
            </a:endParaRPr>
          </a:p>
        </p:txBody>
      </p:sp>
      <p:sp>
        <p:nvSpPr>
          <p:cNvPr id="63497" name="Title 1"/>
          <p:cNvSpPr>
            <a:spLocks noGrp="1"/>
          </p:cNvSpPr>
          <p:nvPr>
            <p:ph type="title"/>
          </p:nvPr>
        </p:nvSpPr>
        <p:spPr>
          <a:xfrm>
            <a:off x="609600" y="285750"/>
            <a:ext cx="8077200" cy="623888"/>
          </a:xfrm>
        </p:spPr>
        <p:txBody>
          <a:bodyPr>
            <a:noAutofit/>
          </a:bodyPr>
          <a:lstStyle/>
          <a:p>
            <a:pPr>
              <a:defRPr/>
            </a:pPr>
            <a:r>
              <a:rPr kumimoji="1" lang="zh-TW" altLang="en-US" sz="3600" b="1" dirty="0"/>
              <a:t>完善的閱讀評估系統</a:t>
            </a:r>
            <a:endParaRPr kumimoji="1" lang="en-US" altLang="en-US" sz="3600" b="1" dirty="0">
              <a:ea typeface="新細明體" pitchFamily="18" charset="-120"/>
            </a:endParaRPr>
          </a:p>
        </p:txBody>
      </p:sp>
      <p:sp>
        <p:nvSpPr>
          <p:cNvPr id="83978" name="Slide Number Placeholder 3"/>
          <p:cNvSpPr>
            <a:spLocks noGrp="1"/>
          </p:cNvSpPr>
          <p:nvPr>
            <p:ph type="sldNum" sz="quarter" idx="4294967295"/>
          </p:nvPr>
        </p:nvSpPr>
        <p:spPr bwMode="auto">
          <a:xfrm>
            <a:off x="8861823" y="6570663"/>
            <a:ext cx="28217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eaLnBrk="1" hangingPunct="1">
              <a:lnSpc>
                <a:spcPct val="100000"/>
              </a:lnSpc>
              <a:spcBef>
                <a:spcPct val="0"/>
              </a:spcBef>
              <a:buClrTx/>
              <a:buFontTx/>
              <a:buNone/>
            </a:pPr>
            <a:fld id="{0A9EDDFF-5E26-4D56-B743-2E060AA7F7FC}" type="slidenum">
              <a:rPr lang="en-US" altLang="zh-TW" sz="1000" smtClean="0"/>
              <a:pPr eaLnBrk="1" hangingPunct="1">
                <a:lnSpc>
                  <a:spcPct val="100000"/>
                </a:lnSpc>
                <a:spcBef>
                  <a:spcPct val="0"/>
                </a:spcBef>
                <a:buClrTx/>
                <a:buFontTx/>
                <a:buNone/>
              </a:pPr>
              <a:t>25</a:t>
            </a:fld>
            <a:endParaRPr lang="en-US" altLang="zh-TW" sz="1500"/>
          </a:p>
        </p:txBody>
      </p:sp>
      <p:sp>
        <p:nvSpPr>
          <p:cNvPr id="26" name="向右箭號 11"/>
          <p:cNvSpPr>
            <a:spLocks noChangeArrowheads="1"/>
          </p:cNvSpPr>
          <p:nvPr/>
        </p:nvSpPr>
        <p:spPr bwMode="auto">
          <a:xfrm rot="2755581">
            <a:off x="6384235" y="3071479"/>
            <a:ext cx="938213" cy="703660"/>
          </a:xfrm>
          <a:prstGeom prst="rightArrow">
            <a:avLst>
              <a:gd name="adj1" fmla="val 50000"/>
              <a:gd name="adj2" fmla="val 49977"/>
            </a:avLst>
          </a:prstGeom>
          <a:solidFill>
            <a:srgbClr val="002060"/>
          </a:solidFill>
          <a:ln w="9525" algn="ctr">
            <a:solidFill>
              <a:schemeClr val="tx1"/>
            </a:solidFill>
            <a:round/>
            <a:headEnd/>
            <a:tailEnd/>
          </a:ln>
        </p:spPr>
        <p:txBody>
          <a:bodyPr lIns="121917" tIns="60958" rIns="121917" bIns="60958"/>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eaLnBrk="1" hangingPunct="1">
              <a:lnSpc>
                <a:spcPct val="100000"/>
              </a:lnSpc>
              <a:spcBef>
                <a:spcPct val="0"/>
              </a:spcBef>
              <a:buClrTx/>
              <a:buFontTx/>
              <a:buNone/>
            </a:pPr>
            <a:endParaRPr kumimoji="0" lang="zh-TW" altLang="en-US" sz="1800">
              <a:latin typeface="Calibri" pitchFamily="34" charset="0"/>
              <a:ea typeface="MS PGothic" pitchFamily="34" charset="-128"/>
            </a:endParaRPr>
          </a:p>
        </p:txBody>
      </p:sp>
      <p:sp>
        <p:nvSpPr>
          <p:cNvPr id="27" name="向右箭號 12"/>
          <p:cNvSpPr>
            <a:spLocks noChangeArrowheads="1"/>
          </p:cNvSpPr>
          <p:nvPr/>
        </p:nvSpPr>
        <p:spPr bwMode="auto">
          <a:xfrm rot="10800000">
            <a:off x="4186036" y="4572000"/>
            <a:ext cx="1034035" cy="844550"/>
          </a:xfrm>
          <a:prstGeom prst="rightArrow">
            <a:avLst>
              <a:gd name="adj1" fmla="val 50000"/>
              <a:gd name="adj2" fmla="val 49972"/>
            </a:avLst>
          </a:prstGeom>
          <a:solidFill>
            <a:srgbClr val="002060"/>
          </a:solidFill>
          <a:ln w="9525" algn="ctr">
            <a:solidFill>
              <a:schemeClr val="tx1"/>
            </a:solidFill>
            <a:round/>
            <a:headEnd/>
            <a:tailEnd/>
          </a:ln>
        </p:spPr>
        <p:txBody>
          <a:bodyPr lIns="121917" tIns="60958" rIns="121917" bIns="60958"/>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eaLnBrk="1" hangingPunct="1">
              <a:lnSpc>
                <a:spcPct val="100000"/>
              </a:lnSpc>
              <a:spcBef>
                <a:spcPct val="0"/>
              </a:spcBef>
              <a:buClrTx/>
              <a:buFontTx/>
              <a:buNone/>
            </a:pPr>
            <a:endParaRPr kumimoji="0" lang="zh-TW" altLang="en-US" sz="1800">
              <a:latin typeface="Calibri" pitchFamily="34" charset="0"/>
              <a:ea typeface="MS PGothic" pitchFamily="34" charset="-128"/>
            </a:endParaRPr>
          </a:p>
        </p:txBody>
      </p:sp>
      <p:sp>
        <p:nvSpPr>
          <p:cNvPr id="28" name="向右箭號 10"/>
          <p:cNvSpPr>
            <a:spLocks noChangeArrowheads="1"/>
          </p:cNvSpPr>
          <p:nvPr/>
        </p:nvSpPr>
        <p:spPr bwMode="auto">
          <a:xfrm rot="-2837547">
            <a:off x="2099087" y="3034837"/>
            <a:ext cx="949325" cy="740569"/>
          </a:xfrm>
          <a:prstGeom prst="rightArrow">
            <a:avLst>
              <a:gd name="adj1" fmla="val 50000"/>
              <a:gd name="adj2" fmla="val 49912"/>
            </a:avLst>
          </a:prstGeom>
          <a:solidFill>
            <a:srgbClr val="002060"/>
          </a:solidFill>
          <a:ln w="9525" algn="ctr">
            <a:solidFill>
              <a:schemeClr val="tx1"/>
            </a:solidFill>
            <a:round/>
            <a:headEnd/>
            <a:tailEnd/>
          </a:ln>
        </p:spPr>
        <p:txBody>
          <a:bodyPr lIns="121917" tIns="60958" rIns="121917" bIns="60958"/>
          <a:lstStyle>
            <a:lvl1pPr eaLnBrk="0" hangingPunct="0">
              <a:lnSpc>
                <a:spcPct val="120000"/>
              </a:lnSpc>
              <a:spcBef>
                <a:spcPts val="1000"/>
              </a:spcBef>
              <a:buClr>
                <a:schemeClr val="tx1"/>
              </a:buClr>
              <a:buFont typeface="Arial" pitchFamily="34" charset="0"/>
              <a:buChar char="•"/>
              <a:defRPr sz="2000">
                <a:solidFill>
                  <a:schemeClr val="tx1"/>
                </a:solidFill>
                <a:latin typeface="Tw Cen MT" pitchFamily="34" charset="0"/>
              </a:defRPr>
            </a:lvl1pPr>
            <a:lvl2pPr marL="742950" indent="-285750" eaLnBrk="0" hangingPunct="0">
              <a:lnSpc>
                <a:spcPct val="120000"/>
              </a:lnSpc>
              <a:spcBef>
                <a:spcPts val="500"/>
              </a:spcBef>
              <a:buClr>
                <a:schemeClr val="tx1"/>
              </a:buClr>
              <a:buFont typeface="Arial" pitchFamily="34" charset="0"/>
              <a:buChar char="•"/>
              <a:defRPr sz="2800">
                <a:solidFill>
                  <a:schemeClr val="tx1"/>
                </a:solidFill>
                <a:latin typeface="Tw Cen MT" pitchFamily="34" charset="0"/>
              </a:defRPr>
            </a:lvl2pPr>
            <a:lvl3pPr marL="1143000" indent="-228600" eaLnBrk="0" hangingPunct="0">
              <a:lnSpc>
                <a:spcPct val="120000"/>
              </a:lnSpc>
              <a:spcBef>
                <a:spcPts val="500"/>
              </a:spcBef>
              <a:buClr>
                <a:schemeClr val="tx1"/>
              </a:buClr>
              <a:buFont typeface="Arial" pitchFamily="34" charset="0"/>
              <a:buChar char="•"/>
              <a:defRPr sz="1600">
                <a:solidFill>
                  <a:schemeClr val="tx1"/>
                </a:solidFill>
                <a:latin typeface="Tw Cen MT" pitchFamily="34" charset="0"/>
              </a:defRPr>
            </a:lvl3pPr>
            <a:lvl4pPr marL="16002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4pPr>
            <a:lvl5pPr marL="2057400" indent="-228600" eaLnBrk="0" hangingPunct="0">
              <a:lnSpc>
                <a:spcPct val="120000"/>
              </a:lnSpc>
              <a:spcBef>
                <a:spcPts val="500"/>
              </a:spcBef>
              <a:buClr>
                <a:schemeClr val="tx1"/>
              </a:buClr>
              <a:buFont typeface="Arial" pitchFamily="34" charset="0"/>
              <a:buChar char="•"/>
              <a:defRPr sz="1400">
                <a:solidFill>
                  <a:schemeClr val="tx1"/>
                </a:solidFill>
                <a:latin typeface="Tw Cen MT" pitchFamily="34" charset="0"/>
              </a:defRPr>
            </a:lvl5pPr>
            <a:lvl6pPr marL="25146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6pPr>
            <a:lvl7pPr marL="29718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7pPr>
            <a:lvl8pPr marL="34290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8pPr>
            <a:lvl9pPr marL="3886200" indent="-228600" defTabSz="457200" eaLnBrk="0" fontAlgn="base" hangingPunct="0">
              <a:lnSpc>
                <a:spcPct val="120000"/>
              </a:lnSpc>
              <a:spcBef>
                <a:spcPts val="500"/>
              </a:spcBef>
              <a:spcAft>
                <a:spcPct val="0"/>
              </a:spcAft>
              <a:buClr>
                <a:schemeClr val="tx1"/>
              </a:buClr>
              <a:buFont typeface="Arial" pitchFamily="34" charset="0"/>
              <a:buChar char="•"/>
              <a:defRPr sz="1400">
                <a:solidFill>
                  <a:schemeClr val="tx1"/>
                </a:solidFill>
                <a:latin typeface="Tw Cen MT" pitchFamily="34" charset="0"/>
              </a:defRPr>
            </a:lvl9pPr>
          </a:lstStyle>
          <a:p>
            <a:pPr eaLnBrk="1" hangingPunct="1">
              <a:lnSpc>
                <a:spcPct val="100000"/>
              </a:lnSpc>
              <a:spcBef>
                <a:spcPct val="0"/>
              </a:spcBef>
              <a:buClrTx/>
              <a:buFontTx/>
              <a:buNone/>
            </a:pPr>
            <a:endParaRPr kumimoji="0" lang="zh-TW" altLang="en-US" sz="1800">
              <a:latin typeface="Calibri" pitchFamily="34" charset="0"/>
              <a:ea typeface="MS PGothic" pitchFamily="34" charset="-128"/>
            </a:endParaRPr>
          </a:p>
        </p:txBody>
      </p:sp>
      <p:pic>
        <p:nvPicPr>
          <p:cNvPr id="2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51171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029" y="450912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987823" y="2267580"/>
            <a:ext cx="3408923" cy="738664"/>
          </a:xfrm>
          <a:prstGeom prst="rect">
            <a:avLst/>
          </a:prstGeom>
          <a:solidFill>
            <a:srgbClr val="FFFF00"/>
          </a:solidFill>
          <a:ln>
            <a:solidFill>
              <a:srgbClr val="FF0000"/>
            </a:solidFill>
          </a:ln>
        </p:spPr>
        <p:txBody>
          <a:bodyPr wrap="square" rtlCol="0">
            <a:spAutoFit/>
          </a:bodyPr>
          <a:lstStyle/>
          <a:p>
            <a:r>
              <a:rPr lang="en-US" altLang="zh-TW" dirty="0">
                <a:solidFill>
                  <a:srgbClr val="FF0000"/>
                </a:solidFill>
              </a:rPr>
              <a:t>1.</a:t>
            </a:r>
            <a:r>
              <a:rPr lang="zh-TW" altLang="en-US" dirty="0">
                <a:solidFill>
                  <a:srgbClr val="FF0000"/>
                </a:solidFill>
              </a:rPr>
              <a:t>施測 </a:t>
            </a:r>
            <a:r>
              <a:rPr lang="en-US" altLang="zh-TW" dirty="0">
                <a:solidFill>
                  <a:srgbClr val="FF0000"/>
                </a:solidFill>
              </a:rPr>
              <a:t>The </a:t>
            </a:r>
            <a:r>
              <a:rPr lang="en-US" altLang="zh-TW" dirty="0" err="1">
                <a:solidFill>
                  <a:srgbClr val="FF0000"/>
                </a:solidFill>
              </a:rPr>
              <a:t>LitPro</a:t>
            </a:r>
            <a:r>
              <a:rPr lang="en-US" altLang="zh-TW" dirty="0">
                <a:solidFill>
                  <a:srgbClr val="FF0000"/>
                </a:solidFill>
              </a:rPr>
              <a:t> Test (</a:t>
            </a:r>
            <a:r>
              <a:rPr lang="zh-TW" altLang="en-US" dirty="0">
                <a:solidFill>
                  <a:srgbClr val="FF0000"/>
                </a:solidFill>
              </a:rPr>
              <a:t>每年</a:t>
            </a:r>
            <a:r>
              <a:rPr lang="en-US" altLang="zh-TW" dirty="0">
                <a:solidFill>
                  <a:srgbClr val="FF0000"/>
                </a:solidFill>
              </a:rPr>
              <a:t>3-4</a:t>
            </a:r>
            <a:r>
              <a:rPr lang="zh-TW" altLang="en-US" dirty="0">
                <a:solidFill>
                  <a:srgbClr val="FF0000"/>
                </a:solidFill>
              </a:rPr>
              <a:t>次</a:t>
            </a:r>
            <a:r>
              <a:rPr lang="en-US" altLang="zh-TW" dirty="0">
                <a:solidFill>
                  <a:srgbClr val="FF0000"/>
                </a:solidFill>
              </a:rPr>
              <a:t>)</a:t>
            </a:r>
          </a:p>
          <a:p>
            <a:pPr algn="ctr"/>
            <a:r>
              <a:rPr lang="zh-TW" altLang="en-US" sz="2400" b="1" dirty="0"/>
              <a:t>定位閱讀能力</a:t>
            </a:r>
            <a:endParaRPr lang="zh-TW" altLang="en-US" dirty="0">
              <a:solidFill>
                <a:srgbClr val="FF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77072"/>
            <a:ext cx="21717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文字方塊 32"/>
          <p:cNvSpPr txBox="1"/>
          <p:nvPr/>
        </p:nvSpPr>
        <p:spPr>
          <a:xfrm>
            <a:off x="5318004" y="5421680"/>
            <a:ext cx="3502468" cy="738664"/>
          </a:xfrm>
          <a:prstGeom prst="rect">
            <a:avLst/>
          </a:prstGeom>
          <a:solidFill>
            <a:srgbClr val="FFFF00"/>
          </a:solidFill>
          <a:ln>
            <a:solidFill>
              <a:srgbClr val="FF0000"/>
            </a:solidFill>
          </a:ln>
        </p:spPr>
        <p:txBody>
          <a:bodyPr wrap="square" rtlCol="0">
            <a:spAutoFit/>
          </a:bodyPr>
          <a:lstStyle/>
          <a:p>
            <a:r>
              <a:rPr lang="en-US" altLang="zh-TW" dirty="0">
                <a:solidFill>
                  <a:srgbClr val="FF0000"/>
                </a:solidFill>
              </a:rPr>
              <a:t>2.</a:t>
            </a:r>
            <a:r>
              <a:rPr lang="zh-TW" altLang="en-US" dirty="0">
                <a:solidFill>
                  <a:srgbClr val="FF0000"/>
                </a:solidFill>
              </a:rPr>
              <a:t>大量地閱讀自己</a:t>
            </a:r>
            <a:r>
              <a:rPr lang="en-US" altLang="zh-TW" dirty="0">
                <a:solidFill>
                  <a:srgbClr val="FF0000"/>
                </a:solidFill>
              </a:rPr>
              <a:t>Lexile</a:t>
            </a:r>
            <a:r>
              <a:rPr lang="zh-TW" altLang="en-US" dirty="0">
                <a:solidFill>
                  <a:srgbClr val="FF0000"/>
                </a:solidFill>
              </a:rPr>
              <a:t>級數書籍</a:t>
            </a:r>
            <a:endParaRPr lang="en-US" altLang="zh-TW" dirty="0">
              <a:solidFill>
                <a:srgbClr val="FF0000"/>
              </a:solidFill>
            </a:endParaRPr>
          </a:p>
          <a:p>
            <a:pPr algn="ctr"/>
            <a:r>
              <a:rPr lang="zh-TW" altLang="en-US" sz="2400" b="1" dirty="0"/>
              <a:t>找出閱讀方向</a:t>
            </a:r>
            <a:endParaRPr lang="zh-TW" altLang="en-US" dirty="0">
              <a:solidFill>
                <a:srgbClr val="FF0000"/>
              </a:solidFill>
            </a:endParaRPr>
          </a:p>
        </p:txBody>
      </p:sp>
      <p:sp>
        <p:nvSpPr>
          <p:cNvPr id="4" name="文字方塊 3"/>
          <p:cNvSpPr txBox="1"/>
          <p:nvPr/>
        </p:nvSpPr>
        <p:spPr>
          <a:xfrm>
            <a:off x="5940152" y="4998924"/>
            <a:ext cx="1013842" cy="430887"/>
          </a:xfrm>
          <a:prstGeom prst="rect">
            <a:avLst/>
          </a:prstGeom>
          <a:noFill/>
        </p:spPr>
        <p:txBody>
          <a:bodyPr wrap="square" rtlCol="0">
            <a:spAutoFit/>
          </a:bodyPr>
          <a:lstStyle/>
          <a:p>
            <a:r>
              <a:rPr lang="en-US" altLang="zh-TW" sz="1100" b="1" dirty="0"/>
              <a:t>eBook: 1198+</a:t>
            </a:r>
          </a:p>
          <a:p>
            <a:r>
              <a:rPr lang="zh-TW" altLang="en-US" sz="1100" b="1" dirty="0"/>
              <a:t>（</a:t>
            </a:r>
            <a:r>
              <a:rPr lang="en-US" altLang="zh-TW" sz="1100" b="1" dirty="0"/>
              <a:t>Lexile®</a:t>
            </a:r>
            <a:r>
              <a:rPr lang="zh-TW" altLang="en-US" sz="1100" b="1" dirty="0"/>
              <a:t>）</a:t>
            </a:r>
          </a:p>
        </p:txBody>
      </p:sp>
      <p:sp>
        <p:nvSpPr>
          <p:cNvPr id="35" name="文字方塊 34"/>
          <p:cNvSpPr txBox="1"/>
          <p:nvPr/>
        </p:nvSpPr>
        <p:spPr>
          <a:xfrm>
            <a:off x="7043186" y="4998924"/>
            <a:ext cx="1489254" cy="430887"/>
          </a:xfrm>
          <a:prstGeom prst="rect">
            <a:avLst/>
          </a:prstGeom>
          <a:noFill/>
        </p:spPr>
        <p:txBody>
          <a:bodyPr wrap="square" rtlCol="0">
            <a:spAutoFit/>
          </a:bodyPr>
          <a:lstStyle/>
          <a:p>
            <a:r>
              <a:rPr lang="en-US" altLang="zh-TW" sz="1100" b="1" dirty="0"/>
              <a:t>eBook: 265+</a:t>
            </a:r>
            <a:r>
              <a:rPr lang="zh-TW" altLang="en-US" sz="1100" b="1" dirty="0"/>
              <a:t>（</a:t>
            </a:r>
            <a:r>
              <a:rPr lang="en-US" altLang="zh-TW" sz="1100" b="1" dirty="0"/>
              <a:t>Lexile®</a:t>
            </a:r>
            <a:r>
              <a:rPr lang="zh-TW" altLang="en-US" sz="1100" b="1" dirty="0"/>
              <a:t>）</a:t>
            </a:r>
            <a:endParaRPr lang="en-US" altLang="zh-TW" sz="1100" b="1" dirty="0"/>
          </a:p>
          <a:p>
            <a:r>
              <a:rPr lang="en-US" altLang="zh-TW" sz="1100" b="1" dirty="0"/>
              <a:t>Video: 265+ </a:t>
            </a:r>
            <a:r>
              <a:rPr lang="zh-TW" altLang="en-US" sz="1100" b="1" dirty="0"/>
              <a:t>（</a:t>
            </a:r>
            <a:r>
              <a:rPr lang="en-US" altLang="zh-TW" sz="1100" b="1" dirty="0"/>
              <a:t>Lexile®</a:t>
            </a:r>
            <a:r>
              <a:rPr lang="zh-TW" altLang="en-US" sz="1100" b="1" dirty="0"/>
              <a:t>）</a:t>
            </a:r>
          </a:p>
        </p:txBody>
      </p:sp>
      <p:sp>
        <p:nvSpPr>
          <p:cNvPr id="37" name="文字方塊 36"/>
          <p:cNvSpPr txBox="1"/>
          <p:nvPr/>
        </p:nvSpPr>
        <p:spPr>
          <a:xfrm>
            <a:off x="539552" y="5415136"/>
            <a:ext cx="3646484" cy="1015663"/>
          </a:xfrm>
          <a:prstGeom prst="rect">
            <a:avLst/>
          </a:prstGeom>
          <a:solidFill>
            <a:srgbClr val="FFFF00"/>
          </a:solidFill>
          <a:ln>
            <a:solidFill>
              <a:srgbClr val="FF0000"/>
            </a:solidFill>
          </a:ln>
        </p:spPr>
        <p:txBody>
          <a:bodyPr wrap="square" rtlCol="0">
            <a:spAutoFit/>
          </a:bodyPr>
          <a:lstStyle/>
          <a:p>
            <a:r>
              <a:rPr lang="en-US" altLang="zh-TW" dirty="0">
                <a:solidFill>
                  <a:srgbClr val="FF0000"/>
                </a:solidFill>
              </a:rPr>
              <a:t>3. </a:t>
            </a:r>
            <a:r>
              <a:rPr lang="zh-TW" altLang="en-US" dirty="0">
                <a:solidFill>
                  <a:srgbClr val="FF0000"/>
                </a:solidFill>
              </a:rPr>
              <a:t>針對閱讀的書籍，完成</a:t>
            </a:r>
            <a:endParaRPr lang="en-US" altLang="zh-TW" dirty="0">
              <a:solidFill>
                <a:srgbClr val="FF0000"/>
              </a:solidFill>
            </a:endParaRPr>
          </a:p>
          <a:p>
            <a:r>
              <a:rPr lang="en-US" altLang="zh-TW" dirty="0">
                <a:solidFill>
                  <a:srgbClr val="FF0000"/>
                </a:solidFill>
              </a:rPr>
              <a:t>The </a:t>
            </a:r>
            <a:r>
              <a:rPr lang="en-US" altLang="zh-TW" dirty="0" err="1">
                <a:solidFill>
                  <a:srgbClr val="FF0000"/>
                </a:solidFill>
              </a:rPr>
              <a:t>LitPro</a:t>
            </a:r>
            <a:r>
              <a:rPr lang="en-US" altLang="zh-TW" dirty="0">
                <a:solidFill>
                  <a:srgbClr val="FF0000"/>
                </a:solidFill>
              </a:rPr>
              <a:t> Quizzes (</a:t>
            </a:r>
            <a:r>
              <a:rPr lang="zh-TW" altLang="en-US" dirty="0">
                <a:solidFill>
                  <a:srgbClr val="FF0000"/>
                </a:solidFill>
              </a:rPr>
              <a:t>閱讀測驗</a:t>
            </a:r>
            <a:r>
              <a:rPr lang="en-US" altLang="zh-TW" dirty="0">
                <a:solidFill>
                  <a:srgbClr val="FF0000"/>
                </a:solidFill>
              </a:rPr>
              <a:t>)</a:t>
            </a:r>
          </a:p>
          <a:p>
            <a:pPr algn="ctr"/>
            <a:r>
              <a:rPr lang="zh-TW" altLang="en-US" sz="2400" b="1" dirty="0"/>
              <a:t>追蹤閱讀進度</a:t>
            </a:r>
            <a:endParaRPr lang="en-US" altLang="zh-TW" sz="2400" dirty="0"/>
          </a:p>
        </p:txBody>
      </p:sp>
    </p:spTree>
    <p:extLst>
      <p:ext uri="{BB962C8B-B14F-4D97-AF65-F5344CB8AC3E}">
        <p14:creationId xmlns:p14="http://schemas.microsoft.com/office/powerpoint/2010/main" val="5481502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RC_Lexile_Poster_Girl072208.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196752"/>
            <a:ext cx="771218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09600" y="285750"/>
            <a:ext cx="8077200" cy="623888"/>
          </a:xfrm>
        </p:spPr>
        <p:txBody>
          <a:bodyPr>
            <a:noAutofit/>
          </a:bodyPr>
          <a:lstStyle/>
          <a:p>
            <a:pPr>
              <a:defRPr/>
            </a:pPr>
            <a:r>
              <a:rPr kumimoji="1" lang="zh-TW" altLang="en-US" sz="3600" b="1" dirty="0"/>
              <a:t>攀登閱讀高峰 </a:t>
            </a:r>
            <a:r>
              <a:rPr kumimoji="1" lang="en-US" altLang="zh-TW" sz="3600" b="1" dirty="0"/>
              <a:t>~ Go! Go! Go!</a:t>
            </a:r>
            <a:endParaRPr kumimoji="1" lang="en-US" altLang="en-US" sz="3600" b="1" dirty="0">
              <a:ea typeface="新細明體" pitchFamily="18" charset="-120"/>
            </a:endParaRPr>
          </a:p>
        </p:txBody>
      </p:sp>
    </p:spTree>
    <p:extLst>
      <p:ext uri="{BB962C8B-B14F-4D97-AF65-F5344CB8AC3E}">
        <p14:creationId xmlns:p14="http://schemas.microsoft.com/office/powerpoint/2010/main" val="25245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Scholastic Literacy Pro</a:t>
            </a:r>
            <a:br>
              <a:rPr lang="en-US" altLang="zh-TW" sz="2800" b="1" dirty="0"/>
            </a:br>
            <a:r>
              <a:rPr lang="zh-TW" altLang="en-US" sz="2000" b="1" dirty="0"/>
              <a:t>以藍思閱讀分級（</a:t>
            </a:r>
            <a:r>
              <a:rPr lang="en-US" altLang="zh-TW" sz="2000" b="1" dirty="0"/>
              <a:t>Lexile®</a:t>
            </a:r>
            <a:r>
              <a:rPr lang="zh-TW" altLang="en-US" sz="2000" b="1" dirty="0"/>
              <a:t>） 為依據開發的</a:t>
            </a:r>
            <a:r>
              <a:rPr lang="en-US" altLang="zh-TW" sz="2000" b="1" dirty="0"/>
              <a:t>《</a:t>
            </a:r>
            <a:r>
              <a:rPr lang="zh-TW" altLang="en-US" sz="2000" b="1" dirty="0"/>
              <a:t>線上閱讀分級檢測</a:t>
            </a:r>
            <a:r>
              <a:rPr lang="en-US" altLang="zh-TW" sz="2000" b="1" dirty="0"/>
              <a:t>》</a:t>
            </a:r>
            <a:r>
              <a:rPr lang="zh-TW" altLang="en-US" sz="2000" b="1" dirty="0"/>
              <a:t>系統</a:t>
            </a:r>
            <a:endParaRPr lang="zh-TW" altLang="en-US" sz="2000" dirty="0"/>
          </a:p>
        </p:txBody>
      </p:sp>
      <p:pic>
        <p:nvPicPr>
          <p:cNvPr id="4" name="Picture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963296"/>
            <a:ext cx="5504688"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五邊形 4"/>
          <p:cNvSpPr/>
          <p:nvPr/>
        </p:nvSpPr>
        <p:spPr>
          <a:xfrm>
            <a:off x="251520" y="3789040"/>
            <a:ext cx="2880320" cy="1656184"/>
          </a:xfrm>
          <a:prstGeom prst="homePlate">
            <a:avLst/>
          </a:prstGeom>
          <a:solidFill>
            <a:srgbClr val="66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FF0000"/>
                </a:solidFill>
              </a:rPr>
              <a:t>定位閱讀能力 </a:t>
            </a:r>
          </a:p>
        </p:txBody>
      </p:sp>
      <p:sp>
        <p:nvSpPr>
          <p:cNvPr id="7" name="五邊形 6"/>
          <p:cNvSpPr/>
          <p:nvPr/>
        </p:nvSpPr>
        <p:spPr>
          <a:xfrm>
            <a:off x="3203848" y="3789040"/>
            <a:ext cx="2880320" cy="1656184"/>
          </a:xfrm>
          <a:prstGeom prst="homePlate">
            <a:avLst/>
          </a:prstGeom>
          <a:solidFill>
            <a:srgbClr val="99FF66"/>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FF0000"/>
                </a:solidFill>
              </a:rPr>
              <a:t>找出閱讀方向 </a:t>
            </a:r>
          </a:p>
        </p:txBody>
      </p:sp>
      <p:sp>
        <p:nvSpPr>
          <p:cNvPr id="8" name="五邊形 7"/>
          <p:cNvSpPr/>
          <p:nvPr/>
        </p:nvSpPr>
        <p:spPr>
          <a:xfrm>
            <a:off x="6156176" y="3789040"/>
            <a:ext cx="2880320" cy="1656184"/>
          </a:xfrm>
          <a:prstGeom prst="homePlate">
            <a:avLst/>
          </a:prstGeom>
          <a:solidFill>
            <a:srgbClr val="9999F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FF0000"/>
                </a:solidFill>
              </a:rPr>
              <a:t>追蹤閱讀進度</a:t>
            </a:r>
          </a:p>
        </p:txBody>
      </p:sp>
    </p:spTree>
    <p:extLst>
      <p:ext uri="{BB962C8B-B14F-4D97-AF65-F5344CB8AC3E}">
        <p14:creationId xmlns:p14="http://schemas.microsoft.com/office/powerpoint/2010/main" val="120146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t>登入</a:t>
            </a:r>
          </a:p>
        </p:txBody>
      </p:sp>
      <p:sp>
        <p:nvSpPr>
          <p:cNvPr id="11" name="文字方塊 10">
            <a:extLst>
              <a:ext uri="{FF2B5EF4-FFF2-40B4-BE49-F238E27FC236}">
                <a16:creationId xmlns:a16="http://schemas.microsoft.com/office/drawing/2014/main" id="{DA5C06AB-01FA-49AF-AEC3-63CAAFB55439}"/>
              </a:ext>
            </a:extLst>
          </p:cNvPr>
          <p:cNvSpPr txBox="1"/>
          <p:nvPr/>
        </p:nvSpPr>
        <p:spPr>
          <a:xfrm>
            <a:off x="857203" y="1249016"/>
            <a:ext cx="7531221" cy="338554"/>
          </a:xfrm>
          <a:prstGeom prst="rect">
            <a:avLst/>
          </a:prstGeom>
          <a:noFill/>
        </p:spPr>
        <p:txBody>
          <a:bodyPr wrap="square">
            <a:spAutoFit/>
          </a:bodyPr>
          <a:lstStyle/>
          <a:p>
            <a:pPr algn="ctr"/>
            <a:r>
              <a:rPr lang="en-US" altLang="zh-TW" sz="1600" dirty="0">
                <a:latin typeface="Times New Roman" panose="02020603050405020304" pitchFamily="18" charset="0"/>
                <a:cs typeface="Times New Roman" panose="02020603050405020304" pitchFamily="18" charset="0"/>
                <a:hlinkClick r:id="rId3"/>
              </a:rPr>
              <a:t>https://slz02.scholasticlearningzone.com/resources/dp-int/dist/#/login3/student/TWN7949</a:t>
            </a:r>
            <a:r>
              <a:rPr lang="zh-TW" altLang="en-US" sz="1600" dirty="0">
                <a:latin typeface="Times New Roman" panose="02020603050405020304" pitchFamily="18" charset="0"/>
                <a:cs typeface="Times New Roman" panose="02020603050405020304" pitchFamily="18" charset="0"/>
              </a:rPr>
              <a:t> </a:t>
            </a:r>
          </a:p>
        </p:txBody>
      </p:sp>
      <p:pic>
        <p:nvPicPr>
          <p:cNvPr id="12" name="圖片 11">
            <a:extLst>
              <a:ext uri="{FF2B5EF4-FFF2-40B4-BE49-F238E27FC236}">
                <a16:creationId xmlns:a16="http://schemas.microsoft.com/office/drawing/2014/main" id="{4333ED44-9B50-4911-A271-CDCB132A0601}"/>
              </a:ext>
            </a:extLst>
          </p:cNvPr>
          <p:cNvPicPr>
            <a:picLocks noChangeAspect="1"/>
          </p:cNvPicPr>
          <p:nvPr/>
        </p:nvPicPr>
        <p:blipFill>
          <a:blip r:embed="rId4"/>
          <a:stretch>
            <a:fillRect/>
          </a:stretch>
        </p:blipFill>
        <p:spPr>
          <a:xfrm>
            <a:off x="911550" y="1772816"/>
            <a:ext cx="7476874" cy="4176464"/>
          </a:xfrm>
          <a:prstGeom prst="rect">
            <a:avLst/>
          </a:prstGeom>
        </p:spPr>
      </p:pic>
    </p:spTree>
    <p:extLst>
      <p:ext uri="{BB962C8B-B14F-4D97-AF65-F5344CB8AC3E}">
        <p14:creationId xmlns:p14="http://schemas.microsoft.com/office/powerpoint/2010/main" val="268350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t>測驗 </a:t>
            </a:r>
            <a:r>
              <a:rPr lang="en-US" altLang="zh-TW" sz="3600" b="1" dirty="0"/>
              <a:t>~ </a:t>
            </a:r>
            <a:r>
              <a:rPr lang="zh-TW" altLang="en-US" sz="2800" dirty="0"/>
              <a:t>歡迎畫面</a:t>
            </a:r>
          </a:p>
        </p:txBody>
      </p:sp>
      <p:grpSp>
        <p:nvGrpSpPr>
          <p:cNvPr id="4" name="Group 4"/>
          <p:cNvGrpSpPr>
            <a:grpSpLocks/>
          </p:cNvGrpSpPr>
          <p:nvPr/>
        </p:nvGrpSpPr>
        <p:grpSpPr bwMode="auto">
          <a:xfrm>
            <a:off x="395536" y="1412776"/>
            <a:ext cx="8424935" cy="5159474"/>
            <a:chOff x="457200" y="1423790"/>
            <a:chExt cx="8280000" cy="4668056"/>
          </a:xfrm>
        </p:grpSpPr>
        <p:pic>
          <p:nvPicPr>
            <p:cNvPr id="5" name="Picture 7"/>
            <p:cNvPicPr>
              <a:picLocks noChangeAspect="1"/>
            </p:cNvPicPr>
            <p:nvPr/>
          </p:nvPicPr>
          <p:blipFill rotWithShape="1">
            <a:blip r:embed="rId3"/>
            <a:srcRect b="12820"/>
            <a:stretch/>
          </p:blipFill>
          <p:spPr>
            <a:xfrm>
              <a:off x="457200" y="1423790"/>
              <a:ext cx="8280000" cy="4668056"/>
            </a:xfrm>
            <a:prstGeom prst="rect">
              <a:avLst/>
            </a:prstGeom>
            <a:ln>
              <a:noFill/>
            </a:ln>
            <a:effectLst>
              <a:outerShdw blurRad="381000" dist="127000" dir="2700000" algn="tl" rotWithShape="0">
                <a:prstClr val="black">
                  <a:alpha val="70000"/>
                </a:prstClr>
              </a:outerShdw>
            </a:effectLst>
          </p:spPr>
        </p:pic>
        <p:sp>
          <p:nvSpPr>
            <p:cNvPr id="6" name="Rectangle 2"/>
            <p:cNvSpPr/>
            <p:nvPr/>
          </p:nvSpPr>
          <p:spPr>
            <a:xfrm>
              <a:off x="4514724" y="2363503"/>
              <a:ext cx="1023631" cy="3890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4" descr="stud1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1833" y="1423790"/>
              <a:ext cx="2792607" cy="508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92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t>測驗 </a:t>
            </a:r>
            <a:r>
              <a:rPr lang="en-US" altLang="zh-TW" sz="3600" b="1" dirty="0"/>
              <a:t>~</a:t>
            </a:r>
            <a:r>
              <a:rPr lang="en-US" altLang="zh-TW" sz="3600" b="1" dirty="0" err="1"/>
              <a:t>LitPro</a:t>
            </a:r>
            <a:r>
              <a:rPr lang="en-US" altLang="zh-TW" sz="3600" b="1" dirty="0"/>
              <a:t> Test</a:t>
            </a:r>
            <a:r>
              <a:rPr lang="en-US" altLang="zh-TW" sz="2800" dirty="0"/>
              <a:t>…(1)</a:t>
            </a:r>
            <a:endParaRPr lang="zh-TW" altLang="en-US" sz="2800" dirty="0"/>
          </a:p>
        </p:txBody>
      </p:sp>
      <p:pic>
        <p:nvPicPr>
          <p:cNvPr id="4" name="Picture 4"/>
          <p:cNvPicPr>
            <a:picLocks noChangeAspect="1"/>
          </p:cNvPicPr>
          <p:nvPr/>
        </p:nvPicPr>
        <p:blipFill>
          <a:blip r:embed="rId3"/>
          <a:stretch>
            <a:fillRect/>
          </a:stretch>
        </p:blipFill>
        <p:spPr>
          <a:xfrm>
            <a:off x="323528" y="1772816"/>
            <a:ext cx="5286375" cy="4095750"/>
          </a:xfrm>
          <a:prstGeom prst="rect">
            <a:avLst/>
          </a:prstGeom>
          <a:ln w="3175" cmpd="sng">
            <a:noFill/>
          </a:ln>
          <a:effectLst>
            <a:outerShdw blurRad="127000" dir="2700000" algn="tl" rotWithShape="0">
              <a:prstClr val="black">
                <a:alpha val="50000"/>
              </a:prstClr>
            </a:outerShdw>
          </a:effectLst>
        </p:spPr>
      </p:pic>
      <p:sp>
        <p:nvSpPr>
          <p:cNvPr id="5" name="Content Placeholder 2"/>
          <p:cNvSpPr txBox="1">
            <a:spLocks/>
          </p:cNvSpPr>
          <p:nvPr/>
        </p:nvSpPr>
        <p:spPr>
          <a:xfrm>
            <a:off x="5715000" y="1772816"/>
            <a:ext cx="3429000" cy="4095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2000" b="1" dirty="0">
                <a:solidFill>
                  <a:srgbClr val="0000FF"/>
                </a:solidFill>
              </a:rPr>
              <a:t>評估閱讀理解能力</a:t>
            </a:r>
            <a:endParaRPr lang="en-US" altLang="zh-TW" sz="2000" b="1" dirty="0">
              <a:solidFill>
                <a:srgbClr val="0000FF"/>
              </a:solidFill>
            </a:endParaRPr>
          </a:p>
          <a:p>
            <a:pPr marL="0" indent="0">
              <a:buFont typeface="Arial" panose="020B0604020202020204" pitchFamily="34" charset="0"/>
              <a:buNone/>
            </a:pPr>
            <a:r>
              <a:rPr lang="zh-TW" altLang="en-US" sz="2000" b="1" dirty="0"/>
              <a:t>學生閱讀英文短篇，並根據內容回答選擇題。</a:t>
            </a:r>
            <a:endParaRPr lang="en-US" altLang="zh-TW" sz="2000" b="1" dirty="0"/>
          </a:p>
          <a:p>
            <a:pPr marL="0" indent="0">
              <a:buFont typeface="Arial" panose="020B0604020202020204" pitchFamily="34" charset="0"/>
              <a:buNone/>
            </a:pPr>
            <a:endParaRPr lang="en-US" altLang="zh-TW" sz="2000" b="1" dirty="0"/>
          </a:p>
          <a:p>
            <a:pPr>
              <a:spcBef>
                <a:spcPts val="800"/>
              </a:spcBef>
            </a:pPr>
            <a:r>
              <a:rPr kumimoji="0" lang="zh-TW" altLang="en-US" sz="2000" dirty="0">
                <a:latin typeface="Calibri" pitchFamily="34" charset="0"/>
              </a:rPr>
              <a:t>學生</a:t>
            </a:r>
            <a:r>
              <a:rPr kumimoji="0" lang="zh-TW" altLang="en-US" sz="2000" dirty="0">
                <a:solidFill>
                  <a:srgbClr val="0000FF"/>
                </a:solidFill>
                <a:latin typeface="Calibri" pitchFamily="34" charset="0"/>
              </a:rPr>
              <a:t>不須</a:t>
            </a:r>
            <a:r>
              <a:rPr kumimoji="0" lang="zh-TW" altLang="en-US" sz="2000" dirty="0">
                <a:latin typeface="Calibri" pitchFamily="34" charset="0"/>
              </a:rPr>
              <a:t>具備先備知識即可作答</a:t>
            </a:r>
            <a:endParaRPr kumimoji="0" lang="en-US" altLang="zh-TW" sz="2000" dirty="0">
              <a:latin typeface="Calibri" pitchFamily="34" charset="0"/>
            </a:endParaRPr>
          </a:p>
          <a:p>
            <a:pPr>
              <a:spcBef>
                <a:spcPts val="800"/>
              </a:spcBef>
            </a:pPr>
            <a:r>
              <a:rPr kumimoji="0" lang="zh-TW" altLang="en-US" sz="2000" dirty="0">
                <a:latin typeface="Calibri" pitchFamily="34" charset="0"/>
              </a:rPr>
              <a:t>短文為真實的閱讀文本，來自於</a:t>
            </a:r>
            <a:r>
              <a:rPr kumimoji="0" lang="en-US" altLang="zh-TW" sz="2000" dirty="0">
                <a:latin typeface="Calibri" pitchFamily="34" charset="0"/>
              </a:rPr>
              <a:t>Lexile</a:t>
            </a:r>
            <a:r>
              <a:rPr kumimoji="0" lang="zh-TW" altLang="en-US" sz="2000" dirty="0">
                <a:latin typeface="Calibri" pitchFamily="34" charset="0"/>
              </a:rPr>
              <a:t>分級的書籍。</a:t>
            </a:r>
            <a:endParaRPr kumimoji="0" lang="en-US" altLang="zh-TW" sz="2000" dirty="0">
              <a:latin typeface="Calibri" pitchFamily="34" charset="0"/>
            </a:endParaRPr>
          </a:p>
          <a:p>
            <a:pPr>
              <a:spcBef>
                <a:spcPts val="800"/>
              </a:spcBef>
            </a:pPr>
            <a:r>
              <a:rPr kumimoji="0" lang="zh-TW" altLang="en-US" sz="2000" dirty="0">
                <a:latin typeface="Calibri" pitchFamily="34" charset="0"/>
              </a:rPr>
              <a:t>內容包括小說、故事及非文學類作品</a:t>
            </a:r>
            <a:endParaRPr lang="en-US" altLang="zh-TW" sz="2000" dirty="0"/>
          </a:p>
        </p:txBody>
      </p:sp>
    </p:spTree>
    <p:extLst>
      <p:ext uri="{BB962C8B-B14F-4D97-AF65-F5344CB8AC3E}">
        <p14:creationId xmlns:p14="http://schemas.microsoft.com/office/powerpoint/2010/main" val="183454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exileTest_01[1].png"/>
          <p:cNvPicPr>
            <a:picLocks noChangeAspect="1"/>
          </p:cNvPicPr>
          <p:nvPr/>
        </p:nvPicPr>
        <p:blipFill>
          <a:blip r:embed="rId3"/>
          <a:stretch>
            <a:fillRect/>
          </a:stretch>
        </p:blipFill>
        <p:spPr>
          <a:xfrm>
            <a:off x="539552" y="1703288"/>
            <a:ext cx="5214938" cy="4318000"/>
          </a:xfrm>
          <a:prstGeom prst="rect">
            <a:avLst/>
          </a:prstGeom>
          <a:effectLst>
            <a:outerShdw blurRad="127000" dir="2700000" algn="tl" rotWithShape="0">
              <a:srgbClr val="000000">
                <a:alpha val="50000"/>
              </a:srgbClr>
            </a:outerShdw>
          </a:effectLst>
        </p:spPr>
      </p:pic>
      <p:sp>
        <p:nvSpPr>
          <p:cNvPr id="5" name="標題 1"/>
          <p:cNvSpPr>
            <a:spLocks noGrp="1"/>
          </p:cNvSpPr>
          <p:nvPr>
            <p:ph type="title"/>
          </p:nvPr>
        </p:nvSpPr>
        <p:spPr>
          <a:xfrm>
            <a:off x="457200" y="274638"/>
            <a:ext cx="8229600" cy="1143000"/>
          </a:xfrm>
        </p:spPr>
        <p:txBody>
          <a:bodyPr>
            <a:normAutofit/>
          </a:bodyPr>
          <a:lstStyle/>
          <a:p>
            <a:r>
              <a:rPr lang="zh-TW" altLang="en-US" sz="3600" b="1" dirty="0"/>
              <a:t>測驗 </a:t>
            </a:r>
            <a:r>
              <a:rPr lang="en-US" altLang="zh-TW" sz="3600" b="1" dirty="0"/>
              <a:t>~</a:t>
            </a:r>
            <a:r>
              <a:rPr lang="en-US" altLang="zh-TW" sz="3600" b="1" dirty="0" err="1"/>
              <a:t>LitPro</a:t>
            </a:r>
            <a:r>
              <a:rPr lang="en-US" altLang="zh-TW" sz="3600" b="1" dirty="0"/>
              <a:t> Test</a:t>
            </a:r>
            <a:r>
              <a:rPr lang="en-US" altLang="zh-TW" sz="2800" dirty="0"/>
              <a:t>…(2)</a:t>
            </a:r>
            <a:endParaRPr lang="zh-TW" altLang="en-US" sz="2800" dirty="0"/>
          </a:p>
        </p:txBody>
      </p:sp>
      <p:sp>
        <p:nvSpPr>
          <p:cNvPr id="6" name="TextBox 5"/>
          <p:cNvSpPr txBox="1">
            <a:spLocks noChangeArrowheads="1"/>
          </p:cNvSpPr>
          <p:nvPr/>
        </p:nvSpPr>
        <p:spPr bwMode="auto">
          <a:xfrm>
            <a:off x="5868144" y="1772816"/>
            <a:ext cx="3214688" cy="3077762"/>
          </a:xfrm>
          <a:prstGeom prst="rect">
            <a:avLst/>
          </a:prstGeom>
        </p:spPr>
        <p:txBody>
          <a:bodyPr vert="horz" lIns="91440" tIns="45720" rIns="91440" bIns="45720" rtlCol="0">
            <a:normAutofit/>
          </a:bodyPr>
          <a:lstStyle>
            <a:defPPr>
              <a:defRPr lang="zh-TW"/>
            </a:defPPr>
            <a:lvl1pPr indent="0">
              <a:spcBef>
                <a:spcPct val="20000"/>
              </a:spcBef>
              <a:buFont typeface="Arial" panose="020B0604020202020204" pitchFamily="34" charset="0"/>
              <a:buNone/>
              <a:defRPr sz="2000" b="1">
                <a:solidFill>
                  <a:srgbClr val="0000FF"/>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TW" altLang="en-US" dirty="0"/>
              <a:t>電腦化適性測驗</a:t>
            </a:r>
            <a:br>
              <a:rPr lang="en-US" altLang="zh-TW" dirty="0"/>
            </a:br>
            <a:r>
              <a:rPr lang="zh-TW" altLang="en-US" dirty="0"/>
              <a:t>（</a:t>
            </a:r>
            <a:r>
              <a:rPr lang="en-US" altLang="zh-TW" dirty="0"/>
              <a:t>Computerized Adaptive Testing, CAT)</a:t>
            </a:r>
          </a:p>
          <a:p>
            <a:pPr marL="342900" indent="-342900">
              <a:spcBef>
                <a:spcPts val="800"/>
              </a:spcBef>
              <a:buFont typeface="Arial" panose="020B0604020202020204" pitchFamily="34" charset="0"/>
              <a:buChar char="•"/>
            </a:pPr>
            <a:r>
              <a:rPr lang="zh-TW" altLang="en-US" dirty="0">
                <a:solidFill>
                  <a:schemeClr val="tx1"/>
                </a:solidFill>
                <a:latin typeface="Calibri" pitchFamily="34" charset="0"/>
              </a:rPr>
              <a:t>試題的難易度會根據學生作答情形而變難或變簡單</a:t>
            </a:r>
          </a:p>
          <a:p>
            <a:pPr marL="342900" indent="-342900">
              <a:spcBef>
                <a:spcPts val="800"/>
              </a:spcBef>
              <a:buFont typeface="Arial" panose="020B0604020202020204" pitchFamily="34" charset="0"/>
              <a:buChar char="•"/>
            </a:pPr>
            <a:r>
              <a:rPr lang="zh-TW" altLang="en-US" dirty="0">
                <a:solidFill>
                  <a:schemeClr val="tx1"/>
                </a:solidFill>
                <a:latin typeface="Calibri" pitchFamily="34" charset="0"/>
              </a:rPr>
              <a:t>系統自動調整試題難度直到學生維持一定的答對率為止</a:t>
            </a:r>
            <a:r>
              <a:rPr lang="en-US" altLang="zh-TW" b="0" dirty="0">
                <a:solidFill>
                  <a:schemeClr val="tx1"/>
                </a:solidFill>
                <a:latin typeface="Calibri" pitchFamily="34" charset="0"/>
              </a:rPr>
              <a:t>(</a:t>
            </a:r>
            <a:r>
              <a:rPr lang="zh-TW" altLang="en-US" b="0" dirty="0">
                <a:solidFill>
                  <a:schemeClr val="tx1"/>
                </a:solidFill>
                <a:latin typeface="Calibri" pitchFamily="34" charset="0"/>
              </a:rPr>
              <a:t>約</a:t>
            </a:r>
            <a:r>
              <a:rPr lang="en-US" altLang="zh-TW" b="0" dirty="0">
                <a:solidFill>
                  <a:schemeClr val="tx1"/>
                </a:solidFill>
                <a:latin typeface="Calibri" pitchFamily="34" charset="0"/>
              </a:rPr>
              <a:t>25</a:t>
            </a:r>
            <a:r>
              <a:rPr lang="zh-TW" altLang="en-US" b="0" dirty="0">
                <a:solidFill>
                  <a:schemeClr val="tx1"/>
                </a:solidFill>
                <a:latin typeface="Calibri" pitchFamily="34" charset="0"/>
              </a:rPr>
              <a:t>題</a:t>
            </a:r>
            <a:r>
              <a:rPr lang="en-US" altLang="zh-TW" b="0" dirty="0">
                <a:solidFill>
                  <a:schemeClr val="tx1"/>
                </a:solidFill>
                <a:latin typeface="Calibri" pitchFamily="34" charset="0"/>
              </a:rPr>
              <a:t>)</a:t>
            </a:r>
            <a:endParaRPr lang="zh-TW" altLang="en-US" b="0" dirty="0">
              <a:solidFill>
                <a:schemeClr val="tx1"/>
              </a:solidFill>
              <a:latin typeface="Calibri" pitchFamily="34" charset="0"/>
            </a:endParaRPr>
          </a:p>
          <a:p>
            <a:endParaRPr lang="en-US" altLang="zh-TW" dirty="0"/>
          </a:p>
        </p:txBody>
      </p:sp>
    </p:spTree>
    <p:extLst>
      <p:ext uri="{BB962C8B-B14F-4D97-AF65-F5344CB8AC3E}">
        <p14:creationId xmlns:p14="http://schemas.microsoft.com/office/powerpoint/2010/main" val="1628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74638"/>
            <a:ext cx="8229600" cy="1143000"/>
          </a:xfrm>
        </p:spPr>
        <p:txBody>
          <a:bodyPr>
            <a:normAutofit/>
          </a:bodyPr>
          <a:lstStyle/>
          <a:p>
            <a:r>
              <a:rPr lang="zh-TW" altLang="en-US" sz="3600" b="1" dirty="0"/>
              <a:t>測驗 </a:t>
            </a:r>
            <a:r>
              <a:rPr lang="en-US" altLang="zh-TW" sz="3600" b="1" dirty="0"/>
              <a:t>~</a:t>
            </a:r>
            <a:r>
              <a:rPr lang="en-US" altLang="zh-TW" sz="3600" b="1" dirty="0" err="1"/>
              <a:t>LitPro</a:t>
            </a:r>
            <a:r>
              <a:rPr lang="en-US" altLang="zh-TW" sz="3600" b="1" dirty="0"/>
              <a:t> Test</a:t>
            </a:r>
            <a:r>
              <a:rPr lang="en-US" altLang="zh-TW" sz="2800" dirty="0"/>
              <a:t>…(3)</a:t>
            </a:r>
            <a:endParaRPr lang="zh-TW" altLang="en-US" sz="2800" dirty="0"/>
          </a:p>
        </p:txBody>
      </p:sp>
      <p:pic>
        <p:nvPicPr>
          <p:cNvPr id="6" name="Picture 3"/>
          <p:cNvPicPr>
            <a:picLocks noGrp="1" noChangeAspect="1"/>
          </p:cNvPicPr>
          <p:nvPr>
            <p:ph idx="1"/>
          </p:nvPr>
        </p:nvPicPr>
        <p:blipFill rotWithShape="1">
          <a:blip r:embed="rId3"/>
          <a:srcRect t="1004" r="1079"/>
          <a:stretch/>
        </p:blipFill>
        <p:spPr bwMode="auto">
          <a:xfrm>
            <a:off x="243965" y="1628800"/>
            <a:ext cx="8648515" cy="3816423"/>
          </a:xfrm>
          <a:prstGeom prst="rect">
            <a:avLst/>
          </a:prstGeom>
          <a:ln>
            <a:noFill/>
          </a:ln>
          <a:effectLst>
            <a:softEdge rad="112500"/>
          </a:effectLst>
        </p:spPr>
      </p:pic>
    </p:spTree>
    <p:extLst>
      <p:ext uri="{BB962C8B-B14F-4D97-AF65-F5344CB8AC3E}">
        <p14:creationId xmlns:p14="http://schemas.microsoft.com/office/powerpoint/2010/main" val="348701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a:t>立即得知</a:t>
            </a:r>
            <a:r>
              <a:rPr lang="en-US" altLang="zh-TW" sz="3600" b="1" dirty="0"/>
              <a:t>Lexile</a:t>
            </a:r>
            <a:r>
              <a:rPr lang="zh-TW" altLang="en-US" sz="3600" b="1" dirty="0"/>
              <a:t>級數</a:t>
            </a:r>
          </a:p>
        </p:txBody>
      </p:sp>
      <p:pic>
        <p:nvPicPr>
          <p:cNvPr id="4" name="Picture 3"/>
          <p:cNvPicPr>
            <a:picLocks noGrp="1" noChangeAspect="1"/>
          </p:cNvPicPr>
          <p:nvPr>
            <p:ph idx="1"/>
          </p:nvPr>
        </p:nvPicPr>
        <p:blipFill>
          <a:blip r:embed="rId3"/>
          <a:stretch>
            <a:fillRect/>
          </a:stretch>
        </p:blipFill>
        <p:spPr>
          <a:xfrm>
            <a:off x="1403648" y="1268760"/>
            <a:ext cx="6408712" cy="4806534"/>
          </a:xfrm>
          <a:prstGeom prst="rect">
            <a:avLst/>
          </a:prstGeom>
          <a:effectLst>
            <a:outerShdw blurRad="127000" dir="2700000" algn="tl" rotWithShape="0">
              <a:srgbClr val="000000">
                <a:alpha val="50000"/>
              </a:srgbClr>
            </a:outerShdw>
          </a:effectLst>
        </p:spPr>
      </p:pic>
      <p:sp>
        <p:nvSpPr>
          <p:cNvPr id="5" name="矩形 4"/>
          <p:cNvSpPr/>
          <p:nvPr/>
        </p:nvSpPr>
        <p:spPr>
          <a:xfrm>
            <a:off x="1907704" y="3140968"/>
            <a:ext cx="108012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403648" y="6237312"/>
            <a:ext cx="5112568" cy="461665"/>
          </a:xfrm>
          <a:prstGeom prst="rect">
            <a:avLst/>
          </a:prstGeom>
          <a:noFill/>
        </p:spPr>
        <p:txBody>
          <a:bodyPr wrap="square" rtlCol="0">
            <a:spAutoFit/>
          </a:bodyPr>
          <a:lstStyle/>
          <a:p>
            <a:r>
              <a:rPr lang="en-US" altLang="zh-TW" sz="2400" dirty="0">
                <a:solidFill>
                  <a:srgbClr val="FF0000"/>
                </a:solidFill>
              </a:rPr>
              <a:t>* Lexile </a:t>
            </a:r>
            <a:r>
              <a:rPr lang="zh-TW" altLang="en-US" sz="2400" dirty="0">
                <a:solidFill>
                  <a:srgbClr val="FF0000"/>
                </a:solidFill>
              </a:rPr>
              <a:t>級數</a:t>
            </a:r>
            <a:r>
              <a:rPr lang="en-US" altLang="zh-TW" sz="2400" dirty="0">
                <a:solidFill>
                  <a:srgbClr val="FF0000"/>
                </a:solidFill>
              </a:rPr>
              <a:t>: BR600L ~ 1700L</a:t>
            </a:r>
            <a:r>
              <a:rPr lang="zh-TW" altLang="en-US" sz="2400" dirty="0">
                <a:solidFill>
                  <a:srgbClr val="FF0000"/>
                </a:solidFill>
              </a:rPr>
              <a:t> </a:t>
            </a:r>
          </a:p>
        </p:txBody>
      </p:sp>
    </p:spTree>
    <p:extLst>
      <p:ext uri="{BB962C8B-B14F-4D97-AF65-F5344CB8AC3E}">
        <p14:creationId xmlns:p14="http://schemas.microsoft.com/office/powerpoint/2010/main" val="14900889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2331</Words>
  <Application>Microsoft Office PowerPoint</Application>
  <PresentationFormat>如螢幕大小 (4:3)</PresentationFormat>
  <Paragraphs>240</Paragraphs>
  <Slides>26</Slides>
  <Notes>26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26</vt:i4>
      </vt:variant>
    </vt:vector>
  </HeadingPairs>
  <TitlesOfParts>
    <vt:vector size="33" baseType="lpstr">
      <vt:lpstr>新細明體</vt:lpstr>
      <vt:lpstr>Arial</vt:lpstr>
      <vt:lpstr>Calibri</vt:lpstr>
      <vt:lpstr>Palatino Linotype</vt:lpstr>
      <vt:lpstr>Times New Roman</vt:lpstr>
      <vt:lpstr>Tw Cen MT</vt:lpstr>
      <vt:lpstr>Office 佈景主題</vt:lpstr>
      <vt:lpstr>Scholastic Literacy Pro 《線上閱讀分級檢測》與《線上閱讀測驗》系統</vt:lpstr>
      <vt:lpstr>The Lexile Framework® for Reading  is used in all 50 states and 180 countries worldwide.</vt:lpstr>
      <vt:lpstr>Scholastic Literacy Pro 以藍思閱讀分級（Lexile®） 為依據開發的《線上閱讀分級檢測》系統</vt:lpstr>
      <vt:lpstr>登入</vt:lpstr>
      <vt:lpstr>測驗 ~ 歡迎畫面</vt:lpstr>
      <vt:lpstr>測驗 ~LitPro Test…(1)</vt:lpstr>
      <vt:lpstr>測驗 ~LitPro Test…(2)</vt:lpstr>
      <vt:lpstr>測驗 ~LitPro Test…(3)</vt:lpstr>
      <vt:lpstr>立即得知Lexile級數</vt:lpstr>
      <vt:lpstr>台灣實例介紹</vt:lpstr>
      <vt:lpstr>個人差異化的測驗</vt:lpstr>
      <vt:lpstr>以每一位學生為出發點</vt:lpstr>
      <vt:lpstr>選擇有興趣的主題，激勵閱讀動機</vt:lpstr>
      <vt:lpstr>量身制定的個人化書單</vt:lpstr>
      <vt:lpstr>學生選擇實體書閱讀…(1)</vt:lpstr>
      <vt:lpstr>學生選擇實體書閱讀…(2)購買或圖書館借閱</vt:lpstr>
      <vt:lpstr>學生選擇電子書閱讀</vt:lpstr>
      <vt:lpstr>LITPRO QUIZ ~ 檢視閱讀成效…(1)</vt:lpstr>
      <vt:lpstr>LITPRO QUIZ ~ 檢視閱讀成效…(2)</vt:lpstr>
      <vt:lpstr>立即得知閱讀成效</vt:lpstr>
      <vt:lpstr>紀錄閱讀成長曲線</vt:lpstr>
      <vt:lpstr>教師管理報表…(1)首頁</vt:lpstr>
      <vt:lpstr>教師管理報表…(2) 分項報表</vt:lpstr>
      <vt:lpstr>教師管理報表…(3) 個別學生報表</vt:lpstr>
      <vt:lpstr>完善的閱讀評估系統</vt:lpstr>
      <vt:lpstr>攀登閱讀高峰 ~ Go! Go!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Owner</dc:creator>
  <cp:lastModifiedBy>SC Chiang</cp:lastModifiedBy>
  <cp:revision>106</cp:revision>
  <dcterms:created xsi:type="dcterms:W3CDTF">2019-08-11T13:26:15Z</dcterms:created>
  <dcterms:modified xsi:type="dcterms:W3CDTF">2021-09-27T07:40:44Z</dcterms:modified>
</cp:coreProperties>
</file>