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1"/>
  </p:notesMasterIdLst>
  <p:handoutMasterIdLst>
    <p:handoutMasterId r:id="rId42"/>
  </p:handoutMasterIdLst>
  <p:sldIdLst>
    <p:sldId id="900" r:id="rId3"/>
    <p:sldId id="901" r:id="rId4"/>
    <p:sldId id="902" r:id="rId5"/>
    <p:sldId id="897" r:id="rId6"/>
    <p:sldId id="910" r:id="rId7"/>
    <p:sldId id="851" r:id="rId8"/>
    <p:sldId id="852" r:id="rId9"/>
    <p:sldId id="853" r:id="rId10"/>
    <p:sldId id="472" r:id="rId11"/>
    <p:sldId id="868" r:id="rId12"/>
    <p:sldId id="907" r:id="rId13"/>
    <p:sldId id="409" r:id="rId14"/>
    <p:sldId id="411" r:id="rId15"/>
    <p:sldId id="869" r:id="rId16"/>
    <p:sldId id="414" r:id="rId17"/>
    <p:sldId id="426" r:id="rId18"/>
    <p:sldId id="908" r:id="rId19"/>
    <p:sldId id="887" r:id="rId20"/>
    <p:sldId id="483" r:id="rId21"/>
    <p:sldId id="885" r:id="rId22"/>
    <p:sldId id="888" r:id="rId23"/>
    <p:sldId id="490" r:id="rId24"/>
    <p:sldId id="482" r:id="rId25"/>
    <p:sldId id="878" r:id="rId26"/>
    <p:sldId id="893" r:id="rId27"/>
    <p:sldId id="904" r:id="rId28"/>
    <p:sldId id="880" r:id="rId29"/>
    <p:sldId id="452" r:id="rId30"/>
    <p:sldId id="906" r:id="rId31"/>
    <p:sldId id="861" r:id="rId32"/>
    <p:sldId id="889" r:id="rId33"/>
    <p:sldId id="890" r:id="rId34"/>
    <p:sldId id="911" r:id="rId35"/>
    <p:sldId id="881" r:id="rId36"/>
    <p:sldId id="882" r:id="rId37"/>
    <p:sldId id="883" r:id="rId38"/>
    <p:sldId id="884" r:id="rId39"/>
    <p:sldId id="909" r:id="rId40"/>
  </p:sldIdLst>
  <p:sldSz cx="9144000" cy="6858000" type="screen4x3"/>
  <p:notesSz cx="6797675" cy="9926638"/>
  <p:custDataLst>
    <p:tags r:id="rId43"/>
  </p:custDataLst>
  <p:defaultTextStyle>
    <a:defPPr>
      <a:defRPr lang="zh-TW"/>
    </a:defPPr>
    <a:lvl1pPr algn="l" rtl="0" fontAlgn="base">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71"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6600CC"/>
    <a:srgbClr val="3333CC"/>
    <a:srgbClr val="32466C"/>
    <a:srgbClr val="8A96AC"/>
    <a:srgbClr val="CCCCCC"/>
    <a:srgbClr val="FFFFCC"/>
    <a:srgbClr val="E6FAFA"/>
    <a:srgbClr val="CC00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70492" autoAdjust="0"/>
  </p:normalViewPr>
  <p:slideViewPr>
    <p:cSldViewPr showGuides="1">
      <p:cViewPr varScale="1">
        <p:scale>
          <a:sx n="89" d="100"/>
          <a:sy n="89" d="100"/>
        </p:scale>
        <p:origin x="2292" y="90"/>
      </p:cViewPr>
      <p:guideLst>
        <p:guide orient="horz" pos="2171"/>
        <p:guide pos="2880"/>
      </p:guideLst>
    </p:cSldViewPr>
  </p:slideViewPr>
  <p:outlineViewPr>
    <p:cViewPr>
      <p:scale>
        <a:sx n="33" d="100"/>
        <a:sy n="33" d="100"/>
      </p:scale>
      <p:origin x="0" y="-4452"/>
    </p:cViewPr>
  </p:outlineViewPr>
  <p:notesTextViewPr>
    <p:cViewPr>
      <p:scale>
        <a:sx n="1" d="1"/>
        <a:sy n="1" d="1"/>
      </p:scale>
      <p:origin x="0" y="0"/>
    </p:cViewPr>
  </p:notesTextViewPr>
  <p:sorterViewPr>
    <p:cViewPr>
      <p:scale>
        <a:sx n="100" d="100"/>
        <a:sy n="100" d="100"/>
      </p:scale>
      <p:origin x="0" y="-9414"/>
    </p:cViewPr>
  </p:sorterViewPr>
  <p:notesViewPr>
    <p:cSldViewPr>
      <p:cViewPr varScale="1">
        <p:scale>
          <a:sx n="59" d="100"/>
          <a:sy n="59" d="100"/>
        </p:scale>
        <p:origin x="227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52AB22B-B05C-4608-B3B2-BDE4073271A8}" type="datetimeFigureOut">
              <a:rPr lang="zh-TW" altLang="en-US" smtClean="0"/>
              <a:t>2023/2/15</a:t>
            </a:fld>
            <a:endParaRPr lang="zh-TW" altLang="en-US"/>
          </a:p>
        </p:txBody>
      </p:sp>
      <p:sp>
        <p:nvSpPr>
          <p:cNvPr id="4" name="頁尾版面配置區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3F82B8A-819E-47AF-9ED5-6C6FCD6A2903}" type="slidenum">
              <a:rPr lang="zh-TW" altLang="en-US" smtClean="0"/>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448" cy="496253"/>
          </a:xfrm>
          <a:prstGeom prst="rect">
            <a:avLst/>
          </a:prstGeom>
        </p:spPr>
        <p:txBody>
          <a:bodyPr vert="horz" lIns="90997" tIns="45496" rIns="90997" bIns="45496"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50643" y="0"/>
            <a:ext cx="2945448" cy="496253"/>
          </a:xfrm>
          <a:prstGeom prst="rect">
            <a:avLst/>
          </a:prstGeom>
        </p:spPr>
        <p:txBody>
          <a:bodyPr vert="horz" lIns="90997" tIns="45496" rIns="90997" bIns="45496" rtlCol="0"/>
          <a:lstStyle>
            <a:lvl1pPr algn="r" fontAlgn="auto">
              <a:spcBef>
                <a:spcPts val="0"/>
              </a:spcBef>
              <a:spcAft>
                <a:spcPts val="0"/>
              </a:spcAft>
              <a:defRPr kumimoji="0" sz="1200">
                <a:latin typeface="+mn-lt"/>
                <a:ea typeface="+mn-ea"/>
              </a:defRPr>
            </a:lvl1pPr>
          </a:lstStyle>
          <a:p>
            <a:pPr>
              <a:defRPr/>
            </a:pPr>
            <a:fld id="{E65E878B-E36E-4278-9887-AB805997B689}" type="datetimeFigureOut">
              <a:rPr lang="zh-TW" altLang="en-US"/>
              <a:t>2023/2/15</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0997" tIns="45496" rIns="90997" bIns="45496" rtlCol="0" anchor="ctr"/>
          <a:lstStyle/>
          <a:p>
            <a:pPr lvl="0"/>
            <a:endParaRPr lang="zh-TW" altLang="en-US" noProof="0"/>
          </a:p>
        </p:txBody>
      </p:sp>
      <p:sp>
        <p:nvSpPr>
          <p:cNvPr id="5" name="備忘稿版面配置區 4"/>
          <p:cNvSpPr>
            <a:spLocks noGrp="1"/>
          </p:cNvSpPr>
          <p:nvPr>
            <p:ph type="body" sz="quarter" idx="3"/>
          </p:nvPr>
        </p:nvSpPr>
        <p:spPr>
          <a:xfrm>
            <a:off x="680085" y="4715193"/>
            <a:ext cx="5437506" cy="4466274"/>
          </a:xfrm>
          <a:prstGeom prst="rect">
            <a:avLst/>
          </a:prstGeom>
        </p:spPr>
        <p:txBody>
          <a:bodyPr vert="horz" lIns="90997" tIns="45496" rIns="90997" bIns="45496"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801"/>
            <a:ext cx="2945448" cy="496252"/>
          </a:xfrm>
          <a:prstGeom prst="rect">
            <a:avLst/>
          </a:prstGeom>
        </p:spPr>
        <p:txBody>
          <a:bodyPr vert="horz" lIns="90997" tIns="45496" rIns="90997" bIns="45496"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50643" y="9428801"/>
            <a:ext cx="2945448" cy="496252"/>
          </a:xfrm>
          <a:prstGeom prst="rect">
            <a:avLst/>
          </a:prstGeom>
        </p:spPr>
        <p:txBody>
          <a:bodyPr vert="horz" lIns="90997" tIns="45496" rIns="90997" bIns="45496" rtlCol="0" anchor="b"/>
          <a:lstStyle>
            <a:lvl1pPr algn="r" fontAlgn="auto">
              <a:spcBef>
                <a:spcPts val="0"/>
              </a:spcBef>
              <a:spcAft>
                <a:spcPts val="0"/>
              </a:spcAft>
              <a:defRPr kumimoji="0" sz="1200">
                <a:latin typeface="+mn-lt"/>
                <a:ea typeface="+mn-ea"/>
              </a:defRPr>
            </a:lvl1pPr>
          </a:lstStyle>
          <a:p>
            <a:pPr>
              <a:defRPr/>
            </a:pPr>
            <a:fld id="{F7E912FD-652B-4FB2-B751-214B9D026D06}" type="slidenum">
              <a:rPr lang="zh-TW" altLang="en-US"/>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p:sp>
      <p:sp>
        <p:nvSpPr>
          <p:cNvPr id="276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t>大家好，我是</a:t>
            </a:r>
            <a:r>
              <a:rPr lang="en-US" altLang="zh-TW" dirty="0"/>
              <a:t>000</a:t>
            </a:r>
            <a:r>
              <a:rPr lang="zh-TW" altLang="en-US" dirty="0"/>
              <a:t>老師，是代表新北市衛生局委託世界和平婦女會來學校進行</a:t>
            </a:r>
            <a:r>
              <a:rPr lang="en-US" altLang="zh-TW" dirty="0"/>
              <a:t>111</a:t>
            </a:r>
            <a:r>
              <a:rPr lang="zh-TW" altLang="en-US" dirty="0"/>
              <a:t>學年度校園愛滋病防治入班宣導，主題是遠離愛滋、擁抱關愛，會透過簡報講解、影片觀賞、問題討論、與</a:t>
            </a:r>
            <a:r>
              <a:rPr lang="en-US" altLang="zh-TW" dirty="0"/>
              <a:t>QA</a:t>
            </a:r>
            <a:r>
              <a:rPr lang="zh-TW" altLang="en-US" dirty="0"/>
              <a:t>搶答等，讓同學學習預防遠離愛滋病、擁抱關懷與促進健康。</a:t>
            </a:r>
          </a:p>
          <a:p>
            <a:endParaRPr lang="zh-TW"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kern="1200" dirty="0">
                <a:solidFill>
                  <a:schemeClr val="tx1"/>
                </a:solidFill>
                <a:effectLst/>
                <a:latin typeface="+mn-lt"/>
                <a:ea typeface="+mn-ea"/>
                <a:cs typeface="+mn-cs"/>
              </a:rPr>
              <a:t>講</a:t>
            </a:r>
            <a:r>
              <a:rPr lang="zh-TW" altLang="zh-TW" sz="1200" kern="1200" dirty="0">
                <a:solidFill>
                  <a:schemeClr val="tx1"/>
                </a:solidFill>
                <a:effectLst/>
                <a:latin typeface="+mn-lt"/>
                <a:ea typeface="+mn-ea"/>
                <a:cs typeface="+mn-cs"/>
              </a:rPr>
              <a:t>師提問：各位同學，看完影片後請發揮大家來找碴的精神：</a:t>
            </a:r>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影片中你看到潘仔發生了什麼事？</a:t>
            </a:r>
            <a:br>
              <a:rPr lang="en-US" altLang="zh-TW" sz="1200" kern="1200" dirty="0">
                <a:solidFill>
                  <a:schemeClr val="tx1"/>
                </a:solidFill>
                <a:effectLst/>
                <a:latin typeface="+mn-lt"/>
                <a:ea typeface="+mn-ea"/>
                <a:cs typeface="+mn-cs"/>
              </a:rPr>
            </a:br>
            <a:r>
              <a:rPr lang="en-US" altLang="zh-TW" sz="1200" kern="1200" dirty="0">
                <a:solidFill>
                  <a:schemeClr val="tx1"/>
                </a:solidFill>
                <a:effectLst/>
                <a:latin typeface="+mn-lt"/>
                <a:ea typeface="+mn-ea"/>
                <a:cs typeface="+mn-cs"/>
              </a:rPr>
              <a:t>2.</a:t>
            </a:r>
            <a:r>
              <a:rPr lang="zh-TW" altLang="zh-TW" sz="1200" kern="1200" dirty="0">
                <a:solidFill>
                  <a:schemeClr val="tx1"/>
                </a:solidFill>
                <a:effectLst/>
                <a:latin typeface="+mn-lt"/>
                <a:ea typeface="+mn-ea"/>
                <a:cs typeface="+mn-cs"/>
              </a:rPr>
              <a:t>看完影片，你認同潘仔的行為嗎？當你有交友的需求，可以怎麼做？ </a:t>
            </a:r>
          </a:p>
          <a:p>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教師可用有獎徵答或學生分四組討論，各組回答一題</a:t>
            </a:r>
            <a:r>
              <a:rPr lang="en-US" altLang="zh-TW" sz="1200" kern="1200" dirty="0">
                <a:solidFill>
                  <a:schemeClr val="tx1"/>
                </a:solidFill>
                <a:effectLst/>
                <a:latin typeface="+mn-lt"/>
                <a:ea typeface="+mn-ea"/>
                <a:cs typeface="+mn-cs"/>
              </a:rPr>
              <a:t>)</a:t>
            </a:r>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講師回饋學生並補充：潘仔因網路交友一夜情，以及施打助性藥物而罹患愛滋病</a:t>
            </a:r>
            <a:r>
              <a:rPr lang="zh-TW" altLang="en-US" sz="1200" kern="1200" dirty="0">
                <a:solidFill>
                  <a:schemeClr val="tx1"/>
                </a:solidFill>
                <a:effectLst/>
                <a:latin typeface="+mn-lt"/>
                <a:ea typeface="+mn-ea"/>
                <a:cs typeface="+mn-cs"/>
              </a:rPr>
              <a:t>毒</a:t>
            </a:r>
            <a:r>
              <a:rPr lang="zh-TW" altLang="zh-TW" sz="1200" kern="1200" dirty="0">
                <a:solidFill>
                  <a:schemeClr val="tx1"/>
                </a:solidFill>
                <a:effectLst/>
                <a:latin typeface="+mn-lt"/>
                <a:ea typeface="+mn-ea"/>
                <a:cs typeface="+mn-cs"/>
              </a:rPr>
              <a:t>，同學可以思考，男女親密關係不只是衝動的性行為，而且性不等於愛。兩性應建立在雙方的溝通與尊重上，自己是自己健康的主人，需要自我判斷，審慎思考，才能做出正確的愛的決定，不發生性行為是預防愛滋最有效的方法。</a:t>
            </a:r>
            <a:br>
              <a:rPr lang="en-US" altLang="zh-TW" sz="1200" kern="1200" dirty="0">
                <a:solidFill>
                  <a:schemeClr val="tx1"/>
                </a:solidFill>
                <a:effectLst/>
                <a:latin typeface="+mn-lt"/>
                <a:ea typeface="+mn-ea"/>
                <a:cs typeface="+mn-cs"/>
              </a:rPr>
            </a:br>
            <a:r>
              <a:rPr lang="en-US" altLang="zh-TW" sz="1200" kern="1200" dirty="0">
                <a:solidFill>
                  <a:schemeClr val="tx1"/>
                </a:solidFill>
                <a:effectLst/>
                <a:latin typeface="+mn-lt"/>
                <a:ea typeface="+mn-ea"/>
                <a:cs typeface="+mn-cs"/>
              </a:rPr>
              <a:t>3.</a:t>
            </a:r>
            <a:r>
              <a:rPr lang="zh-TW" altLang="zh-TW" sz="1200" kern="1200" dirty="0">
                <a:solidFill>
                  <a:schemeClr val="tx1"/>
                </a:solidFill>
                <a:effectLst/>
                <a:latin typeface="+mn-lt"/>
                <a:ea typeface="+mn-ea"/>
                <a:cs typeface="+mn-cs"/>
              </a:rPr>
              <a:t>你認為網路交友會有什麼風險？</a:t>
            </a:r>
            <a:br>
              <a:rPr lang="en-US" altLang="zh-TW" sz="1200" kern="1200" dirty="0">
                <a:solidFill>
                  <a:schemeClr val="tx1"/>
                </a:solidFill>
                <a:effectLst/>
                <a:latin typeface="+mn-lt"/>
                <a:ea typeface="+mn-ea"/>
                <a:cs typeface="+mn-cs"/>
              </a:rPr>
            </a:br>
            <a:r>
              <a:rPr lang="en-US" altLang="zh-TW" sz="1200" kern="1200" dirty="0">
                <a:solidFill>
                  <a:schemeClr val="tx1"/>
                </a:solidFill>
                <a:effectLst/>
                <a:latin typeface="+mn-lt"/>
                <a:ea typeface="+mn-ea"/>
                <a:cs typeface="+mn-cs"/>
              </a:rPr>
              <a:t>4.</a:t>
            </a:r>
            <a:r>
              <a:rPr lang="zh-TW" altLang="zh-TW" sz="1200" kern="1200" dirty="0">
                <a:solidFill>
                  <a:schemeClr val="tx1"/>
                </a:solidFill>
                <a:effectLst/>
                <a:latin typeface="+mn-lt"/>
                <a:ea typeface="+mn-ea"/>
                <a:cs typeface="+mn-cs"/>
              </a:rPr>
              <a:t>你對愛滋病</a:t>
            </a:r>
            <a:r>
              <a:rPr lang="zh-TW" altLang="en-US" sz="1200" kern="1200" dirty="0">
                <a:solidFill>
                  <a:schemeClr val="tx1"/>
                </a:solidFill>
                <a:effectLst/>
                <a:latin typeface="+mn-lt"/>
                <a:ea typeface="+mn-ea"/>
                <a:cs typeface="+mn-cs"/>
              </a:rPr>
              <a:t>傳染途徑</a:t>
            </a:r>
            <a:r>
              <a:rPr lang="zh-TW" altLang="zh-TW" sz="1200" kern="1200" dirty="0">
                <a:solidFill>
                  <a:schemeClr val="tx1"/>
                </a:solidFill>
                <a:effectLst/>
                <a:latin typeface="+mn-lt"/>
                <a:ea typeface="+mn-ea"/>
                <a:cs typeface="+mn-cs"/>
              </a:rPr>
              <a:t>了解嗎？</a:t>
            </a:r>
          </a:p>
          <a:p>
            <a:pPr lvl="0"/>
            <a:r>
              <a:rPr lang="zh-TW" altLang="zh-TW" sz="1200" kern="1200" dirty="0">
                <a:solidFill>
                  <a:schemeClr val="tx1"/>
                </a:solidFill>
                <a:effectLst/>
                <a:latin typeface="+mn-lt"/>
                <a:ea typeface="+mn-ea"/>
                <a:cs typeface="+mn-cs"/>
              </a:rPr>
              <a:t>講師提問班上學生：就像潘仔一樣，如果剛認識的網友，相約出去玩，你會答應嗎？</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學生回答</a:t>
            </a:r>
            <a:r>
              <a:rPr lang="en-US" altLang="zh-TW" sz="1200" kern="1200" dirty="0">
                <a:solidFill>
                  <a:schemeClr val="tx1"/>
                </a:solidFill>
                <a:effectLst/>
                <a:latin typeface="+mn-lt"/>
                <a:ea typeface="+mn-ea"/>
                <a:cs typeface="+mn-cs"/>
              </a:rPr>
              <a:t>)</a:t>
            </a:r>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講師回饋學生且解說：網路交友常常是匿名的，所以對於網友的了解相關有限，除非與對方已經有很長時間的交往，而且建立起了一定的信任，否則不要輕易與對方單獨約會，若要相約見面也要朋友陪同，及選擇人多且安全的地點。接著我們來認識愛滋病</a:t>
            </a:r>
            <a:r>
              <a:rPr lang="zh-TW" altLang="en-US" sz="1200" kern="1200" dirty="0">
                <a:solidFill>
                  <a:schemeClr val="tx1"/>
                </a:solidFill>
                <a:effectLst/>
                <a:latin typeface="+mn-lt"/>
                <a:ea typeface="+mn-ea"/>
                <a:cs typeface="+mn-cs"/>
              </a:rPr>
              <a:t>傳染途徑與預防方法</a:t>
            </a:r>
            <a:r>
              <a:rPr lang="zh-TW" altLang="zh-TW" sz="1200" kern="1200" dirty="0">
                <a:solidFill>
                  <a:schemeClr val="tx1"/>
                </a:solidFill>
                <a:effectLst/>
                <a:latin typeface="+mn-lt"/>
                <a:ea typeface="+mn-ea"/>
                <a:cs typeface="+mn-cs"/>
              </a:rPr>
              <a:t>。</a:t>
            </a:r>
            <a:endParaRPr lang="en-US" altLang="zh-TW" dirty="0"/>
          </a:p>
          <a:p>
            <a:endParaRPr lang="zh-TW" altLang="zh-TW" sz="120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10</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愛滋病毒是透過帶有愛滋病毒的體液</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血液、精液、陰道分泌物或母乳</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，接觸被感染者的黏膜或破損皮膚而傳染，傳染途徑包括：</a:t>
            </a:r>
          </a:p>
          <a:p>
            <a:pPr lvl="0"/>
            <a:r>
              <a:rPr lang="zh-TW" altLang="zh-TW" sz="1200" kern="1200" dirty="0">
                <a:solidFill>
                  <a:schemeClr val="tx1"/>
                </a:solidFill>
                <a:effectLst/>
                <a:latin typeface="+mn-lt"/>
                <a:ea typeface="+mn-ea"/>
                <a:cs typeface="+mn-cs"/>
              </a:rPr>
              <a:t>性行為傳染</a:t>
            </a:r>
          </a:p>
          <a:p>
            <a:pPr lvl="0"/>
            <a:r>
              <a:rPr lang="zh-TW" altLang="zh-TW" sz="1200" kern="1200" dirty="0">
                <a:solidFill>
                  <a:schemeClr val="tx1"/>
                </a:solidFill>
                <a:effectLst/>
                <a:latin typeface="+mn-lt"/>
                <a:ea typeface="+mn-ea"/>
                <a:cs typeface="+mn-cs"/>
              </a:rPr>
              <a:t>血液</a:t>
            </a:r>
            <a:r>
              <a:rPr lang="zh-TW" altLang="en-US" sz="1200" kern="1200" dirty="0">
                <a:solidFill>
                  <a:schemeClr val="tx1"/>
                </a:solidFill>
                <a:effectLst/>
                <a:latin typeface="+mn-lt"/>
                <a:ea typeface="+mn-ea"/>
                <a:cs typeface="+mn-cs"/>
              </a:rPr>
              <a:t>交換</a:t>
            </a:r>
            <a:r>
              <a:rPr lang="zh-TW" altLang="zh-TW" sz="1200" kern="1200" dirty="0">
                <a:solidFill>
                  <a:schemeClr val="tx1"/>
                </a:solidFill>
                <a:effectLst/>
                <a:latin typeface="+mn-lt"/>
                <a:ea typeface="+mn-ea"/>
                <a:cs typeface="+mn-cs"/>
              </a:rPr>
              <a:t>傳染</a:t>
            </a:r>
          </a:p>
          <a:p>
            <a:r>
              <a:rPr lang="zh-TW" altLang="zh-TW" sz="1200" kern="1200" dirty="0">
                <a:solidFill>
                  <a:schemeClr val="tx1"/>
                </a:solidFill>
                <a:effectLst/>
                <a:latin typeface="+mn-lt"/>
                <a:ea typeface="+mn-ea"/>
                <a:cs typeface="+mn-cs"/>
              </a:rPr>
              <a:t>母子垂直感染</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11</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305">
              <a:spcBef>
                <a:spcPct val="30000"/>
              </a:spcBef>
              <a:defRPr kumimoji="1" sz="1200">
                <a:solidFill>
                  <a:schemeClr val="tx1"/>
                </a:solidFill>
                <a:latin typeface="Arial" panose="020B0604020202020204" pitchFamily="34" charset="0"/>
                <a:ea typeface="新細明體" panose="02020500000000000000" pitchFamily="18" charset="-120"/>
              </a:defRPr>
            </a:lvl1pPr>
            <a:lvl2pPr marL="749300" indent="-287655" defTabSz="916305">
              <a:spcBef>
                <a:spcPct val="30000"/>
              </a:spcBef>
              <a:defRPr kumimoji="1" sz="1200">
                <a:solidFill>
                  <a:schemeClr val="tx1"/>
                </a:solidFill>
                <a:latin typeface="Arial" panose="020B0604020202020204" pitchFamily="34" charset="0"/>
                <a:ea typeface="新細明體" panose="02020500000000000000" pitchFamily="18" charset="-120"/>
              </a:defRPr>
            </a:lvl2pPr>
            <a:lvl3pPr marL="1152525" indent="-230505" defTabSz="916305">
              <a:spcBef>
                <a:spcPct val="30000"/>
              </a:spcBef>
              <a:defRPr kumimoji="1" sz="1200">
                <a:solidFill>
                  <a:schemeClr val="tx1"/>
                </a:solidFill>
                <a:latin typeface="Arial" panose="020B0604020202020204" pitchFamily="34" charset="0"/>
                <a:ea typeface="新細明體" panose="02020500000000000000" pitchFamily="18" charset="-120"/>
              </a:defRPr>
            </a:lvl3pPr>
            <a:lvl4pPr marL="1612900" indent="-230505" defTabSz="916305">
              <a:spcBef>
                <a:spcPct val="30000"/>
              </a:spcBef>
              <a:defRPr kumimoji="1" sz="1200">
                <a:solidFill>
                  <a:schemeClr val="tx1"/>
                </a:solidFill>
                <a:latin typeface="Arial" panose="020B0604020202020204" pitchFamily="34" charset="0"/>
                <a:ea typeface="新細明體" panose="02020500000000000000" pitchFamily="18" charset="-120"/>
              </a:defRPr>
            </a:lvl4pPr>
            <a:lvl5pPr marL="2075180" indent="-230505" defTabSz="916305">
              <a:spcBef>
                <a:spcPct val="30000"/>
              </a:spcBef>
              <a:defRPr kumimoji="1" sz="1200">
                <a:solidFill>
                  <a:schemeClr val="tx1"/>
                </a:solidFill>
                <a:latin typeface="Arial" panose="020B0604020202020204" pitchFamily="34" charset="0"/>
                <a:ea typeface="新細明體" panose="02020500000000000000" pitchFamily="18" charset="-120"/>
              </a:defRPr>
            </a:lvl5pPr>
            <a:lvl6pPr marL="2532380" indent="-230505" defTabSz="91630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89580" indent="-230505" defTabSz="91630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46780" indent="-230505" defTabSz="91630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903980" indent="-230505" defTabSz="91630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D60F355B-ECB3-4D70-806F-173C4D00EBC3}" type="slidenum">
              <a:rPr lang="en-US" altLang="zh-TW" smtClean="0">
                <a:latin typeface="Times New Roman" panose="02020603050405020304" pitchFamily="18" charset="0"/>
              </a:rPr>
              <a:t>12</a:t>
            </a:fld>
            <a:endParaRPr lang="en-US" altLang="zh-TW">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xfrm>
            <a:off x="952500" y="784225"/>
            <a:ext cx="4905375" cy="3679825"/>
          </a:xfrm>
        </p:spPr>
      </p:sp>
      <p:sp>
        <p:nvSpPr>
          <p:cNvPr id="46084" name="Rectangle 3"/>
          <p:cNvSpPr>
            <a:spLocks noGrp="1" noChangeArrowheads="1"/>
          </p:cNvSpPr>
          <p:nvPr>
            <p:ph type="body" idx="1"/>
          </p:nvPr>
        </p:nvSpPr>
        <p:spPr>
          <a:xfrm>
            <a:off x="909638" y="4697413"/>
            <a:ext cx="4987925" cy="4468812"/>
          </a:xfrm>
        </p:spPr>
        <p:txBody>
          <a:bodyPr lIns="92864" tIns="46432" rIns="92864" bIns="46432"/>
          <a:lstStyle/>
          <a:p>
            <a:endParaRPr lang="zh-TW" altLang="zh-TW" sz="1200" kern="1200" dirty="0">
              <a:solidFill>
                <a:schemeClr val="tx1"/>
              </a:solidFill>
              <a:effectLst/>
              <a:latin typeface="+mn-lt"/>
              <a:ea typeface="+mn-ea"/>
              <a:cs typeface="+mn-cs"/>
            </a:endParaRPr>
          </a:p>
          <a:p>
            <a:pPr lvl="0"/>
            <a:r>
              <a:rPr lang="zh-TW" altLang="zh-TW" sz="1200" kern="1200" dirty="0">
                <a:solidFill>
                  <a:schemeClr val="tx1"/>
                </a:solidFill>
                <a:effectLst/>
                <a:latin typeface="+mn-lt"/>
                <a:ea typeface="+mn-ea"/>
                <a:cs typeface="+mn-cs"/>
              </a:rPr>
              <a:t>有關性行為傳染最主要的就是與愛滋病毒感染者發生無保護性的口腔、肛門、陰道等方式之性交。而較安全的保護措施，就是全程且正確的使用保險套。（若有學生詢問，可請其他學生回答）</a:t>
            </a:r>
          </a:p>
          <a:p>
            <a:pPr lvl="0"/>
            <a:r>
              <a:rPr lang="zh-TW" altLang="zh-TW" sz="1200" kern="1200" dirty="0">
                <a:solidFill>
                  <a:schemeClr val="tx1"/>
                </a:solidFill>
                <a:effectLst/>
                <a:latin typeface="+mn-lt"/>
                <a:ea typeface="+mn-ea"/>
                <a:cs typeface="+mn-cs"/>
              </a:rPr>
              <a:t>另外</a:t>
            </a:r>
            <a:r>
              <a:rPr lang="en-US" altLang="zh-TW" sz="1200" kern="1200" dirty="0">
                <a:solidFill>
                  <a:schemeClr val="tx1"/>
                </a:solidFill>
                <a:effectLst/>
                <a:latin typeface="+mn-lt"/>
                <a:ea typeface="+mn-ea"/>
                <a:cs typeface="+mn-cs"/>
              </a:rPr>
              <a:t>, </a:t>
            </a:r>
            <a:r>
              <a:rPr lang="zh-TW" altLang="zh-TW" sz="1200" kern="1200" dirty="0">
                <a:solidFill>
                  <a:schemeClr val="tx1"/>
                </a:solidFill>
                <a:effectLst/>
                <a:latin typeface="+mn-lt"/>
                <a:ea typeface="+mn-ea"/>
                <a:cs typeface="+mn-cs"/>
              </a:rPr>
              <a:t>新</a:t>
            </a:r>
            <a:r>
              <a:rPr lang="zh-TW" altLang="en-US" sz="1200" kern="1200" dirty="0">
                <a:solidFill>
                  <a:schemeClr val="tx1"/>
                </a:solidFill>
                <a:effectLst/>
                <a:latin typeface="+mn-lt"/>
                <a:ea typeface="+mn-ea"/>
                <a:cs typeface="+mn-cs"/>
              </a:rPr>
              <a:t>類型</a:t>
            </a:r>
            <a:r>
              <a:rPr lang="zh-TW" altLang="zh-TW" sz="1200" kern="1200" dirty="0">
                <a:solidFill>
                  <a:schemeClr val="tx1"/>
                </a:solidFill>
                <a:effectLst/>
                <a:latin typeface="+mn-lt"/>
                <a:ea typeface="+mn-ea"/>
                <a:cs typeface="+mn-cs"/>
              </a:rPr>
              <a:t>藥物愈來愈多樣，例如：</a:t>
            </a:r>
            <a:r>
              <a:rPr lang="en-US" altLang="zh-TW" sz="1200" kern="1200" dirty="0">
                <a:solidFill>
                  <a:schemeClr val="tx1"/>
                </a:solidFill>
                <a:effectLst/>
                <a:latin typeface="+mn-lt"/>
                <a:ea typeface="+mn-ea"/>
                <a:cs typeface="+mn-cs"/>
              </a:rPr>
              <a:t>K</a:t>
            </a:r>
            <a:r>
              <a:rPr lang="zh-TW" altLang="zh-TW" sz="1200" kern="1200" dirty="0">
                <a:solidFill>
                  <a:schemeClr val="tx1"/>
                </a:solidFill>
                <a:effectLst/>
                <a:latin typeface="+mn-lt"/>
                <a:ea typeface="+mn-ea"/>
                <a:cs typeface="+mn-cs"/>
              </a:rPr>
              <a:t>它命、搖頭丸、甚至安非他命，而且毒品以新奇包裝與美麗糖衣引誘青少年好奇誤用這些毒品具有成癮性，對於身體有很嚴重的傷害，也會影響我們的思考判斷能力，因此，更容易發生不安全的性行為</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藥愛</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a:t>
            </a:r>
          </a:p>
          <a:p>
            <a:pPr eaLnBrk="1" hangingPunct="1">
              <a:spcBef>
                <a:spcPct val="50000"/>
              </a:spcBef>
              <a:defRPr/>
            </a:pPr>
            <a:r>
              <a:rPr lang="zh-TW" altLang="en-US" dirty="0">
                <a:latin typeface="新細明體" panose="02020500000000000000" pitchFamily="18" charset="-120"/>
                <a:ea typeface="標楷體" panose="03000509000000000000" pitchFamily="65" charset="-120"/>
              </a:rPr>
              <a:t>根據</a:t>
            </a:r>
            <a:r>
              <a:rPr lang="en-US" altLang="zh-TW" dirty="0">
                <a:latin typeface="新細明體" panose="02020500000000000000" pitchFamily="18" charset="-120"/>
                <a:ea typeface="標楷體" panose="03000509000000000000" pitchFamily="65" charset="-120"/>
              </a:rPr>
              <a:t>2021</a:t>
            </a:r>
            <a:r>
              <a:rPr lang="zh-TW" altLang="en-US" dirty="0">
                <a:latin typeface="新細明體" panose="02020500000000000000" pitchFamily="18" charset="-120"/>
                <a:ea typeface="標楷體" panose="03000509000000000000" pitchFamily="65" charset="-120"/>
              </a:rPr>
              <a:t>年統計，愛滋病傳染途徑中，不安全性行為占</a:t>
            </a:r>
            <a:r>
              <a:rPr lang="en-US" altLang="zh-TW" dirty="0">
                <a:latin typeface="新細明體" panose="02020500000000000000" pitchFamily="18" charset="-120"/>
                <a:ea typeface="標楷體" panose="03000509000000000000" pitchFamily="65" charset="-120"/>
              </a:rPr>
              <a:t>93.3%</a:t>
            </a:r>
            <a:r>
              <a:rPr lang="zh-TW" altLang="en-US" dirty="0">
                <a:latin typeface="新細明體" panose="02020500000000000000" pitchFamily="18" charset="-120"/>
                <a:ea typeface="標楷體" panose="03000509000000000000" pitchFamily="65" charset="-120"/>
              </a:rPr>
              <a:t>，高達九成以上</a:t>
            </a:r>
            <a:endParaRPr lang="en-US" altLang="zh-TW" dirty="0">
              <a:latin typeface="新細明體" panose="02020500000000000000" pitchFamily="18" charset="-120"/>
              <a:ea typeface="標楷體" panose="03000509000000000000" pitchFamily="65" charset="-120"/>
            </a:endParaRPr>
          </a:p>
          <a:p>
            <a:pPr eaLnBrk="1" hangingPunct="1">
              <a:spcBef>
                <a:spcPct val="50000"/>
              </a:spcBef>
              <a:defRPr/>
            </a:pPr>
            <a:endParaRPr lang="en-US" altLang="zh-TW" dirty="0">
              <a:latin typeface="新細明體" panose="02020500000000000000" pitchFamily="18" charset="-120"/>
              <a:ea typeface="標楷體" panose="03000509000000000000" pitchFamily="65" charset="-120"/>
            </a:endParaRPr>
          </a:p>
          <a:p>
            <a:pPr eaLnBrk="1" hangingPunct="1">
              <a:spcBef>
                <a:spcPct val="50000"/>
              </a:spcBef>
              <a:defRPr/>
            </a:pPr>
            <a:endParaRPr lang="en-US" altLang="zh-TW" dirty="0">
              <a:latin typeface="新細明體" panose="02020500000000000000" pitchFamily="18" charset="-120"/>
              <a:ea typeface="標楷體" panose="03000509000000000000" pitchFamily="65" charset="-120"/>
            </a:endParaRPr>
          </a:p>
          <a:p>
            <a:pPr eaLnBrk="1" hangingPunct="1">
              <a:spcBef>
                <a:spcPct val="50000"/>
              </a:spcBef>
              <a:defRPr/>
            </a:pPr>
            <a:endParaRPr lang="en-US" altLang="zh-TW" dirty="0">
              <a:latin typeface="Times New Roman" panose="02020603050405020304" pitchFamily="18" charset="0"/>
              <a:ea typeface="標楷體" panose="03000509000000000000" pitchFamily="65" charset="-120"/>
            </a:endParaRPr>
          </a:p>
          <a:p>
            <a:pPr eaLnBrk="1" hangingPunct="1">
              <a:spcBef>
                <a:spcPct val="50000"/>
              </a:spcBef>
              <a:defRPr/>
            </a:pPr>
            <a:endParaRPr lang="en-US" altLang="zh-TW" dirty="0"/>
          </a:p>
        </p:txBody>
      </p:sp>
      <p:sp>
        <p:nvSpPr>
          <p:cNvPr id="15365" name="頁尾版面配置區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kumimoji="1" sz="2400" b="1">
                <a:solidFill>
                  <a:schemeClr val="tx1"/>
                </a:solidFill>
                <a:latin typeface="Arial" panose="020B0604020202020204" pitchFamily="34" charset="0"/>
                <a:ea typeface="新細明體" panose="02020500000000000000" pitchFamily="18" charset="-120"/>
              </a:defRPr>
            </a:lvl1pPr>
            <a:lvl2pPr marL="742950" indent="-285750" defTabSz="911225">
              <a:defRPr kumimoji="1" sz="2400" b="1">
                <a:solidFill>
                  <a:schemeClr val="tx1"/>
                </a:solidFill>
                <a:latin typeface="Arial" panose="020B0604020202020204" pitchFamily="34" charset="0"/>
                <a:ea typeface="新細明體" panose="02020500000000000000" pitchFamily="18" charset="-120"/>
              </a:defRPr>
            </a:lvl2pPr>
            <a:lvl3pPr marL="1143000" indent="-228600" defTabSz="911225">
              <a:defRPr kumimoji="1" sz="2400" b="1">
                <a:solidFill>
                  <a:schemeClr val="tx1"/>
                </a:solidFill>
                <a:latin typeface="Arial" panose="020B0604020202020204" pitchFamily="34" charset="0"/>
                <a:ea typeface="新細明體" panose="02020500000000000000" pitchFamily="18" charset="-120"/>
              </a:defRPr>
            </a:lvl3pPr>
            <a:lvl4pPr marL="1600200" indent="-228600" defTabSz="911225">
              <a:defRPr kumimoji="1" sz="2400" b="1">
                <a:solidFill>
                  <a:schemeClr val="tx1"/>
                </a:solidFill>
                <a:latin typeface="Arial" panose="020B0604020202020204" pitchFamily="34" charset="0"/>
                <a:ea typeface="新細明體" panose="02020500000000000000" pitchFamily="18" charset="-120"/>
              </a:defRPr>
            </a:lvl4pPr>
            <a:lvl5pPr marL="2057400" indent="-228600" defTabSz="911225">
              <a:defRPr kumimoji="1" sz="2400" b="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endParaRPr lang="en-US" altLang="zh-TW" sz="12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我只跟你發生性行為，但是對方是不是只跟你發生性行為</a:t>
            </a:r>
            <a:r>
              <a:rPr lang="en-US" altLang="zh-TW" sz="1200" kern="1200" dirty="0">
                <a:solidFill>
                  <a:schemeClr val="tx1"/>
                </a:solidFill>
                <a:effectLst/>
                <a:latin typeface="+mn-lt"/>
                <a:ea typeface="+mn-ea"/>
                <a:cs typeface="+mn-cs"/>
              </a:rPr>
              <a:t>? </a:t>
            </a:r>
          </a:p>
          <a:p>
            <a:r>
              <a:rPr lang="en-US" altLang="zh-TW" sz="1200" kern="1200" dirty="0">
                <a:solidFill>
                  <a:schemeClr val="tx1"/>
                </a:solidFill>
                <a:effectLst/>
                <a:latin typeface="+mn-lt"/>
                <a:ea typeface="+mn-ea"/>
                <a:cs typeface="+mn-cs"/>
              </a:rPr>
              <a:t>2.</a:t>
            </a:r>
            <a:r>
              <a:rPr lang="zh-TW" altLang="zh-TW" sz="1200" kern="1200" dirty="0">
                <a:solidFill>
                  <a:schemeClr val="tx1"/>
                </a:solidFill>
                <a:effectLst/>
                <a:latin typeface="+mn-lt"/>
                <a:ea typeface="+mn-ea"/>
                <a:cs typeface="+mn-cs"/>
              </a:rPr>
              <a:t>最近只跟你一個人發生性行為，還是你之前曾經跟很多人發生性行為，現在才只跟你發生性行為</a:t>
            </a:r>
            <a:r>
              <a:rPr lang="zh-TW" altLang="en-US" sz="1200" kern="1200" dirty="0">
                <a:solidFill>
                  <a:schemeClr val="tx1"/>
                </a:solidFill>
                <a:effectLst/>
                <a:latin typeface="+mn-lt"/>
                <a:ea typeface="+mn-ea"/>
                <a:cs typeface="+mn-cs"/>
              </a:rPr>
              <a:t>？</a:t>
            </a:r>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3.</a:t>
            </a:r>
            <a:r>
              <a:rPr lang="zh-TW" altLang="zh-TW" sz="1200" kern="1200" dirty="0">
                <a:solidFill>
                  <a:schemeClr val="tx1"/>
                </a:solidFill>
                <a:effectLst/>
                <a:latin typeface="+mn-lt"/>
                <a:ea typeface="+mn-ea"/>
                <a:cs typeface="+mn-cs"/>
              </a:rPr>
              <a:t>擁有完全的信任，配上</a:t>
            </a:r>
            <a:r>
              <a:rPr lang="en-US" altLang="zh-TW" sz="1200" kern="1200" dirty="0">
                <a:solidFill>
                  <a:schemeClr val="tx1"/>
                </a:solidFill>
                <a:effectLst/>
                <a:latin typeface="+mn-lt"/>
                <a:ea typeface="+mn-ea"/>
                <a:cs typeface="+mn-cs"/>
              </a:rPr>
              <a:t>100</a:t>
            </a:r>
            <a:r>
              <a:rPr lang="zh-TW" altLang="zh-TW" sz="1200" kern="1200" dirty="0">
                <a:solidFill>
                  <a:schemeClr val="tx1"/>
                </a:solidFill>
                <a:effectLst/>
                <a:latin typeface="+mn-lt"/>
                <a:ea typeface="+mn-ea"/>
                <a:cs typeface="+mn-cs"/>
              </a:rPr>
              <a:t>分的安全措施，彼此都是對方唯一的性伴侶，就能享受浪漫幸福的滋味。性，從來沒有想過要你的命</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13</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愛滋病和你有何關係？請看莎麗和麥克昨晚發生性行為，然而，誰沒有過去呢？你清楚知道每個人的過去嗎？你以為愛滋與你無關嗎？別以為下一個不會是你，因為你無法預知是哪一次，最好的預防之道，還是單一性伴侶，安全的性行為</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14</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305">
              <a:spcBef>
                <a:spcPct val="30000"/>
              </a:spcBef>
              <a:defRPr kumimoji="1" sz="1200">
                <a:solidFill>
                  <a:schemeClr val="tx1"/>
                </a:solidFill>
                <a:latin typeface="Arial" panose="020B0604020202020204" pitchFamily="34" charset="0"/>
                <a:ea typeface="新細明體" panose="02020500000000000000" pitchFamily="18" charset="-120"/>
              </a:defRPr>
            </a:lvl1pPr>
            <a:lvl2pPr marL="749300" indent="-287655" defTabSz="916305">
              <a:spcBef>
                <a:spcPct val="30000"/>
              </a:spcBef>
              <a:defRPr kumimoji="1" sz="1200">
                <a:solidFill>
                  <a:schemeClr val="tx1"/>
                </a:solidFill>
                <a:latin typeface="Arial" panose="020B0604020202020204" pitchFamily="34" charset="0"/>
                <a:ea typeface="新細明體" panose="02020500000000000000" pitchFamily="18" charset="-120"/>
              </a:defRPr>
            </a:lvl2pPr>
            <a:lvl3pPr marL="1152525" indent="-230505" defTabSz="916305">
              <a:spcBef>
                <a:spcPct val="30000"/>
              </a:spcBef>
              <a:defRPr kumimoji="1" sz="1200">
                <a:solidFill>
                  <a:schemeClr val="tx1"/>
                </a:solidFill>
                <a:latin typeface="Arial" panose="020B0604020202020204" pitchFamily="34" charset="0"/>
                <a:ea typeface="新細明體" panose="02020500000000000000" pitchFamily="18" charset="-120"/>
              </a:defRPr>
            </a:lvl3pPr>
            <a:lvl4pPr marL="1612900" indent="-230505" defTabSz="916305">
              <a:spcBef>
                <a:spcPct val="30000"/>
              </a:spcBef>
              <a:defRPr kumimoji="1" sz="1200">
                <a:solidFill>
                  <a:schemeClr val="tx1"/>
                </a:solidFill>
                <a:latin typeface="Arial" panose="020B0604020202020204" pitchFamily="34" charset="0"/>
                <a:ea typeface="新細明體" panose="02020500000000000000" pitchFamily="18" charset="-120"/>
              </a:defRPr>
            </a:lvl4pPr>
            <a:lvl5pPr marL="2075180" indent="-230505" defTabSz="916305">
              <a:spcBef>
                <a:spcPct val="30000"/>
              </a:spcBef>
              <a:defRPr kumimoji="1" sz="1200">
                <a:solidFill>
                  <a:schemeClr val="tx1"/>
                </a:solidFill>
                <a:latin typeface="Arial" panose="020B0604020202020204" pitchFamily="34" charset="0"/>
                <a:ea typeface="新細明體" panose="02020500000000000000" pitchFamily="18" charset="-120"/>
              </a:defRPr>
            </a:lvl5pPr>
            <a:lvl6pPr marL="2532380" indent="-230505" defTabSz="91630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89580" indent="-230505" defTabSz="91630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46780" indent="-230505" defTabSz="91630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903980" indent="-230505" defTabSz="91630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83F880D3-EDF8-40E8-BE1F-39C5D35402F7}" type="slidenum">
              <a:rPr lang="en-US" altLang="zh-TW" smtClean="0">
                <a:latin typeface="Times New Roman" panose="02020603050405020304" pitchFamily="18" charset="0"/>
              </a:rPr>
              <a:t>15</a:t>
            </a:fld>
            <a:endParaRPr lang="en-US" altLang="zh-TW">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a:xfrm>
            <a:off x="952500" y="784225"/>
            <a:ext cx="4905375" cy="3679825"/>
          </a:xfrm>
        </p:spPr>
      </p:sp>
      <p:sp>
        <p:nvSpPr>
          <p:cNvPr id="23556" name="Rectangle 3"/>
          <p:cNvSpPr>
            <a:spLocks noGrp="1" noChangeArrowheads="1"/>
          </p:cNvSpPr>
          <p:nvPr>
            <p:ph type="body" idx="1"/>
          </p:nvPr>
        </p:nvSpPr>
        <p:spPr>
          <a:xfrm>
            <a:off x="909638" y="4697413"/>
            <a:ext cx="4987925"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4" tIns="46432" rIns="92864" bIns="46432"/>
          <a:lstStyle/>
          <a:p>
            <a:pPr eaLnBrk="1" hangingPunct="1"/>
            <a:r>
              <a:rPr lang="en-US" altLang="zh-TW" dirty="0"/>
              <a:t>1.</a:t>
            </a:r>
            <a:r>
              <a:rPr lang="zh-TW" altLang="en-US" dirty="0"/>
              <a:t>各行為感染</a:t>
            </a:r>
            <a:r>
              <a:rPr lang="en-US" altLang="zh-TW" dirty="0"/>
              <a:t>HIV</a:t>
            </a:r>
            <a:r>
              <a:rPr lang="zh-TW" altLang="en-US" dirty="0"/>
              <a:t>的機率：輸血、器官移植</a:t>
            </a:r>
            <a:r>
              <a:rPr lang="en-US" altLang="zh-TW" dirty="0"/>
              <a:t>---90%</a:t>
            </a:r>
            <a:r>
              <a:rPr lang="zh-TW" altLang="en-US" dirty="0"/>
              <a:t>、醫護人員被針扎傷</a:t>
            </a:r>
            <a:r>
              <a:rPr lang="en-US" altLang="zh-TW" dirty="0"/>
              <a:t>---0.3%</a:t>
            </a:r>
            <a:r>
              <a:rPr lang="zh-TW" altLang="en-US" dirty="0"/>
              <a:t>、</a:t>
            </a:r>
            <a:r>
              <a:rPr lang="zh-TW" altLang="zh-TW" dirty="0">
                <a:latin typeface="Times New Roman" panose="02020603050405020304" pitchFamily="18" charset="0"/>
              </a:rPr>
              <a:t>靜脈藥癮者共用針頭、溶液</a:t>
            </a:r>
            <a:r>
              <a:rPr lang="en-US" altLang="zh-TW" dirty="0">
                <a:latin typeface="Times New Roman" panose="02020603050405020304" pitchFamily="18" charset="0"/>
              </a:rPr>
              <a:t>---0.67%</a:t>
            </a:r>
            <a:r>
              <a:rPr lang="zh-TW" altLang="en-US" dirty="0">
                <a:latin typeface="Times New Roman" panose="02020603050405020304" pitchFamily="18" charset="0"/>
              </a:rPr>
              <a:t>。</a:t>
            </a:r>
            <a:endParaRPr lang="en-US" altLang="zh-TW" dirty="0">
              <a:solidFill>
                <a:srgbClr val="000000"/>
              </a:solidFill>
            </a:endParaRPr>
          </a:p>
          <a:p>
            <a:pPr eaLnBrk="1" hangingPunct="1"/>
            <a:r>
              <a:rPr lang="en-US" altLang="zh-TW" dirty="0">
                <a:solidFill>
                  <a:srgbClr val="000000"/>
                </a:solidFill>
              </a:rPr>
              <a:t>2.</a:t>
            </a:r>
            <a:r>
              <a:rPr lang="zh-TW" altLang="en-US" dirty="0">
                <a:solidFill>
                  <a:srgbClr val="000000"/>
                </a:solidFill>
              </a:rPr>
              <a:t>靜脈藥癮者共用針頭的感染率比輸血低很多，但是要注意的是靜脈藥癮者每天會施打很多次，如此累計下來的感染率就接近</a:t>
            </a:r>
            <a:r>
              <a:rPr lang="en-US" altLang="zh-TW" dirty="0">
                <a:solidFill>
                  <a:srgbClr val="000000"/>
                </a:solidFill>
              </a:rPr>
              <a:t>100%</a:t>
            </a:r>
            <a:r>
              <a:rPr lang="zh-TW" altLang="en-US" dirty="0">
                <a:solidFill>
                  <a:srgbClr val="000000"/>
                </a:solidFill>
              </a:rPr>
              <a:t>。</a:t>
            </a:r>
            <a:endParaRPr lang="en-US" altLang="zh-TW"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defRPr/>
            </a:pPr>
            <a:r>
              <a:rPr lang="en-US" altLang="zh-TW" dirty="0">
                <a:solidFill>
                  <a:srgbClr val="000000"/>
                </a:solidFill>
              </a:rPr>
              <a:t>3.</a:t>
            </a:r>
            <a:r>
              <a:rPr lang="zh-TW" altLang="en-US" dirty="0">
                <a:solidFill>
                  <a:srgbClr val="000000"/>
                </a:solidFill>
              </a:rPr>
              <a:t>紋身、穿耳洞等侵入性的行為，我們無法保證業者一定會將器具消毒乾淨。</a:t>
            </a:r>
            <a:endParaRPr lang="en-US" altLang="zh-TW" dirty="0">
              <a:solidFill>
                <a:srgbClr val="000000"/>
              </a:solidFill>
            </a:endParaRPr>
          </a:p>
          <a:p>
            <a:pPr marL="0" marR="0" indent="0" algn="l" defTabSz="914400" rtl="0" eaLnBrk="1" fontAlgn="base" latinLnBrk="0" hangingPunct="1">
              <a:lnSpc>
                <a:spcPct val="100000"/>
              </a:lnSpc>
              <a:spcBef>
                <a:spcPct val="30000"/>
              </a:spcBef>
              <a:spcAft>
                <a:spcPct val="0"/>
              </a:spcAft>
              <a:buClrTx/>
              <a:buSzTx/>
              <a:buFontTx/>
              <a:buNone/>
              <a:defRPr/>
            </a:pPr>
            <a:endParaRPr lang="en-US" altLang="zh-TW" dirty="0">
              <a:solidFill>
                <a:srgbClr val="7030A0"/>
              </a:solidFill>
              <a:latin typeface="Adobe 楷体 Std R" panose="02020400000000000000" pitchFamily="18" charset="-122"/>
              <a:ea typeface="Adobe 楷体 Std R" panose="02020400000000000000" pitchFamily="18" charset="-122"/>
            </a:endParaRPr>
          </a:p>
          <a:p>
            <a:pPr marL="0" marR="0" indent="0" algn="l" defTabSz="914400" rtl="0" eaLnBrk="1" fontAlgn="base" latinLnBrk="0" hangingPunct="1">
              <a:lnSpc>
                <a:spcPct val="100000"/>
              </a:lnSpc>
              <a:spcBef>
                <a:spcPct val="30000"/>
              </a:spcBef>
              <a:spcAft>
                <a:spcPct val="0"/>
              </a:spcAft>
              <a:buClrTx/>
              <a:buSzTx/>
              <a:buFontTx/>
              <a:buNone/>
              <a:defRPr/>
            </a:pPr>
            <a:r>
              <a:rPr lang="zh-TW" altLang="en-US" dirty="0">
                <a:solidFill>
                  <a:srgbClr val="7030A0"/>
                </a:solidFill>
                <a:latin typeface="Adobe 楷体 Std R" panose="02020400000000000000" pitchFamily="18" charset="-122"/>
                <a:ea typeface="Adobe 楷体 Std R" panose="02020400000000000000" pitchFamily="18" charset="-122"/>
              </a:rPr>
              <a:t>補充說明：藥物濫用</a:t>
            </a:r>
            <a:r>
              <a:rPr lang="en-US" altLang="zh-TW" dirty="0">
                <a:solidFill>
                  <a:srgbClr val="7030A0"/>
                </a:solidFill>
                <a:latin typeface="Adobe 楷体 Std R" panose="02020400000000000000" pitchFamily="18" charset="-122"/>
                <a:ea typeface="Adobe 楷体 Std R" panose="02020400000000000000" pitchFamily="18" charset="-122"/>
              </a:rPr>
              <a:t>(</a:t>
            </a:r>
            <a:r>
              <a:rPr lang="zh-TW" altLang="en-US" dirty="0">
                <a:solidFill>
                  <a:srgbClr val="7030A0"/>
                </a:solidFill>
                <a:latin typeface="Adobe 楷体 Std R" panose="02020400000000000000" pitchFamily="18" charset="-122"/>
                <a:ea typeface="Adobe 楷体 Std R" panose="02020400000000000000" pitchFamily="18" charset="-122"/>
              </a:rPr>
              <a:t>搖頭丸、</a:t>
            </a:r>
            <a:r>
              <a:rPr lang="en-US" altLang="zh-TW" dirty="0">
                <a:solidFill>
                  <a:srgbClr val="7030A0"/>
                </a:solidFill>
                <a:latin typeface="Adobe 楷体 Std R" panose="02020400000000000000" pitchFamily="18" charset="-122"/>
                <a:ea typeface="Adobe 楷体 Std R" panose="02020400000000000000" pitchFamily="18" charset="-122"/>
              </a:rPr>
              <a:t>K</a:t>
            </a:r>
            <a:r>
              <a:rPr lang="zh-TW" altLang="en-US" dirty="0">
                <a:solidFill>
                  <a:srgbClr val="7030A0"/>
                </a:solidFill>
                <a:latin typeface="Adobe 楷体 Std R" panose="02020400000000000000" pitchFamily="18" charset="-122"/>
                <a:ea typeface="Adobe 楷体 Std R" panose="02020400000000000000" pitchFamily="18" charset="-122"/>
              </a:rPr>
              <a:t>他命、安非他命</a:t>
            </a:r>
            <a:r>
              <a:rPr lang="en-US" altLang="zh-TW" dirty="0">
                <a:solidFill>
                  <a:srgbClr val="7030A0"/>
                </a:solidFill>
                <a:latin typeface="Adobe 楷体 Std R" panose="02020400000000000000" pitchFamily="18" charset="-122"/>
                <a:ea typeface="Adobe 楷体 Std R" panose="02020400000000000000" pitchFamily="18" charset="-122"/>
              </a:rPr>
              <a:t>)</a:t>
            </a:r>
            <a:r>
              <a:rPr lang="zh-TW" altLang="en-US" dirty="0">
                <a:solidFill>
                  <a:srgbClr val="7030A0"/>
                </a:solidFill>
                <a:latin typeface="Adobe 楷体 Std R" panose="02020400000000000000" pitchFamily="18" charset="-122"/>
                <a:ea typeface="Adobe 楷体 Std R" panose="02020400000000000000" pitchFamily="18" charset="-122"/>
              </a:rPr>
              <a:t>更容易發生沒有保護措施的性行為</a:t>
            </a:r>
            <a:r>
              <a:rPr lang="en-US" altLang="zh-TW" dirty="0">
                <a:solidFill>
                  <a:srgbClr val="7030A0"/>
                </a:solidFill>
                <a:latin typeface="Adobe 楷体 Std R" panose="02020400000000000000" pitchFamily="18" charset="-122"/>
                <a:ea typeface="Adobe 楷体 Std R" panose="02020400000000000000" pitchFamily="18" charset="-122"/>
              </a:rPr>
              <a:t>(</a:t>
            </a:r>
            <a:r>
              <a:rPr lang="zh-TW" altLang="en-US" dirty="0">
                <a:solidFill>
                  <a:srgbClr val="7030A0"/>
                </a:solidFill>
                <a:latin typeface="Adobe 楷体 Std R" panose="02020400000000000000" pitchFamily="18" charset="-122"/>
                <a:ea typeface="Adobe 楷体 Std R" panose="02020400000000000000" pitchFamily="18" charset="-122"/>
              </a:rPr>
              <a:t>藥愛</a:t>
            </a:r>
            <a:r>
              <a:rPr lang="en-US" altLang="zh-TW" dirty="0">
                <a:solidFill>
                  <a:srgbClr val="7030A0"/>
                </a:solidFill>
                <a:latin typeface="Adobe 楷体 Std R" panose="02020400000000000000" pitchFamily="18" charset="-122"/>
                <a:ea typeface="Adobe 楷体 Std R" panose="02020400000000000000" pitchFamily="18" charset="-122"/>
              </a:rPr>
              <a:t>)</a:t>
            </a:r>
            <a:endParaRPr lang="zh-TW" altLang="en-US" dirty="0">
              <a:solidFill>
                <a:srgbClr val="7030A0"/>
              </a:solidFill>
              <a:latin typeface="Adobe 楷体 Std R" panose="02020400000000000000" pitchFamily="18" charset="-122"/>
              <a:ea typeface="Adobe 楷体 Std R" panose="02020400000000000000" pitchFamily="18" charset="-122"/>
            </a:endParaRPr>
          </a:p>
        </p:txBody>
      </p:sp>
      <p:sp>
        <p:nvSpPr>
          <p:cNvPr id="23557" name="頁尾版面配置區 1"/>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kumimoji="1" sz="2400" b="1">
                <a:solidFill>
                  <a:schemeClr val="tx1"/>
                </a:solidFill>
                <a:latin typeface="Arial" panose="020B0604020202020204" pitchFamily="34" charset="0"/>
                <a:ea typeface="新細明體" panose="02020500000000000000" pitchFamily="18" charset="-120"/>
              </a:defRPr>
            </a:lvl1pPr>
            <a:lvl2pPr marL="742950" indent="-285750" defTabSz="911225">
              <a:defRPr kumimoji="1" sz="2400" b="1">
                <a:solidFill>
                  <a:schemeClr val="tx1"/>
                </a:solidFill>
                <a:latin typeface="Arial" panose="020B0604020202020204" pitchFamily="34" charset="0"/>
                <a:ea typeface="新細明體" panose="02020500000000000000" pitchFamily="18" charset="-120"/>
              </a:defRPr>
            </a:lvl2pPr>
            <a:lvl3pPr marL="1143000" indent="-228600" defTabSz="911225">
              <a:defRPr kumimoji="1" sz="2400" b="1">
                <a:solidFill>
                  <a:schemeClr val="tx1"/>
                </a:solidFill>
                <a:latin typeface="Arial" panose="020B0604020202020204" pitchFamily="34" charset="0"/>
                <a:ea typeface="新細明體" panose="02020500000000000000" pitchFamily="18" charset="-120"/>
              </a:defRPr>
            </a:lvl3pPr>
            <a:lvl4pPr marL="1600200" indent="-228600" defTabSz="911225">
              <a:defRPr kumimoji="1" sz="2400" b="1">
                <a:solidFill>
                  <a:schemeClr val="tx1"/>
                </a:solidFill>
                <a:latin typeface="Arial" panose="020B0604020202020204" pitchFamily="34" charset="0"/>
                <a:ea typeface="新細明體" panose="02020500000000000000" pitchFamily="18" charset="-120"/>
              </a:defRPr>
            </a:lvl4pPr>
            <a:lvl5pPr marL="2057400" indent="-228600" defTabSz="911225">
              <a:defRPr kumimoji="1" sz="2400" b="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endParaRPr lang="en-US" altLang="zh-TW" sz="12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感染愛滋病毒的</a:t>
            </a:r>
            <a:r>
              <a:rPr lang="zh-TW" altLang="en-US" sz="1200" kern="1200" dirty="0">
                <a:solidFill>
                  <a:schemeClr val="tx1"/>
                </a:solidFill>
                <a:effectLst/>
                <a:latin typeface="+mn-lt"/>
                <a:ea typeface="+mn-ea"/>
                <a:cs typeface="+mn-cs"/>
              </a:rPr>
              <a:t>孕婦若沒有接受治療，</a:t>
            </a:r>
            <a:r>
              <a:rPr lang="zh-TW" altLang="zh-TW" sz="1200" kern="1200" dirty="0">
                <a:solidFill>
                  <a:schemeClr val="tx1"/>
                </a:solidFill>
                <a:effectLst/>
                <a:latin typeface="+mn-lt"/>
                <a:ea typeface="+mn-ea"/>
                <a:cs typeface="+mn-cs"/>
              </a:rPr>
              <a:t>在</a:t>
            </a:r>
            <a:r>
              <a:rPr lang="zh-TW" altLang="en-US" sz="1200" kern="1200" dirty="0">
                <a:solidFill>
                  <a:schemeClr val="tx1"/>
                </a:solidFill>
                <a:effectLst/>
                <a:latin typeface="+mn-lt"/>
                <a:ea typeface="+mn-ea"/>
                <a:cs typeface="+mn-cs"/>
              </a:rPr>
              <a:t>懷孕期間</a:t>
            </a:r>
            <a:r>
              <a:rPr lang="zh-TW" altLang="zh-TW" sz="1200" kern="1200" dirty="0">
                <a:solidFill>
                  <a:schemeClr val="tx1"/>
                </a:solidFill>
                <a:effectLst/>
                <a:latin typeface="+mn-lt"/>
                <a:ea typeface="+mn-ea"/>
                <a:cs typeface="+mn-cs"/>
              </a:rPr>
              <a:t>、生產期、或因</a:t>
            </a:r>
            <a:r>
              <a:rPr lang="zh-TW" altLang="en-US" sz="1200" kern="1200" dirty="0">
                <a:solidFill>
                  <a:schemeClr val="tx1"/>
                </a:solidFill>
                <a:effectLst/>
                <a:latin typeface="+mn-lt"/>
                <a:ea typeface="+mn-ea"/>
                <a:cs typeface="+mn-cs"/>
              </a:rPr>
              <a:t>哺餵母</a:t>
            </a:r>
            <a:r>
              <a:rPr lang="zh-TW" altLang="zh-TW" sz="1200" kern="1200" dirty="0">
                <a:solidFill>
                  <a:schemeClr val="tx1"/>
                </a:solidFill>
                <a:effectLst/>
                <a:latin typeface="+mn-lt"/>
                <a:ea typeface="+mn-ea"/>
                <a:cs typeface="+mn-cs"/>
              </a:rPr>
              <a:t>乳</a:t>
            </a:r>
            <a:r>
              <a:rPr lang="zh-TW" altLang="en-US" sz="1200" kern="1200" dirty="0">
                <a:solidFill>
                  <a:schemeClr val="tx1"/>
                </a:solidFill>
                <a:effectLst/>
                <a:latin typeface="+mn-lt"/>
                <a:ea typeface="+mn-ea"/>
                <a:cs typeface="+mn-cs"/>
              </a:rPr>
              <a:t>等，可能會將愛滋病毒傳</a:t>
            </a:r>
            <a:r>
              <a:rPr lang="zh-TW" altLang="zh-TW" sz="1200" kern="1200" dirty="0">
                <a:solidFill>
                  <a:schemeClr val="tx1"/>
                </a:solidFill>
                <a:effectLst/>
                <a:latin typeface="+mn-lt"/>
                <a:ea typeface="+mn-ea"/>
                <a:cs typeface="+mn-cs"/>
              </a:rPr>
              <a:t>染給嬰兒。</a:t>
            </a:r>
            <a:r>
              <a:rPr lang="zh-TW" altLang="en-US" sz="1200" b="0" i="0" kern="1200" dirty="0">
                <a:solidFill>
                  <a:schemeClr val="tx1"/>
                </a:solidFill>
                <a:effectLst/>
                <a:latin typeface="+mn-lt"/>
                <a:ea typeface="+mn-ea"/>
                <a:cs typeface="+mn-cs"/>
              </a:rPr>
              <a:t>透過檢驗，如果發現孕婦感染愛滋，孕婦配合採取完整的預防措施，包括：懷孕期穩定服藥控制病毒量達測不到、產程中及產後預防性投藥、新生兒預防性投藥和使用母乳替代品等，則可將新生兒的感染機率降至</a:t>
            </a:r>
            <a:r>
              <a:rPr lang="en-US" altLang="zh-TW" sz="1200" b="0" i="0" kern="1200" dirty="0">
                <a:solidFill>
                  <a:schemeClr val="tx1"/>
                </a:solidFill>
                <a:effectLst/>
                <a:latin typeface="+mn-lt"/>
                <a:ea typeface="+mn-ea"/>
                <a:cs typeface="+mn-cs"/>
              </a:rPr>
              <a:t>2%</a:t>
            </a:r>
            <a:r>
              <a:rPr lang="zh-TW" altLang="en-US" sz="1200" b="0" i="0" kern="1200" dirty="0">
                <a:solidFill>
                  <a:schemeClr val="tx1"/>
                </a:solidFill>
                <a:effectLst/>
                <a:latin typeface="+mn-lt"/>
                <a:ea typeface="+mn-ea"/>
                <a:cs typeface="+mn-cs"/>
              </a:rPr>
              <a:t>以下，台灣產前健康檢查普及化，已大大降低垂直感染機率。</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16</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9870" indent="-229870">
              <a:buFontTx/>
              <a:buAutoNum type="arabicPeriod"/>
            </a:pPr>
            <a:r>
              <a:rPr lang="zh-TW" altLang="en-US" dirty="0"/>
              <a:t>講師：一般人對於愛滋感染者有些錯誤的觀念。其實，愛滋病毒並不會透過一般的接觸（輕吻、蚊子、擁抱、握手</a:t>
            </a:r>
            <a:r>
              <a:rPr lang="en-US" altLang="zh-TW" dirty="0"/>
              <a:t>…</a:t>
            </a:r>
            <a:r>
              <a:rPr lang="zh-TW" altLang="en-US" dirty="0"/>
              <a:t>等）感染給其他人，而感染者就生活在我們週遭，我們應該要用更關懷、更接納的態度，與他們相處，這樣才會讓社會充滿愛，也使他們用正確的態度面對愛滋病毒，進而阻止愛滋病毒的傳播。</a:t>
            </a:r>
            <a:endParaRPr lang="en-US" altLang="zh-TW" dirty="0"/>
          </a:p>
          <a:p>
            <a:pPr marL="229870" marR="0" indent="-229870" algn="l" defTabSz="914400" rtl="0" eaLnBrk="0" fontAlgn="base" latinLnBrk="0" hangingPunct="0">
              <a:lnSpc>
                <a:spcPct val="100000"/>
              </a:lnSpc>
              <a:spcBef>
                <a:spcPct val="30000"/>
              </a:spcBef>
              <a:spcAft>
                <a:spcPct val="0"/>
              </a:spcAft>
              <a:buClrTx/>
              <a:buSzTx/>
              <a:buFontTx/>
              <a:buAutoNum type="arabicPeriod"/>
              <a:defRPr/>
            </a:pPr>
            <a:r>
              <a:rPr lang="zh-TW" altLang="en-US" dirty="0"/>
              <a:t>補充說明：蚊子在吸血前先由一條管子吐出唾液，而由另一條管子吸入血液，血液的吸入是單向的，不會再由食管吐射出來，所以蚊子並不會傳染愛滋病毒。</a:t>
            </a: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17</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51429" y="9428309"/>
            <a:ext cx="2944644" cy="49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lgn="r" fontAlgn="ctr">
              <a:spcBef>
                <a:spcPct val="0"/>
              </a:spcBef>
            </a:pPr>
            <a:fld id="{DFC5EC6E-FF0F-4248-9DE6-5907C037D0EE}" type="slidenum">
              <a:rPr lang="en-US" altLang="zh-TW">
                <a:solidFill>
                  <a:prstClr val="black"/>
                </a:solidFill>
                <a:ea typeface="華康正顏楷體W5" pitchFamily="65" charset="-120"/>
              </a:rPr>
              <a:t>18</a:t>
            </a:fld>
            <a:endParaRPr lang="en-US" altLang="zh-TW">
              <a:solidFill>
                <a:prstClr val="black"/>
              </a:solidFill>
              <a:ea typeface="華康正顏楷體W5" pitchFamily="65" charset="-120"/>
            </a:endParaRPr>
          </a:p>
        </p:txBody>
      </p:sp>
      <p:sp>
        <p:nvSpPr>
          <p:cNvPr id="19459" name="Rectangle 2"/>
          <p:cNvSpPr>
            <a:spLocks noGrp="1" noRot="1" noChangeAspect="1" noChangeArrowheads="1" noTextEdit="1"/>
          </p:cNvSpPr>
          <p:nvPr>
            <p:ph type="sldImg"/>
          </p:nvPr>
        </p:nvSpPr>
        <p:spPr>
          <a:xfrm>
            <a:off x="915988" y="744538"/>
            <a:ext cx="4965700" cy="3724275"/>
          </a:xfrm>
        </p:spPr>
      </p:sp>
      <p:sp>
        <p:nvSpPr>
          <p:cNvPr id="19460" name="Rectangle 3"/>
          <p:cNvSpPr>
            <a:spLocks noGrp="1" noChangeArrowheads="1"/>
          </p:cNvSpPr>
          <p:nvPr>
            <p:ph type="body" idx="1"/>
          </p:nvPr>
        </p:nvSpPr>
        <p:spPr>
          <a:xfrm>
            <a:off x="906785" y="4714953"/>
            <a:ext cx="4984107" cy="4465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zh-TW" sz="1200" kern="1200" dirty="0">
                <a:solidFill>
                  <a:schemeClr val="tx1"/>
                </a:solidFill>
                <a:effectLst/>
                <a:latin typeface="+mn-lt"/>
                <a:ea typeface="+mn-ea"/>
                <a:cs typeface="+mn-cs"/>
              </a:rPr>
              <a:t>講師提問：為什麼俗稱雞尾酒療法？</a:t>
            </a:r>
          </a:p>
          <a:p>
            <a:r>
              <a:rPr lang="zh-TW" altLang="zh-TW" sz="1200" kern="1200" dirty="0">
                <a:solidFill>
                  <a:schemeClr val="tx1"/>
                </a:solidFill>
                <a:effectLst/>
                <a:latin typeface="+mn-lt"/>
                <a:ea typeface="+mn-ea"/>
                <a:cs typeface="+mn-cs"/>
              </a:rPr>
              <a:t>講師補充說明</a:t>
            </a:r>
          </a:p>
          <a:p>
            <a:pPr lvl="0"/>
            <a:r>
              <a:rPr lang="zh-TW" altLang="zh-TW" sz="1200" kern="1200" dirty="0">
                <a:solidFill>
                  <a:schemeClr val="tx1"/>
                </a:solidFill>
                <a:effectLst/>
                <a:latin typeface="+mn-lt"/>
                <a:ea typeface="+mn-ea"/>
                <a:cs typeface="+mn-cs"/>
              </a:rPr>
              <a:t>「高效能抗愛滋病毒治療」</a:t>
            </a:r>
            <a:r>
              <a:rPr lang="en-US" altLang="zh-TW" sz="1200" kern="1200" dirty="0">
                <a:solidFill>
                  <a:schemeClr val="tx1"/>
                </a:solidFill>
                <a:effectLst/>
                <a:latin typeface="+mn-lt"/>
                <a:ea typeface="+mn-ea"/>
                <a:cs typeface="+mn-cs"/>
              </a:rPr>
              <a:t>(Highly Active Antiretroviral Therapy, HAART )</a:t>
            </a:r>
            <a:r>
              <a:rPr lang="zh-TW" altLang="zh-TW" sz="1200" kern="1200" dirty="0">
                <a:solidFill>
                  <a:schemeClr val="tx1"/>
                </a:solidFill>
                <a:effectLst/>
                <a:latin typeface="+mn-lt"/>
                <a:ea typeface="+mn-ea"/>
                <a:cs typeface="+mn-cs"/>
              </a:rPr>
              <a:t>，俗稱「雞尾酒療法」，是組合至少三種抗愛滋病毒藥物，可以有效控制感染者體內的病毒量，大幅降低發生相關伺機性感染、腫瘤的風險，並減少愛滋病毒傳播。</a:t>
            </a:r>
          </a:p>
          <a:p>
            <a:pPr lvl="0"/>
            <a:r>
              <a:rPr lang="zh-TW" altLang="zh-TW" sz="1200" kern="1200" dirty="0">
                <a:solidFill>
                  <a:schemeClr val="tx1"/>
                </a:solidFill>
                <a:effectLst/>
                <a:latin typeface="+mn-lt"/>
                <a:ea typeface="+mn-ea"/>
                <a:cs typeface="+mn-cs"/>
              </a:rPr>
              <a:t>高效能抗愛滋病毒治療已將過去普遍致死的愛滋病毒感染，變成長期、可處理的慢性病。不過目前仍然沒有辦法治癒愛滋病毒感染，感染者必須耐心持續服藥才能控制病情。</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90000"/>
              </a:lnSpc>
            </a:pPr>
            <a:r>
              <a:rPr kumimoji="0" lang="zh-TW" altLang="en-US" sz="1200" dirty="0"/>
              <a:t>強森是</a:t>
            </a:r>
            <a:r>
              <a:rPr kumimoji="0" lang="en-US" altLang="zh-TW" sz="1200" dirty="0"/>
              <a:t>NBA</a:t>
            </a:r>
            <a:r>
              <a:rPr kumimoji="0" lang="zh-TW" altLang="en-US" sz="1200" dirty="0"/>
              <a:t>明星運動員，在</a:t>
            </a:r>
            <a:r>
              <a:rPr kumimoji="0" lang="en-US" altLang="zh-TW" sz="1200" dirty="0"/>
              <a:t>1991</a:t>
            </a:r>
            <a:r>
              <a:rPr kumimoji="0" lang="zh-TW" altLang="en-US" sz="1200" dirty="0"/>
              <a:t>年</a:t>
            </a:r>
            <a:r>
              <a:rPr kumimoji="0" lang="en-US" altLang="zh-TW" sz="1200" dirty="0"/>
              <a:t>6</a:t>
            </a:r>
            <a:r>
              <a:rPr kumimoji="0" lang="zh-TW" altLang="en-US" sz="1200" dirty="0"/>
              <a:t>月檢查出感染愛滋病毒，這在當時來說幾乎等於被判了死刑，在經過數周的天人交戰後，強森決定招開記者會向全世界公布這項訊息。 </a:t>
            </a:r>
          </a:p>
          <a:p>
            <a:pPr>
              <a:lnSpc>
                <a:spcPct val="90000"/>
              </a:lnSpc>
            </a:pPr>
            <a:r>
              <a:rPr kumimoji="0" lang="zh-TW" altLang="en-US" sz="1200" dirty="0"/>
              <a:t>當魔術強生宣布感染愛滋時，同時也失去了籃球生涯，全世界都以為當時</a:t>
            </a:r>
            <a:r>
              <a:rPr kumimoji="0" lang="en-US" altLang="zh-TW" sz="1200" dirty="0"/>
              <a:t>32</a:t>
            </a:r>
            <a:r>
              <a:rPr kumimoji="0" lang="zh-TW" altLang="en-US" sz="1200" dirty="0"/>
              <a:t>歲的他將無法活過</a:t>
            </a:r>
            <a:r>
              <a:rPr kumimoji="0" lang="en-US" altLang="zh-TW" sz="1200" dirty="0"/>
              <a:t>40</a:t>
            </a:r>
            <a:r>
              <a:rPr kumimoji="0" lang="zh-TW" altLang="en-US" sz="1200" dirty="0"/>
              <a:t>歲。 </a:t>
            </a:r>
          </a:p>
          <a:p>
            <a:pPr>
              <a:lnSpc>
                <a:spcPct val="90000"/>
              </a:lnSpc>
            </a:pPr>
            <a:r>
              <a:rPr kumimoji="0" lang="zh-TW" altLang="en-US" sz="1200" dirty="0"/>
              <a:t>在</a:t>
            </a:r>
            <a:r>
              <a:rPr kumimoji="0" lang="en-US" altLang="zh-TW" sz="1200" dirty="0"/>
              <a:t>30</a:t>
            </a:r>
            <a:r>
              <a:rPr kumimoji="0" lang="zh-TW" altLang="en-US" sz="1200" dirty="0"/>
              <a:t>年前的那場記者會中，魔術強森</a:t>
            </a:r>
            <a:r>
              <a:rPr kumimoji="0" lang="zh-TW" altLang="en-US" sz="1200" dirty="0">
                <a:solidFill>
                  <a:srgbClr val="C00000"/>
                </a:solidFill>
              </a:rPr>
              <a:t>在結尾時直視攝影機，向全世界宣布他將會「擊敗」愛滋</a:t>
            </a:r>
            <a:r>
              <a:rPr kumimoji="0" lang="zh-TW" altLang="en-US" sz="1200" dirty="0"/>
              <a:t>。</a:t>
            </a:r>
            <a:r>
              <a:rPr kumimoji="0" lang="en-US" altLang="zh-TW" sz="1200" dirty="0"/>
              <a:t>30</a:t>
            </a:r>
            <a:r>
              <a:rPr kumimoji="0" lang="zh-TW" altLang="en-US" sz="1200" dirty="0"/>
              <a:t>年後，被認為活不過</a:t>
            </a:r>
            <a:r>
              <a:rPr kumimoji="0" lang="en-US" altLang="zh-TW" sz="1200" dirty="0"/>
              <a:t>40</a:t>
            </a:r>
            <a:r>
              <a:rPr kumimoji="0" lang="zh-TW" altLang="en-US" sz="1200" dirty="0"/>
              <a:t>歲的魔術強森已經</a:t>
            </a:r>
            <a:r>
              <a:rPr kumimoji="0" lang="en-US" altLang="zh-TW" sz="1200" dirty="0"/>
              <a:t>61</a:t>
            </a:r>
            <a:r>
              <a:rPr kumimoji="0" lang="zh-TW" altLang="en-US" sz="1200" dirty="0"/>
              <a:t>歲，他</a:t>
            </a:r>
            <a:r>
              <a:rPr kumimoji="0" lang="zh-TW" altLang="en-US" sz="1200" dirty="0">
                <a:solidFill>
                  <a:srgbClr val="C00000"/>
                </a:solidFill>
              </a:rPr>
              <a:t>藉由雞尾酒療法成功抑制愛滋病毒</a:t>
            </a:r>
            <a:r>
              <a:rPr kumimoji="0" lang="zh-TW" altLang="en-US" sz="1200" dirty="0"/>
              <a:t>，而且成為全球愛滋病患的精神指標。 </a:t>
            </a:r>
            <a:endParaRPr kumimoji="0" lang="en-US" altLang="zh-TW" sz="1200" dirty="0"/>
          </a:p>
          <a:p>
            <a:pPr>
              <a:lnSpc>
                <a:spcPct val="90000"/>
              </a:lnSpc>
            </a:pPr>
            <a:r>
              <a:rPr lang="zh-TW" altLang="zh-TW" sz="1200" kern="1200" dirty="0">
                <a:solidFill>
                  <a:schemeClr val="tx1"/>
                </a:solidFill>
                <a:effectLst/>
                <a:latin typeface="+mn-lt"/>
                <a:ea typeface="+mn-ea"/>
                <a:cs typeface="+mn-cs"/>
              </a:rPr>
              <a:t>魔術強生</a:t>
            </a:r>
            <a:r>
              <a:rPr lang="zh-TW" altLang="en-US" sz="1200" kern="1200" dirty="0">
                <a:solidFill>
                  <a:schemeClr val="tx1"/>
                </a:solidFill>
                <a:effectLst/>
                <a:latin typeface="+mn-lt"/>
                <a:ea typeface="+mn-ea"/>
                <a:cs typeface="+mn-cs"/>
              </a:rPr>
              <a:t>因</a:t>
            </a:r>
            <a:r>
              <a:rPr kumimoji="0" lang="zh-TW" altLang="en-US" sz="1200" dirty="0"/>
              <a:t>愛滋病讓他</a:t>
            </a:r>
            <a:r>
              <a:rPr lang="zh-TW" altLang="zh-TW" sz="1200" kern="1200" dirty="0">
                <a:solidFill>
                  <a:schemeClr val="tx1"/>
                </a:solidFill>
                <a:effectLst/>
                <a:latin typeface="+mn-lt"/>
                <a:ea typeface="+mn-ea"/>
                <a:cs typeface="+mn-cs"/>
              </a:rPr>
              <a:t>從天王地位到沒辦法打球，</a:t>
            </a:r>
            <a:r>
              <a:rPr lang="zh-TW" altLang="en-US" sz="1200" kern="1200" dirty="0">
                <a:solidFill>
                  <a:schemeClr val="tx1"/>
                </a:solidFill>
                <a:effectLst/>
                <a:latin typeface="+mn-lt"/>
                <a:ea typeface="+mn-ea"/>
                <a:cs typeface="+mn-cs"/>
              </a:rPr>
              <a:t>對各位而言，</a:t>
            </a:r>
            <a:r>
              <a:rPr lang="zh-TW" altLang="zh-TW" sz="1200" kern="1200" dirty="0">
                <a:solidFill>
                  <a:schemeClr val="tx1"/>
                </a:solidFill>
                <a:effectLst/>
                <a:latin typeface="+mn-lt"/>
                <a:ea typeface="+mn-ea"/>
                <a:cs typeface="+mn-cs"/>
              </a:rPr>
              <a:t>最好是不要感染，這是我對你們最好的期許</a:t>
            </a:r>
            <a:r>
              <a:rPr lang="zh-TW" altLang="en-US" sz="1200" kern="1200" dirty="0">
                <a:solidFill>
                  <a:schemeClr val="tx1"/>
                </a:solidFill>
                <a:effectLst/>
                <a:latin typeface="+mn-lt"/>
                <a:ea typeface="+mn-ea"/>
                <a:cs typeface="+mn-cs"/>
              </a:rPr>
              <a:t>。預防感染，</a:t>
            </a:r>
            <a:r>
              <a:rPr lang="zh-TW" altLang="zh-TW" sz="1200" kern="1200" dirty="0">
                <a:solidFill>
                  <a:schemeClr val="tx1"/>
                </a:solidFill>
                <a:effectLst/>
                <a:latin typeface="+mn-lt"/>
                <a:ea typeface="+mn-ea"/>
                <a:cs typeface="+mn-cs"/>
              </a:rPr>
              <a:t>我們要有好的</a:t>
            </a:r>
            <a:r>
              <a:rPr lang="zh-TW" altLang="en-US" sz="1200" kern="1200" dirty="0">
                <a:solidFill>
                  <a:schemeClr val="tx1"/>
                </a:solidFill>
                <a:effectLst/>
                <a:latin typeface="+mn-lt"/>
                <a:ea typeface="+mn-ea"/>
                <a:cs typeface="+mn-cs"/>
              </a:rPr>
              <a:t>秘密</a:t>
            </a:r>
            <a:r>
              <a:rPr lang="zh-TW" altLang="zh-TW" sz="1200" kern="1200" dirty="0">
                <a:solidFill>
                  <a:schemeClr val="tx1"/>
                </a:solidFill>
                <a:effectLst/>
                <a:latin typeface="+mn-lt"/>
                <a:ea typeface="+mn-ea"/>
                <a:cs typeface="+mn-cs"/>
              </a:rPr>
              <a:t>武器，就是</a:t>
            </a:r>
            <a:r>
              <a:rPr lang="zh-TW" altLang="en-US" sz="1200" kern="1200" dirty="0">
                <a:solidFill>
                  <a:schemeClr val="tx1"/>
                </a:solidFill>
                <a:effectLst/>
                <a:latin typeface="+mn-lt"/>
                <a:ea typeface="+mn-ea"/>
                <a:cs typeface="+mn-cs"/>
              </a:rPr>
              <a:t>接下來介紹的愛滋防治</a:t>
            </a:r>
            <a:r>
              <a:rPr lang="en-US" altLang="zh-TW" sz="1200" kern="1200" dirty="0">
                <a:solidFill>
                  <a:schemeClr val="tx1"/>
                </a:solidFill>
                <a:effectLst/>
                <a:latin typeface="+mn-lt"/>
                <a:ea typeface="+mn-ea"/>
                <a:cs typeface="+mn-cs"/>
              </a:rPr>
              <a:t>ABCD</a:t>
            </a:r>
            <a:r>
              <a:rPr lang="zh-TW" altLang="en-US" sz="1200" kern="1200" dirty="0">
                <a:solidFill>
                  <a:schemeClr val="tx1"/>
                </a:solidFill>
                <a:effectLst/>
                <a:latin typeface="+mn-lt"/>
                <a:ea typeface="+mn-ea"/>
                <a:cs typeface="+mn-cs"/>
              </a:rPr>
              <a:t>，讓我們一起好好的學習</a:t>
            </a:r>
            <a:endParaRPr kumimoji="0" lang="zh-TW" altLang="en-US" sz="1200"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br>
              <a:rPr lang="en-US" altLang="zh-TW" dirty="0"/>
            </a:br>
            <a:r>
              <a:rPr lang="zh-TW" altLang="zh-TW" sz="1200" kern="1200" dirty="0">
                <a:solidFill>
                  <a:schemeClr val="tx1"/>
                </a:solidFill>
                <a:effectLst/>
                <a:latin typeface="+mn-lt"/>
                <a:ea typeface="+mn-ea"/>
                <a:cs typeface="+mn-cs"/>
              </a:rPr>
              <a:t>我國衛生福利部疾病管制署針對重要法定傳染病進行統計，大家看這張趨勢圖，請問在台灣首次發現愛滋病個案是在幾年？</a:t>
            </a:r>
            <a:r>
              <a:rPr lang="en-US" altLang="zh-TW" sz="1200" kern="1200" dirty="0">
                <a:solidFill>
                  <a:schemeClr val="tx1"/>
                </a:solidFill>
                <a:effectLst/>
                <a:latin typeface="+mn-lt"/>
                <a:ea typeface="+mn-ea"/>
                <a:cs typeface="+mn-cs"/>
              </a:rPr>
              <a:t>(1984)</a:t>
            </a:r>
            <a:r>
              <a:rPr lang="zh-TW" altLang="zh-TW" sz="1200" kern="1200" dirty="0">
                <a:solidFill>
                  <a:schemeClr val="tx1"/>
                </a:solidFill>
                <a:effectLst/>
                <a:latin typeface="+mn-lt"/>
                <a:ea typeface="+mn-ea"/>
                <a:cs typeface="+mn-cs"/>
              </a:rPr>
              <a:t>報表呈現哪兩種數據</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通報數，</a:t>
            </a:r>
            <a:r>
              <a:rPr lang="en-US" altLang="zh-TW" sz="1200" kern="1200" dirty="0">
                <a:solidFill>
                  <a:schemeClr val="tx1"/>
                </a:solidFill>
                <a:effectLst/>
                <a:latin typeface="+mn-lt"/>
                <a:ea typeface="+mn-ea"/>
                <a:cs typeface="+mn-cs"/>
              </a:rPr>
              <a:t>AIDS</a:t>
            </a:r>
            <a:r>
              <a:rPr lang="zh-TW" altLang="zh-TW" sz="1200" kern="1200" dirty="0">
                <a:solidFill>
                  <a:schemeClr val="tx1"/>
                </a:solidFill>
                <a:effectLst/>
                <a:latin typeface="+mn-lt"/>
                <a:ea typeface="+mn-ea"/>
                <a:cs typeface="+mn-cs"/>
              </a:rPr>
              <a:t>通報數</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，同學清楚這兩種差別嗎？</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通報數是指感染</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病毒人數，</a:t>
            </a:r>
            <a:r>
              <a:rPr lang="en-US" altLang="zh-TW" sz="1200" kern="1200" dirty="0">
                <a:solidFill>
                  <a:schemeClr val="tx1"/>
                </a:solidFill>
                <a:effectLst/>
                <a:latin typeface="+mn-lt"/>
                <a:ea typeface="+mn-ea"/>
                <a:cs typeface="+mn-cs"/>
              </a:rPr>
              <a:t>AIDS</a:t>
            </a:r>
            <a:r>
              <a:rPr lang="zh-TW" altLang="zh-TW" sz="1200" kern="1200" dirty="0">
                <a:solidFill>
                  <a:schemeClr val="tx1"/>
                </a:solidFill>
                <a:effectLst/>
                <a:latin typeface="+mn-lt"/>
                <a:ea typeface="+mn-ea"/>
                <a:cs typeface="+mn-cs"/>
              </a:rPr>
              <a:t>通報數是指</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感染後呈現發病狀況的人數；另外</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通報最多是哪一年？</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感染者新診斷數</a:t>
            </a:r>
            <a:r>
              <a:rPr lang="en-US" altLang="zh-TW" sz="1200" kern="1200" dirty="0">
                <a:solidFill>
                  <a:schemeClr val="tx1"/>
                </a:solidFill>
                <a:effectLst/>
                <a:latin typeface="+mn-lt"/>
                <a:ea typeface="+mn-ea"/>
                <a:cs typeface="+mn-cs"/>
              </a:rPr>
              <a:t>2005</a:t>
            </a:r>
            <a:r>
              <a:rPr lang="zh-TW" altLang="zh-TW" sz="1200" kern="1200" dirty="0">
                <a:solidFill>
                  <a:schemeClr val="tx1"/>
                </a:solidFill>
                <a:effectLst/>
                <a:latin typeface="+mn-lt"/>
                <a:ea typeface="+mn-ea"/>
                <a:cs typeface="+mn-cs"/>
              </a:rPr>
              <a:t>年達到</a:t>
            </a:r>
            <a:r>
              <a:rPr lang="en-US" altLang="zh-TW" sz="1200" kern="1200" dirty="0">
                <a:solidFill>
                  <a:schemeClr val="tx1"/>
                </a:solidFill>
                <a:effectLst/>
                <a:latin typeface="+mn-lt"/>
                <a:ea typeface="+mn-ea"/>
                <a:cs typeface="+mn-cs"/>
              </a:rPr>
              <a:t>3,377</a:t>
            </a:r>
            <a:r>
              <a:rPr lang="zh-TW" altLang="zh-TW" sz="1200" kern="1200" dirty="0">
                <a:solidFill>
                  <a:schemeClr val="tx1"/>
                </a:solidFill>
                <a:effectLst/>
                <a:latin typeface="+mn-lt"/>
                <a:ea typeface="+mn-ea"/>
                <a:cs typeface="+mn-cs"/>
              </a:rPr>
              <a:t>人最高峰。主要是自</a:t>
            </a:r>
            <a:r>
              <a:rPr lang="en-US" altLang="zh-TW" sz="1200" kern="1200" dirty="0">
                <a:solidFill>
                  <a:schemeClr val="tx1"/>
                </a:solidFill>
                <a:effectLst/>
                <a:latin typeface="+mn-lt"/>
                <a:ea typeface="+mn-ea"/>
                <a:cs typeface="+mn-cs"/>
              </a:rPr>
              <a:t>2005</a:t>
            </a:r>
            <a:r>
              <a:rPr lang="zh-TW" altLang="zh-TW" sz="1200" kern="1200" dirty="0">
                <a:solidFill>
                  <a:schemeClr val="tx1"/>
                </a:solidFill>
                <a:effectLst/>
                <a:latin typeface="+mn-lt"/>
                <a:ea typeface="+mn-ea"/>
                <a:cs typeface="+mn-cs"/>
              </a:rPr>
              <a:t>年推動「藥癮愛滋減害計畫」，因藥癮者共用針頭造成大量確診，透過減害計畫，使藥癮愛滋疫情迅速獲得控制。雖然新診斷人數呈現下降趨勢，主要仍是以不安全性行為為主要感染途徑</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愛滋防治教育仍需持續辦理</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solidFill>
                  <a:prstClr val="black"/>
                </a:solidFill>
              </a:rPr>
              <a:t>2</a:t>
            </a:fld>
            <a:endParaRPr lang="zh-TW"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TW" altLang="en-US" b="1" dirty="0"/>
              <a:t>遠離愛滋、預防愛滋病</a:t>
            </a:r>
            <a:r>
              <a:rPr lang="zh-TW" altLang="en-US" dirty="0"/>
              <a:t>方法</a:t>
            </a:r>
            <a:r>
              <a:rPr lang="en-US" altLang="zh-TW" dirty="0"/>
              <a:t>— </a:t>
            </a:r>
            <a:r>
              <a:rPr lang="zh-TW" altLang="en-US" dirty="0"/>
              <a:t>性守健康青春</a:t>
            </a:r>
            <a:r>
              <a:rPr lang="en-US" altLang="zh-TW" dirty="0"/>
              <a:t>A</a:t>
            </a:r>
            <a:r>
              <a:rPr lang="zh-TW" altLang="en-US" dirty="0"/>
              <a:t>、</a:t>
            </a:r>
            <a:r>
              <a:rPr lang="en-US" altLang="zh-TW" dirty="0"/>
              <a:t>B</a:t>
            </a:r>
            <a:r>
              <a:rPr lang="zh-TW" altLang="en-US" dirty="0"/>
              <a:t>、</a:t>
            </a:r>
            <a:r>
              <a:rPr lang="en-US" altLang="zh-TW" dirty="0"/>
              <a:t>C</a:t>
            </a:r>
            <a:r>
              <a:rPr lang="zh-TW" altLang="en-US" dirty="0"/>
              <a:t>、</a:t>
            </a:r>
            <a:r>
              <a:rPr lang="en-US" altLang="zh-TW" dirty="0"/>
              <a:t>D</a:t>
            </a:r>
          </a:p>
          <a:p>
            <a:pPr marL="0" marR="0" indent="0" algn="l" defTabSz="914400" rtl="0" eaLnBrk="0" fontAlgn="base" latinLnBrk="0" hangingPunct="0">
              <a:lnSpc>
                <a:spcPct val="100000"/>
              </a:lnSpc>
              <a:spcBef>
                <a:spcPct val="30000"/>
              </a:spcBef>
              <a:spcAft>
                <a:spcPct val="0"/>
              </a:spcAft>
              <a:buClrTx/>
              <a:buSzTx/>
              <a:buFontTx/>
              <a:buNone/>
              <a:defRPr/>
            </a:pPr>
            <a:r>
              <a:rPr lang="zh-TW" altLang="en-US" dirty="0"/>
              <a:t>第一步：拒絕性誘惑，避免性行為，為第一道防線</a:t>
            </a:r>
            <a:r>
              <a:rPr lang="en-US" altLang="zh-TW" dirty="0"/>
              <a:t>(</a:t>
            </a:r>
            <a:r>
              <a:rPr lang="zh-TW" altLang="en-US" dirty="0"/>
              <a:t>節制性慾</a:t>
            </a:r>
            <a:r>
              <a:rPr lang="en-US" altLang="zh-TW" dirty="0"/>
              <a:t>)</a:t>
            </a:r>
            <a:endParaRPr lang="zh-TW" altLang="en-US" dirty="0"/>
          </a:p>
          <a:p>
            <a:r>
              <a:rPr lang="zh-TW" altLang="en-US" dirty="0"/>
              <a:t>第二步：固定性伴侶，不斷更換性伴侶，將增加感染愛滋病毒的危險</a:t>
            </a:r>
            <a:endParaRPr lang="en-US" altLang="zh-TW" dirty="0"/>
          </a:p>
          <a:p>
            <a:r>
              <a:rPr lang="zh-TW" altLang="en-US" dirty="0"/>
              <a:t>第三步：真的有發生性行為時，無論任何人，記得</a:t>
            </a:r>
            <a:r>
              <a:rPr lang="en-US" altLang="zh-TW" dirty="0"/>
              <a:t>…</a:t>
            </a:r>
            <a:r>
              <a:rPr lang="zh-TW" altLang="en-US" dirty="0"/>
              <a:t>要全程且正確的使用保險套，不只是避孕、也是預防性病的方法</a:t>
            </a:r>
            <a:endParaRPr lang="en-US" altLang="zh-TW" dirty="0"/>
          </a:p>
          <a:p>
            <a:r>
              <a:rPr lang="zh-TW" altLang="en-US" dirty="0"/>
              <a:t>第四步：定期檢驗篩檢，了解 自身感染狀態，並搭配暴露愛滋病毒預防性投藥，以減少風險並及早尋求醫療幫助</a:t>
            </a:r>
            <a:endParaRPr lang="en-US" altLang="zh-TW" dirty="0"/>
          </a:p>
          <a:p>
            <a:r>
              <a:rPr lang="zh-TW" altLang="en-US" dirty="0"/>
              <a:t>講師：沒有</a:t>
            </a:r>
            <a:r>
              <a:rPr lang="en-US" altLang="zh-TW" dirty="0"/>
              <a:t>100%</a:t>
            </a:r>
            <a:r>
              <a:rPr lang="zh-TW" altLang="en-US" dirty="0"/>
              <a:t>的安全性行為，所以青少年預防愛滋病最佳的選擇是避免發生性行為</a:t>
            </a:r>
            <a:r>
              <a:rPr lang="en-US" altLang="zh-TW" dirty="0"/>
              <a:t>(</a:t>
            </a:r>
            <a:r>
              <a:rPr lang="zh-TW" altLang="en-US" dirty="0"/>
              <a:t>拒絕性誘惑</a:t>
            </a:r>
            <a:r>
              <a:rPr lang="en-US" altLang="zh-TW" dirty="0"/>
              <a:t>)</a:t>
            </a:r>
            <a:r>
              <a:rPr lang="zh-TW" altLang="en-US" dirty="0"/>
              <a:t>，在關鍵的時刻，做出正確的決定，尊重他人、保護自己，這樣才能守護健康，讓自己遠離愛滋的威脅。</a:t>
            </a:r>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solidFill>
                  <a:prstClr val="black"/>
                </a:solidFill>
              </a:rPr>
              <a:t>20</a:t>
            </a:fld>
            <a:endParaRPr lang="zh-TW"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講師：</a:t>
            </a:r>
          </a:p>
          <a:p>
            <a:r>
              <a:rPr lang="zh-TW" altLang="zh-TW" sz="1200" kern="1200" dirty="0">
                <a:solidFill>
                  <a:schemeClr val="tx1"/>
                </a:solidFill>
                <a:effectLst/>
                <a:latin typeface="+mn-lt"/>
                <a:ea typeface="+mn-ea"/>
                <a:cs typeface="+mn-cs"/>
              </a:rPr>
              <a:t>講師以潘仔為例，說明如果要幫助他拒絕網友性邀約，可以如何說不？</a:t>
            </a:r>
          </a:p>
          <a:p>
            <a:r>
              <a:rPr lang="zh-TW" altLang="zh-TW" sz="1200" kern="1200" dirty="0">
                <a:solidFill>
                  <a:schemeClr val="tx1"/>
                </a:solidFill>
                <a:effectLst/>
                <a:latin typeface="+mn-lt"/>
                <a:ea typeface="+mn-ea"/>
                <a:cs typeface="+mn-cs"/>
              </a:rPr>
              <a:t>引導學生拒絕之生活技巧</a:t>
            </a: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solidFill>
                  <a:prstClr val="black"/>
                </a:solidFill>
              </a:rPr>
              <a:t>21</a:t>
            </a:fld>
            <a:endParaRPr lang="zh-TW"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講師：</a:t>
            </a:r>
          </a:p>
          <a:p>
            <a:pPr lvl="0"/>
            <a:r>
              <a:rPr lang="zh-TW" altLang="zh-TW" sz="1200" kern="1200" dirty="0">
                <a:solidFill>
                  <a:schemeClr val="tx1"/>
                </a:solidFill>
                <a:effectLst/>
                <a:latin typeface="+mn-lt"/>
                <a:ea typeface="+mn-ea"/>
                <a:cs typeface="+mn-cs"/>
              </a:rPr>
              <a:t>先要確定自己的想法，了解自己對於發生性行為的看法以及可能的原因，如果連自己的感受和想法都不太能表述，容易被影響，導致後悔自己的決定。</a:t>
            </a:r>
          </a:p>
          <a:p>
            <a:pPr lvl="0"/>
            <a:r>
              <a:rPr lang="zh-TW" altLang="zh-TW" sz="1200" kern="1200" dirty="0">
                <a:solidFill>
                  <a:schemeClr val="tx1"/>
                </a:solidFill>
                <a:effectLst/>
                <a:latin typeface="+mn-lt"/>
                <a:ea typeface="+mn-ea"/>
                <a:cs typeface="+mn-cs"/>
              </a:rPr>
              <a:t>當對方邀約，向對方表達立場時口氣要明確、委婉，不要用攻擊和刺激的語氣，但也不要因為內心感覺擔憂或覺得虧欠而動搖心意。嘗試讓自己理解，真正愛自己的人是不會強迫發生非自己意願的事，而是會尊重、珍惜、接納自己的感受和想法</a:t>
            </a:r>
          </a:p>
          <a:p>
            <a:r>
              <a:rPr lang="zh-TW" altLang="zh-TW" sz="1200" kern="1200" dirty="0">
                <a:solidFill>
                  <a:schemeClr val="tx1"/>
                </a:solidFill>
                <a:effectLst/>
                <a:latin typeface="+mn-lt"/>
                <a:ea typeface="+mn-ea"/>
                <a:cs typeface="+mn-cs"/>
              </a:rPr>
              <a:t>堅定態度、表達拒絕想法和原因後，要發揮同理心，了解對方被拒絕後可能感覺沒有面子、感覺不舒服或不愉悅等，嘗試藉由提出替代方案來安慰對方，企圖讓彼此都感覺有成長，能夠滿意。</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22</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TW" dirty="0"/>
              <a:t>1.</a:t>
            </a:r>
            <a:r>
              <a:rPr lang="zh-TW" altLang="en-US" sz="1200" kern="0" dirty="0">
                <a:latin typeface="+mn-lt"/>
                <a:ea typeface="+mn-ea"/>
              </a:rPr>
              <a:t>避免去到</a:t>
            </a:r>
            <a:r>
              <a:rPr lang="zh-TW" altLang="en-US" sz="1200" dirty="0"/>
              <a:t>潛藏危險的場所與網路</a:t>
            </a:r>
            <a:r>
              <a:rPr lang="en-US" altLang="zh-TW" sz="1200" dirty="0"/>
              <a:t>:  </a:t>
            </a:r>
            <a:r>
              <a:rPr lang="zh-TW" altLang="en-US" dirty="0"/>
              <a:t>夜店、三溫暖、轟</a:t>
            </a:r>
            <a:r>
              <a:rPr lang="zh-TW" altLang="en-US" b="1" dirty="0"/>
              <a:t>趴、</a:t>
            </a:r>
            <a:r>
              <a:rPr lang="zh-TW" altLang="en-US" dirty="0"/>
              <a:t> 無套藥</a:t>
            </a:r>
            <a:r>
              <a:rPr lang="zh-TW" altLang="en-US" b="1" dirty="0"/>
              <a:t>趴、</a:t>
            </a:r>
            <a:r>
              <a:rPr lang="zh-TW" altLang="en-US" dirty="0"/>
              <a:t>網路約砲、 網路聊天室、 手機 </a:t>
            </a:r>
            <a:r>
              <a:rPr lang="en-US" altLang="zh-TW" dirty="0"/>
              <a:t>App</a:t>
            </a:r>
          </a:p>
          <a:p>
            <a:r>
              <a:rPr lang="en-US" altLang="zh-TW" dirty="0"/>
              <a:t>2.</a:t>
            </a:r>
            <a:r>
              <a:rPr lang="zh-TW" altLang="en-US" dirty="0"/>
              <a:t>平常積極培養正當的休閒娛樂。</a:t>
            </a:r>
            <a:endParaRPr lang="en-US" altLang="zh-TW" dirty="0"/>
          </a:p>
          <a:p>
            <a:r>
              <a:rPr lang="en-US" altLang="zh-TW" dirty="0"/>
              <a:t>3.</a:t>
            </a:r>
            <a:r>
              <a:rPr lang="zh-TW" altLang="en-US" dirty="0"/>
              <a:t> 要勇於拒絕網路色情、色情刊物或影片。</a:t>
            </a:r>
            <a:endParaRPr lang="en-US" altLang="zh-TW" dirty="0"/>
          </a:p>
          <a:p>
            <a:r>
              <a:rPr lang="en-US" altLang="zh-TW" dirty="0"/>
              <a:t>4.</a:t>
            </a:r>
            <a:r>
              <a:rPr lang="zh-TW" altLang="en-US" sz="1200" kern="0" dirty="0">
                <a:latin typeface="+mn-lt"/>
                <a:ea typeface="+mn-ea"/>
              </a:rPr>
              <a:t>拒絕</a:t>
            </a:r>
            <a:r>
              <a:rPr lang="zh-TW" altLang="en-US" sz="1200" dirty="0"/>
              <a:t>使用影響心智的藥物</a:t>
            </a:r>
            <a:r>
              <a:rPr lang="en-US" altLang="zh-TW" sz="1200" dirty="0"/>
              <a:t>:</a:t>
            </a:r>
            <a:r>
              <a:rPr lang="zh-TW" altLang="en-US" sz="1200" dirty="0"/>
              <a:t>酒、</a:t>
            </a:r>
            <a:r>
              <a:rPr lang="en-US" altLang="zh-TW" sz="1200" dirty="0"/>
              <a:t>FM2</a:t>
            </a:r>
            <a:r>
              <a:rPr lang="zh-TW" altLang="en-US" sz="1200" dirty="0"/>
              <a:t>、搖頭丸、</a:t>
            </a:r>
            <a:r>
              <a:rPr lang="en-US" altLang="zh-TW" sz="1200" dirty="0"/>
              <a:t>K</a:t>
            </a:r>
            <a:r>
              <a:rPr lang="zh-TW" altLang="en-US" sz="1200" dirty="0"/>
              <a:t>他命、安非他命、迷幻藥、混合</a:t>
            </a:r>
            <a:r>
              <a:rPr lang="en-US" altLang="zh-TW" sz="1200" dirty="0"/>
              <a:t> (</a:t>
            </a:r>
            <a:r>
              <a:rPr lang="zh-TW" altLang="en-US" sz="1200" dirty="0"/>
              <a:t>由夜店 </a:t>
            </a:r>
            <a:r>
              <a:rPr lang="en-US" altLang="zh-TW" sz="1200" dirty="0"/>
              <a:t>“</a:t>
            </a:r>
            <a:r>
              <a:rPr lang="zh-TW" altLang="en-US" sz="1200" dirty="0"/>
              <a:t>藥師</a:t>
            </a:r>
            <a:r>
              <a:rPr lang="en-US" altLang="zh-TW" sz="1200" dirty="0"/>
              <a:t>” </a:t>
            </a:r>
            <a:r>
              <a:rPr lang="zh-TW" altLang="en-US" sz="1200" dirty="0"/>
              <a:t>配藥</a:t>
            </a:r>
            <a:r>
              <a:rPr lang="en-US" altLang="zh-TW" sz="1200" dirty="0"/>
              <a:t>)</a:t>
            </a:r>
            <a:endParaRPr lang="en-US" altLang="zh-TW"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23</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我們不能選擇生於愛滋的世代，但我們可以選擇不要感染愛滋病，愛滋病防治第一步如前面所說，以節制拒絕性誘惑為第一道防線</a:t>
            </a:r>
            <a:br>
              <a:rPr lang="en-US" altLang="zh-TW" dirty="0"/>
            </a:br>
            <a:r>
              <a:rPr lang="zh-TW" altLang="en-US" dirty="0"/>
              <a:t>身為高中生，如果未來發生性行為，應學習性行為抉擇</a:t>
            </a:r>
            <a:r>
              <a:rPr lang="en-US" altLang="zh-TW" dirty="0"/>
              <a:t>(</a:t>
            </a:r>
            <a:r>
              <a:rPr lang="zh-TW" altLang="en-US" dirty="0"/>
              <a:t>學習兩性交往</a:t>
            </a:r>
            <a:r>
              <a:rPr lang="en-US" altLang="zh-TW" dirty="0"/>
              <a:t>)</a:t>
            </a:r>
            <a:r>
              <a:rPr lang="zh-TW" altLang="en-US" dirty="0"/>
              <a:t>，也就是發生性行為對你的影響，忠實單一性伴侶以及如何做好自我保護的安全性行為</a:t>
            </a:r>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24</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使用保險套除可預防愛滋病毒感染外，亦可預防其他性傳 染病及避免懷孕，發生性行為一定要戴上保險套，這是尊重自己與伴侶的行為</a:t>
            </a:r>
            <a:br>
              <a:rPr lang="en-US" altLang="zh-TW" dirty="0"/>
            </a:br>
            <a:r>
              <a:rPr lang="zh-TW" altLang="en-US" dirty="0"/>
              <a:t>如何使用保險套，大家可以在健康與護理課學習，同學也可以透過疾管署的影片了解，透過強化愛滋病風險自覺，發生性行為時，希望能全程使用保險套</a:t>
            </a:r>
            <a:endParaRPr lang="en-US" altLang="zh-TW"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solidFill>
                  <a:prstClr val="black"/>
                </a:solidFill>
              </a:rPr>
              <a:t>25</a:t>
            </a:fld>
            <a:endParaRPr lang="zh-TW"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br>
              <a:rPr lang="en-US" altLang="zh-TW" sz="1200" kern="1200" dirty="0">
                <a:solidFill>
                  <a:schemeClr val="tx1"/>
                </a:solidFill>
                <a:effectLst/>
                <a:latin typeface="+mn-lt"/>
                <a:ea typeface="+mn-ea"/>
                <a:cs typeface="+mn-cs"/>
              </a:rPr>
            </a:br>
            <a:r>
              <a:rPr lang="zh-TW" altLang="zh-TW" sz="1200" kern="1200" dirty="0">
                <a:solidFill>
                  <a:schemeClr val="tx1"/>
                </a:solidFill>
                <a:effectLst/>
                <a:latin typeface="+mn-lt"/>
                <a:ea typeface="+mn-ea"/>
                <a:cs typeface="+mn-cs"/>
              </a:rPr>
              <a:t>愛滋防治</a:t>
            </a:r>
            <a:r>
              <a:rPr lang="en-US" altLang="zh-TW" sz="1200" kern="1200" dirty="0">
                <a:solidFill>
                  <a:schemeClr val="tx1"/>
                </a:solidFill>
                <a:effectLst/>
                <a:latin typeface="+mn-lt"/>
                <a:ea typeface="+mn-ea"/>
                <a:cs typeface="+mn-cs"/>
              </a:rPr>
              <a:t>ABCD</a:t>
            </a:r>
            <a:r>
              <a:rPr lang="zh-TW" altLang="zh-TW" sz="1200" kern="1200" dirty="0">
                <a:solidFill>
                  <a:schemeClr val="tx1"/>
                </a:solidFill>
                <a:effectLst/>
                <a:latin typeface="+mn-lt"/>
                <a:ea typeface="+mn-ea"/>
                <a:cs typeface="+mn-cs"/>
              </a:rPr>
              <a:t>原則的</a:t>
            </a:r>
            <a:r>
              <a:rPr lang="en-US" altLang="zh-TW" sz="1200" kern="1200" dirty="0">
                <a:solidFill>
                  <a:schemeClr val="tx1"/>
                </a:solidFill>
                <a:effectLst/>
                <a:latin typeface="+mn-lt"/>
                <a:ea typeface="+mn-ea"/>
                <a:cs typeface="+mn-cs"/>
              </a:rPr>
              <a:t>D</a:t>
            </a:r>
            <a:r>
              <a:rPr lang="zh-TW" altLang="zh-TW" sz="1200" kern="1200" dirty="0">
                <a:solidFill>
                  <a:schemeClr val="tx1"/>
                </a:solidFill>
                <a:effectLst/>
                <a:latin typeface="+mn-lt"/>
                <a:ea typeface="+mn-ea"/>
                <a:cs typeface="+mn-cs"/>
              </a:rPr>
              <a:t>是指定期檢驗與預防性投藥</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26</a:t>
            </a:fld>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投影片圖像版面配置區 1"/>
          <p:cNvSpPr>
            <a:spLocks noGrp="1" noRot="1" noChangeAspect="1" noTextEdi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TW" altLang="zh-TW" sz="1200" kern="1200" dirty="0">
                <a:solidFill>
                  <a:schemeClr val="tx1"/>
                </a:solidFill>
                <a:effectLst/>
                <a:latin typeface="+mn-lt"/>
                <a:ea typeface="+mn-ea"/>
                <a:cs typeface="+mn-cs"/>
              </a:rPr>
              <a:t>不安全性行為</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例如：未使用保險套、與多人發生性行為、濫用藥物者等</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是</a:t>
            </a:r>
            <a:r>
              <a:rPr lang="zh-TW" altLang="zh-TW" sz="1200" kern="1200" dirty="0">
                <a:solidFill>
                  <a:schemeClr val="tx1"/>
                </a:solidFill>
                <a:effectLst/>
                <a:latin typeface="+mn-lt"/>
                <a:ea typeface="+mn-ea"/>
                <a:cs typeface="+mn-cs"/>
              </a:rPr>
              <a:t>愛滋感染高危險群，主動篩檢是面對自己，愛自己的表現</a:t>
            </a:r>
          </a:p>
          <a:p>
            <a:r>
              <a:rPr lang="zh-TW" altLang="zh-TW" sz="1200" kern="1200" dirty="0">
                <a:solidFill>
                  <a:schemeClr val="tx1"/>
                </a:solidFill>
                <a:effectLst/>
                <a:latin typeface="+mn-lt"/>
                <a:ea typeface="+mn-ea"/>
                <a:cs typeface="+mn-cs"/>
              </a:rPr>
              <a:t>講師提問：愛滋病篩檢管道有三種，你會選擇哪一個？為什麼？</a:t>
            </a:r>
            <a:br>
              <a:rPr lang="en-US" altLang="zh-TW" sz="1200" kern="1200" dirty="0">
                <a:solidFill>
                  <a:schemeClr val="tx1"/>
                </a:solidFill>
                <a:effectLst/>
                <a:latin typeface="+mn-lt"/>
                <a:ea typeface="+mn-ea"/>
                <a:cs typeface="+mn-cs"/>
              </a:rPr>
            </a:br>
            <a:r>
              <a:rPr lang="zh-TW" altLang="zh-TW" sz="1200" kern="1200" dirty="0">
                <a:solidFill>
                  <a:schemeClr val="tx1"/>
                </a:solidFill>
                <a:effectLst/>
                <a:latin typeface="+mn-lt"/>
                <a:ea typeface="+mn-ea"/>
                <a:cs typeface="+mn-cs"/>
              </a:rPr>
              <a:t>講師補充：</a:t>
            </a:r>
          </a:p>
          <a:p>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新北市衛生局愛滋諮詢專線是</a:t>
            </a:r>
            <a:r>
              <a:rPr lang="en-US" altLang="zh-TW" sz="1200" kern="1200" dirty="0">
                <a:solidFill>
                  <a:schemeClr val="tx1"/>
                </a:solidFill>
                <a:effectLst/>
                <a:latin typeface="+mn-lt"/>
                <a:ea typeface="+mn-ea"/>
                <a:cs typeface="+mn-cs"/>
              </a:rPr>
              <a:t> 0800001069</a:t>
            </a:r>
            <a:r>
              <a:rPr lang="zh-TW" altLang="zh-TW" sz="1200" kern="1200" dirty="0">
                <a:solidFill>
                  <a:schemeClr val="tx1"/>
                </a:solidFill>
                <a:effectLst/>
                <a:latin typeface="+mn-lt"/>
                <a:ea typeface="+mn-ea"/>
                <a:cs typeface="+mn-cs"/>
              </a:rPr>
              <a:t>，可以撥此專線諮詢與預約篩檢。</a:t>
            </a:r>
          </a:p>
          <a:p>
            <a:r>
              <a:rPr lang="en-US" altLang="zh-TW" sz="1200" kern="1200" dirty="0">
                <a:solidFill>
                  <a:schemeClr val="tx1"/>
                </a:solidFill>
                <a:effectLst/>
                <a:latin typeface="+mn-lt"/>
                <a:ea typeface="+mn-ea"/>
                <a:cs typeface="+mn-cs"/>
              </a:rPr>
              <a:t>2.</a:t>
            </a:r>
            <a:r>
              <a:rPr lang="zh-TW" altLang="zh-TW" sz="1200" kern="1200" dirty="0">
                <a:solidFill>
                  <a:schemeClr val="tx1"/>
                </a:solidFill>
                <a:effectLst/>
                <a:latin typeface="+mn-lt"/>
                <a:ea typeface="+mn-ea"/>
                <a:cs typeface="+mn-cs"/>
              </a:rPr>
              <a:t>匿名篩檢：主要目的為保有隱私，讓受檢者更願意去做篩檢，受檢者不需提供任何資料，也不用準備相關的證件，目前醫院的匿名篩檢雖不需掛號，但多半要事先預約以控制人數，並於篩檢前接受諮詢服務，提供抽血後，醫院會給予編號及密碼，約等待一個星期的時間可以撥打電話以編號及密碼詢問篩檢結果。</a:t>
            </a:r>
          </a:p>
          <a:p>
            <a:r>
              <a:rPr lang="en-US" altLang="zh-TW" sz="1200" kern="1200" dirty="0">
                <a:solidFill>
                  <a:schemeClr val="tx1"/>
                </a:solidFill>
                <a:effectLst/>
                <a:latin typeface="+mn-lt"/>
                <a:ea typeface="+mn-ea"/>
                <a:cs typeface="+mn-cs"/>
              </a:rPr>
              <a:t>3.</a:t>
            </a:r>
            <a:r>
              <a:rPr lang="zh-TW" altLang="zh-TW" sz="1200" kern="1200" dirty="0">
                <a:solidFill>
                  <a:schemeClr val="tx1"/>
                </a:solidFill>
                <a:effectLst/>
                <a:latin typeface="+mn-lt"/>
                <a:ea typeface="+mn-ea"/>
                <a:cs typeface="+mn-cs"/>
              </a:rPr>
              <a:t>具名篩檢：以健保卡掛號進行篩檢，和匿名篩檢不一樣的地方是透過門診提供篩檢前諮詢，第一階段抽血後若呈現陽性反應，則會再進一步做第二階段抽血檢查，若西方墨點確診為陽性反應，則會直接進入愛滋感染的醫療系統以提供感染者完善的醫療資源。</a:t>
            </a:r>
          </a:p>
          <a:p>
            <a:r>
              <a:rPr lang="en-US" altLang="zh-TW" sz="1200" kern="1200" dirty="0">
                <a:solidFill>
                  <a:schemeClr val="tx1"/>
                </a:solidFill>
                <a:effectLst/>
                <a:latin typeface="+mn-lt"/>
                <a:ea typeface="+mn-ea"/>
                <a:cs typeface="+mn-cs"/>
              </a:rPr>
              <a:t>4.</a:t>
            </a:r>
            <a:r>
              <a:rPr lang="zh-TW" altLang="zh-TW" sz="1200" kern="1200" dirty="0">
                <a:solidFill>
                  <a:schemeClr val="tx1"/>
                </a:solidFill>
                <a:effectLst/>
                <a:latin typeface="+mn-lt"/>
                <a:ea typeface="+mn-ea"/>
                <a:cs typeface="+mn-cs"/>
              </a:rPr>
              <a:t>自我篩檢：主要是提供篩檢的便利性及隱私性，自我篩檢雖然有其一定的準確性，但若，因此建議使用自我篩檢試劑前，必須詳加瞭解使用操作程序不正確仍會造成誤差程序，若檢測結果為陽性反應，必須要再至醫院抽血做更進一步的檢查。</a:t>
            </a:r>
          </a:p>
          <a:p>
            <a:pPr marL="0" indent="0">
              <a:buNone/>
              <a:defRPr/>
            </a:pPr>
            <a:endParaRPr lang="zh-TW" altLang="en-US" dirty="0"/>
          </a:p>
        </p:txBody>
      </p:sp>
      <p:sp>
        <p:nvSpPr>
          <p:cNvPr id="1454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940" eaLnBrk="0" hangingPunct="0">
              <a:defRPr kumimoji="1" sz="2400">
                <a:solidFill>
                  <a:schemeClr val="tx1"/>
                </a:solidFill>
                <a:latin typeface="Times New Roman" panose="02020603050405020304" pitchFamily="18" charset="0"/>
                <a:ea typeface="新細明體" panose="02020500000000000000" pitchFamily="18" charset="-120"/>
              </a:defRPr>
            </a:lvl1pPr>
            <a:lvl2pPr marL="744220" indent="-286385" defTabSz="91694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4270"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2105"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9940"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7775"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5610"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33445"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91280"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817BBF3B-60ED-4B3C-8ADE-92EAD208D8C7}" type="slidenum">
              <a:rPr lang="en-US" altLang="zh-TW" sz="1200"/>
              <a:t>27</a:t>
            </a:fld>
            <a:endParaRPr lang="en-US" altLang="zh-TW" sz="1200"/>
          </a:p>
        </p:txBody>
      </p:sp>
      <p:sp>
        <p:nvSpPr>
          <p:cNvPr id="145413" name="頁尾版面配置區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940" eaLnBrk="0" hangingPunct="0">
              <a:defRPr kumimoji="1" sz="2400">
                <a:solidFill>
                  <a:schemeClr val="tx1"/>
                </a:solidFill>
                <a:latin typeface="Times New Roman" panose="02020603050405020304" pitchFamily="18" charset="0"/>
                <a:ea typeface="新細明體" panose="02020500000000000000" pitchFamily="18" charset="-120"/>
              </a:defRPr>
            </a:lvl1pPr>
            <a:lvl2pPr marL="744220" indent="-286385" defTabSz="91694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4270"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2105"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9940"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7775"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5610"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33445"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91280"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endParaRPr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p:cNvSpPr>
            <a:spLocks noGrp="1" noRot="1" noChangeAspect="1" noTextEdit="1"/>
          </p:cNvSpPr>
          <p:nvPr>
            <p:ph type="sldImg"/>
          </p:nvPr>
        </p:nvSpPr>
        <p:spPr/>
      </p:sp>
      <p:sp>
        <p:nvSpPr>
          <p:cNvPr id="152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TW" altLang="zh-TW" sz="1200" kern="1200" dirty="0">
                <a:solidFill>
                  <a:schemeClr val="tx1"/>
                </a:solidFill>
                <a:effectLst/>
                <a:latin typeface="+mn-lt"/>
                <a:ea typeface="+mn-ea"/>
                <a:cs typeface="+mn-cs"/>
              </a:rPr>
              <a:t>講師說明：</a:t>
            </a:r>
          </a:p>
          <a:p>
            <a:r>
              <a:rPr lang="zh-TW" altLang="en-US" sz="1200" b="0" i="0" u="none" strike="noStrike" kern="1200" baseline="0" dirty="0">
                <a:solidFill>
                  <a:schemeClr val="tx1"/>
                </a:solidFill>
                <a:latin typeface="+mn-lt"/>
                <a:ea typeface="+mn-ea"/>
                <a:cs typeface="+mn-cs"/>
              </a:rPr>
              <a:t>暴露愛滋病毒後預防性投藥</a:t>
            </a:r>
            <a:r>
              <a:rPr lang="en-US" altLang="zh-TW" sz="1200" b="0" i="0" u="none" strike="noStrike" kern="1200" baseline="0" dirty="0">
                <a:solidFill>
                  <a:schemeClr val="tx1"/>
                </a:solidFill>
                <a:latin typeface="+mn-lt"/>
                <a:ea typeface="+mn-ea"/>
                <a:cs typeface="+mn-cs"/>
              </a:rPr>
              <a:t>:</a:t>
            </a:r>
            <a:r>
              <a:rPr lang="zh-TW" altLang="en-US" sz="1200" b="0" i="0" kern="1200" dirty="0">
                <a:solidFill>
                  <a:schemeClr val="tx1"/>
                </a:solidFill>
                <a:effectLst/>
                <a:latin typeface="+mn-lt"/>
                <a:ea typeface="+mn-ea"/>
                <a:cs typeface="+mn-cs"/>
              </a:rPr>
              <a:t>由於抗愛滋病毒用藥是由感染科專科醫師開立，民眾應至有提供預防性投藥之醫院感染科門診掛號，經醫師評估後使用，需要使用</a:t>
            </a:r>
            <a:r>
              <a:rPr lang="en-US" altLang="zh-TW" sz="1200" b="0" i="0" kern="1200" dirty="0">
                <a:solidFill>
                  <a:schemeClr val="tx1"/>
                </a:solidFill>
                <a:effectLst/>
                <a:latin typeface="+mn-lt"/>
                <a:ea typeface="+mn-ea"/>
                <a:cs typeface="+mn-cs"/>
              </a:rPr>
              <a:t>28</a:t>
            </a:r>
            <a:r>
              <a:rPr lang="zh-TW" altLang="en-US" sz="1200" b="0" i="0" kern="1200" dirty="0">
                <a:solidFill>
                  <a:schemeClr val="tx1"/>
                </a:solidFill>
                <a:effectLst/>
                <a:latin typeface="+mn-lt"/>
                <a:ea typeface="+mn-ea"/>
                <a:cs typeface="+mn-cs"/>
              </a:rPr>
              <a:t>天。</a:t>
            </a:r>
            <a:endParaRPr lang="en-US" altLang="zh-TW" sz="1200" b="0" i="0" u="none" strike="noStrike" kern="1200" baseline="0" dirty="0">
              <a:solidFill>
                <a:schemeClr val="tx1"/>
              </a:solidFill>
              <a:latin typeface="+mn-lt"/>
              <a:ea typeface="+mn-ea"/>
              <a:cs typeface="+mn-cs"/>
            </a:endParaRPr>
          </a:p>
          <a:p>
            <a:r>
              <a:rPr lang="zh-TW" altLang="zh-TW"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PEP</a:t>
            </a:r>
            <a:r>
              <a:rPr lang="zh-TW" altLang="zh-TW" sz="1200" kern="1200" dirty="0">
                <a:solidFill>
                  <a:schemeClr val="tx1"/>
                </a:solidFill>
                <a:effectLst/>
                <a:latin typeface="+mn-lt"/>
                <a:ea typeface="+mn-ea"/>
                <a:cs typeface="+mn-cs"/>
              </a:rPr>
              <a:t>目的都是要讓體內有足夠藥物濃度以阻止侵入人體的</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病毒進一步造成不可逆的感染。如有從事不安全危險性行為、遭性侵害、共用針器或稀釋液的注射藥癮者等，而有直接接觸到疑似愛滋病毒的血液或體液，經預防性投藥之醫師評估後，給予暴露後的抗愛滋病毒預防性投藥，避免感染愛滋病。暴露後預防性投藥</a:t>
            </a:r>
            <a:r>
              <a:rPr lang="en-US" altLang="zh-TW" sz="1200" kern="1200" dirty="0">
                <a:solidFill>
                  <a:schemeClr val="tx1"/>
                </a:solidFill>
                <a:effectLst/>
                <a:latin typeface="+mn-lt"/>
                <a:ea typeface="+mn-ea"/>
                <a:cs typeface="+mn-cs"/>
              </a:rPr>
              <a:t>(PEP)</a:t>
            </a:r>
            <a:r>
              <a:rPr lang="zh-TW" altLang="zh-TW" sz="1200" kern="1200" dirty="0">
                <a:solidFill>
                  <a:schemeClr val="tx1"/>
                </a:solidFill>
                <a:effectLst/>
                <a:latin typeface="+mn-lt"/>
                <a:ea typeface="+mn-ea"/>
                <a:cs typeface="+mn-cs"/>
              </a:rPr>
              <a:t>→</a:t>
            </a:r>
            <a:r>
              <a:rPr lang="en-US" altLang="zh-TW" sz="1200" kern="1200" dirty="0">
                <a:solidFill>
                  <a:schemeClr val="tx1"/>
                </a:solidFill>
                <a:effectLst/>
                <a:latin typeface="+mn-lt"/>
                <a:ea typeface="+mn-ea"/>
                <a:cs typeface="+mn-cs"/>
              </a:rPr>
              <a:t>72</a:t>
            </a:r>
            <a:r>
              <a:rPr lang="zh-TW" altLang="zh-TW" sz="1200" kern="1200" dirty="0">
                <a:solidFill>
                  <a:schemeClr val="tx1"/>
                </a:solidFill>
                <a:effectLst/>
                <a:latin typeface="+mn-lt"/>
                <a:ea typeface="+mn-ea"/>
                <a:cs typeface="+mn-cs"/>
              </a:rPr>
              <a:t>小時內服用</a:t>
            </a:r>
            <a:r>
              <a:rPr lang="zh-TW" altLang="en-US" sz="1200" kern="1200" dirty="0">
                <a:solidFill>
                  <a:schemeClr val="tx1"/>
                </a:solidFill>
                <a:effectLst/>
                <a:latin typeface="+mn-lt"/>
                <a:ea typeface="+mn-ea"/>
                <a:cs typeface="+mn-cs"/>
              </a:rPr>
              <a:t>，超過</a:t>
            </a:r>
            <a:r>
              <a:rPr lang="en-US" altLang="zh-TW" sz="1200" kern="1200" dirty="0">
                <a:solidFill>
                  <a:schemeClr val="tx1"/>
                </a:solidFill>
                <a:effectLst/>
                <a:latin typeface="+mn-lt"/>
                <a:ea typeface="+mn-ea"/>
                <a:cs typeface="+mn-cs"/>
              </a:rPr>
              <a:t>3</a:t>
            </a:r>
            <a:r>
              <a:rPr lang="zh-TW" altLang="en-US" sz="1200" kern="1200" dirty="0">
                <a:solidFill>
                  <a:schemeClr val="tx1"/>
                </a:solidFill>
                <a:effectLst/>
                <a:latin typeface="+mn-lt"/>
                <a:ea typeface="+mn-ea"/>
                <a:cs typeface="+mn-cs"/>
              </a:rPr>
              <a:t>天就沒有效果</a:t>
            </a:r>
            <a:endParaRPr lang="zh-TW" altLang="en-US" dirty="0">
              <a:ea typeface="新細明體" panose="02020500000000000000" pitchFamily="18" charset="-120"/>
            </a:endParaRPr>
          </a:p>
        </p:txBody>
      </p:sp>
      <p:sp>
        <p:nvSpPr>
          <p:cNvPr id="1525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940" eaLnBrk="0" hangingPunct="0">
              <a:defRPr kumimoji="1" sz="2400">
                <a:solidFill>
                  <a:schemeClr val="tx1"/>
                </a:solidFill>
                <a:latin typeface="Times New Roman" panose="02020603050405020304" pitchFamily="18" charset="0"/>
                <a:ea typeface="新細明體" panose="02020500000000000000" pitchFamily="18" charset="-120"/>
              </a:defRPr>
            </a:lvl1pPr>
            <a:lvl2pPr marL="744220" indent="-286385" defTabSz="91694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4270"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2105"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9940"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7775"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5610"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33445"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91280"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09BD26F5-02F7-47DA-A33A-CE2461213CE8}" type="slidenum">
              <a:rPr lang="en-US" altLang="zh-TW" sz="1200"/>
              <a:t>28</a:t>
            </a:fld>
            <a:endParaRPr lang="en-US" altLang="zh-TW" sz="1200"/>
          </a:p>
        </p:txBody>
      </p:sp>
      <p:sp>
        <p:nvSpPr>
          <p:cNvPr id="152581" name="頁尾版面配置區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940" eaLnBrk="0" hangingPunct="0">
              <a:defRPr kumimoji="1" sz="2400">
                <a:solidFill>
                  <a:schemeClr val="tx1"/>
                </a:solidFill>
                <a:latin typeface="Times New Roman" panose="02020603050405020304" pitchFamily="18" charset="0"/>
                <a:ea typeface="新細明體" panose="02020500000000000000" pitchFamily="18" charset="-120"/>
              </a:defRPr>
            </a:lvl1pPr>
            <a:lvl2pPr marL="744220" indent="-286385" defTabSz="91694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4270"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2105"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9940" indent="-228600" defTabSz="91694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7775"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5610"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33445"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91280" indent="-228600" defTabSz="91694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endParaRPr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講師：</a:t>
            </a:r>
            <a:br>
              <a:rPr lang="en-US" altLang="zh-TW" dirty="0"/>
            </a:br>
            <a:r>
              <a:rPr lang="zh-TW" altLang="en-US" dirty="0"/>
              <a:t>愛滋病防治可由初期的</a:t>
            </a:r>
            <a:r>
              <a:rPr lang="en-US" altLang="zh-TW" dirty="0"/>
              <a:t>HIV</a:t>
            </a:r>
            <a:r>
              <a:rPr lang="zh-TW" altLang="en-US" dirty="0"/>
              <a:t>檢驗，如未確診，可轉介到預防服務及資源提供，如果是</a:t>
            </a:r>
            <a:r>
              <a:rPr lang="en-US" altLang="zh-TW" dirty="0"/>
              <a:t>HIV</a:t>
            </a:r>
            <a:r>
              <a:rPr lang="zh-TW" altLang="en-US" dirty="0"/>
              <a:t>帶原者，可透過診斷、就醫、服藥，以穩定監控病毒量，達到整合式的醫療照護服務系統。</a:t>
            </a:r>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29</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solidFill>
                  <a:schemeClr val="tx1"/>
                </a:solidFill>
              </a:rPr>
              <a:t>根據衛福部疾管署統計，截至 </a:t>
            </a:r>
            <a:r>
              <a:rPr lang="en-US" altLang="zh-TW" dirty="0">
                <a:solidFill>
                  <a:schemeClr val="tx1"/>
                </a:solidFill>
              </a:rPr>
              <a:t>2022 </a:t>
            </a:r>
            <a:r>
              <a:rPr lang="zh-TW" altLang="en-US" dirty="0">
                <a:solidFill>
                  <a:schemeClr val="tx1"/>
                </a:solidFill>
              </a:rPr>
              <a:t>年 </a:t>
            </a:r>
            <a:r>
              <a:rPr lang="en-US" altLang="zh-TW" dirty="0">
                <a:solidFill>
                  <a:schemeClr val="tx1"/>
                </a:solidFill>
              </a:rPr>
              <a:t>7 </a:t>
            </a:r>
            <a:r>
              <a:rPr lang="zh-TW" altLang="en-US" dirty="0">
                <a:solidFill>
                  <a:schemeClr val="tx1"/>
                </a:solidFill>
              </a:rPr>
              <a:t>月底止，全台愛滋病感染者已達到 </a:t>
            </a:r>
            <a:r>
              <a:rPr lang="en-US" altLang="zh-TW" dirty="0">
                <a:solidFill>
                  <a:schemeClr val="tx1"/>
                </a:solidFill>
              </a:rPr>
              <a:t>42887 </a:t>
            </a:r>
            <a:r>
              <a:rPr lang="zh-TW" altLang="en-US" dirty="0">
                <a:solidFill>
                  <a:schemeClr val="tx1"/>
                </a:solidFill>
              </a:rPr>
              <a:t>例，而分析感染危險因素，以不安全性行為者佔 </a:t>
            </a:r>
            <a:r>
              <a:rPr lang="en-US" altLang="zh-TW" dirty="0">
                <a:solidFill>
                  <a:schemeClr val="tx1"/>
                </a:solidFill>
              </a:rPr>
              <a:t>95%</a:t>
            </a:r>
            <a:r>
              <a:rPr lang="zh-TW" altLang="en-US" dirty="0">
                <a:solidFill>
                  <a:schemeClr val="tx1"/>
                </a:solidFill>
              </a:rPr>
              <a:t>以上；</a:t>
            </a:r>
            <a:r>
              <a:rPr lang="en-US" altLang="zh-TW" dirty="0">
                <a:solidFill>
                  <a:schemeClr val="tx1"/>
                </a:solidFill>
              </a:rPr>
              <a:t>25 </a:t>
            </a:r>
            <a:r>
              <a:rPr lang="zh-TW" altLang="en-US" dirty="0">
                <a:solidFill>
                  <a:schemeClr val="tx1"/>
                </a:solidFill>
              </a:rPr>
              <a:t>歲以下佔 </a:t>
            </a:r>
            <a:r>
              <a:rPr lang="en-US" altLang="zh-TW" dirty="0">
                <a:solidFill>
                  <a:schemeClr val="tx1"/>
                </a:solidFill>
              </a:rPr>
              <a:t>24%</a:t>
            </a:r>
            <a:r>
              <a:rPr lang="zh-TW" altLang="en-US" dirty="0">
                <a:solidFill>
                  <a:schemeClr val="tx1"/>
                </a:solidFill>
              </a:rPr>
              <a:t>。 新北市愛滋感染者</a:t>
            </a:r>
            <a:r>
              <a:rPr lang="en-US" altLang="zh-TW" dirty="0">
                <a:solidFill>
                  <a:schemeClr val="tx1"/>
                </a:solidFill>
              </a:rPr>
              <a:t>(HIV)</a:t>
            </a:r>
            <a:r>
              <a:rPr lang="zh-TW" altLang="en-US" dirty="0">
                <a:solidFill>
                  <a:schemeClr val="tx1"/>
                </a:solidFill>
              </a:rPr>
              <a:t>人數居全國之冠：</a:t>
            </a:r>
            <a:r>
              <a:rPr kumimoji="0"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9,803 (22.86%)</a:t>
            </a:r>
            <a:r>
              <a:rPr lang="zh-TW" altLang="en-US" dirty="0">
                <a:solidFill>
                  <a:schemeClr val="tx1"/>
                </a:solidFill>
              </a:rPr>
              <a:t>，這也是為什麼新北市衛生局積極進行校園愛滋防治工作的主要原因。</a:t>
            </a:r>
            <a:endParaRPr lang="en-US" altLang="zh-TW" dirty="0">
              <a:solidFill>
                <a:schemeClr val="tx1"/>
              </a:solidFill>
            </a:endParaRPr>
          </a:p>
          <a:p>
            <a:r>
              <a:rPr lang="zh-TW" altLang="en-US" dirty="0">
                <a:solidFill>
                  <a:schemeClr val="tx1"/>
                </a:solidFill>
              </a:rPr>
              <a:t>講師提問：什麼是不安全性行為？ 不安全性行為包括同性間與異性間不安全性行為。</a:t>
            </a:r>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3</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透過關懷，</a:t>
            </a:r>
            <a:r>
              <a:rPr lang="zh-TW" altLang="en-US" sz="1200" b="0" i="0" kern="1200" dirty="0">
                <a:solidFill>
                  <a:schemeClr val="tx1"/>
                </a:solidFill>
                <a:effectLst/>
                <a:latin typeface="+mn-lt"/>
                <a:ea typeface="+mn-ea"/>
                <a:cs typeface="+mn-cs"/>
              </a:rPr>
              <a:t>多一點擁抱與接納，世界會多一點正能量，讓我們一起撕去偏見，讓愛無限，讓愛完美</a:t>
            </a: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30</a:t>
            </a:fld>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p:sp>
      <p:sp>
        <p:nvSpPr>
          <p:cNvPr id="41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z="1200" kern="1200" dirty="0">
              <a:solidFill>
                <a:schemeClr val="tx1"/>
              </a:solidFill>
              <a:effectLst/>
              <a:latin typeface="+mn-lt"/>
              <a:ea typeface="+mn-ea"/>
              <a:cs typeface="+mn-cs"/>
            </a:endParaRPr>
          </a:p>
          <a:p>
            <a:pPr lvl="0"/>
            <a:r>
              <a:rPr lang="zh-TW"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害</a:t>
            </a:r>
            <a:r>
              <a:rPr lang="zh-TW" altLang="zh-TW" sz="1200" kern="1200" dirty="0">
                <a:solidFill>
                  <a:schemeClr val="tx1"/>
                </a:solidFill>
                <a:effectLst/>
                <a:latin typeface="+mn-lt"/>
                <a:ea typeface="+mn-ea"/>
                <a:cs typeface="+mn-cs"/>
              </a:rPr>
              <a:t>怕的是愛滋病毒；不是愛滋病</a:t>
            </a:r>
            <a:r>
              <a:rPr lang="zh-TW" altLang="en-US" sz="1200" kern="1200" dirty="0">
                <a:solidFill>
                  <a:schemeClr val="tx1"/>
                </a:solidFill>
                <a:effectLst/>
                <a:latin typeface="+mn-lt"/>
                <a:ea typeface="+mn-ea"/>
                <a:cs typeface="+mn-cs"/>
              </a:rPr>
              <a:t>感染者</a:t>
            </a:r>
            <a:r>
              <a:rPr lang="zh-TW" altLang="zh-TW" sz="1200" kern="1200" dirty="0">
                <a:solidFill>
                  <a:schemeClr val="tx1"/>
                </a:solidFill>
                <a:effectLst/>
                <a:latin typeface="+mn-lt"/>
                <a:ea typeface="+mn-ea"/>
                <a:cs typeface="+mn-cs"/>
              </a:rPr>
              <a:t>」所以我們關懷愛滋，可以讓愛滋感染者獲得治療、避免惡化與感染他人，我們可以做不排斥、接納愛滋感染者，例如：一起上學、配戴紅絲帶表示重視、關懷愛滋及去歧視 </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國際愛滋日</a:t>
            </a:r>
            <a:r>
              <a:rPr lang="en-US" altLang="zh-TW" sz="1200" kern="1200" dirty="0">
                <a:solidFill>
                  <a:schemeClr val="tx1"/>
                </a:solidFill>
                <a:effectLst/>
                <a:latin typeface="+mn-lt"/>
                <a:ea typeface="+mn-ea"/>
                <a:cs typeface="+mn-cs"/>
              </a:rPr>
              <a:t>12</a:t>
            </a:r>
            <a:r>
              <a:rPr lang="zh-TW" altLang="zh-TW" sz="1200" kern="1200" dirty="0">
                <a:solidFill>
                  <a:schemeClr val="tx1"/>
                </a:solidFill>
                <a:effectLst/>
                <a:latin typeface="+mn-lt"/>
                <a:ea typeface="+mn-ea"/>
                <a:cs typeface="+mn-cs"/>
              </a:rPr>
              <a:t>月</a:t>
            </a:r>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日</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。只有在友善的環境，才可以讓愛滋高</a:t>
            </a:r>
            <a:r>
              <a:rPr lang="zh-TW" altLang="en-US" sz="1200" kern="1200" dirty="0">
                <a:solidFill>
                  <a:schemeClr val="tx1"/>
                </a:solidFill>
                <a:effectLst/>
                <a:latin typeface="+mn-lt"/>
                <a:ea typeface="+mn-ea"/>
                <a:cs typeface="+mn-cs"/>
              </a:rPr>
              <a:t>風險</a:t>
            </a:r>
            <a:r>
              <a:rPr lang="zh-TW" altLang="zh-TW" sz="1200" kern="1200" dirty="0">
                <a:solidFill>
                  <a:schemeClr val="tx1"/>
                </a:solidFill>
                <a:effectLst/>
                <a:latin typeface="+mn-lt"/>
                <a:ea typeface="+mn-ea"/>
                <a:cs typeface="+mn-cs"/>
              </a:rPr>
              <a:t>群願意篩檢。</a:t>
            </a:r>
          </a:p>
          <a:p>
            <a:pPr lvl="0"/>
            <a:r>
              <a:rPr lang="zh-TW" altLang="zh-TW" sz="1200" kern="1200" dirty="0">
                <a:solidFill>
                  <a:schemeClr val="tx1"/>
                </a:solidFill>
                <a:effectLst/>
                <a:latin typeface="+mn-lt"/>
                <a:ea typeface="+mn-ea"/>
                <a:cs typeface="+mn-cs"/>
              </a:rPr>
              <a:t>同學</a:t>
            </a:r>
            <a:r>
              <a:rPr lang="zh-TW" altLang="en-US" sz="1200" kern="1200" dirty="0">
                <a:solidFill>
                  <a:schemeClr val="tx1"/>
                </a:solidFill>
                <a:effectLst/>
                <a:latin typeface="+mn-lt"/>
                <a:ea typeface="+mn-ea"/>
                <a:cs typeface="+mn-cs"/>
              </a:rPr>
              <a:t>除了</a:t>
            </a:r>
            <a:r>
              <a:rPr lang="zh-TW" altLang="zh-TW" sz="1200" kern="1200" dirty="0">
                <a:solidFill>
                  <a:schemeClr val="tx1"/>
                </a:solidFill>
                <a:effectLst/>
                <a:latin typeface="+mn-lt"/>
                <a:ea typeface="+mn-ea"/>
                <a:cs typeface="+mn-cs"/>
              </a:rPr>
              <a:t>可以在</a:t>
            </a:r>
            <a:r>
              <a:rPr lang="en-US" altLang="zh-TW" sz="1200" kern="1200" dirty="0">
                <a:solidFill>
                  <a:schemeClr val="tx1"/>
                </a:solidFill>
                <a:effectLst/>
                <a:latin typeface="+mn-lt"/>
                <a:ea typeface="+mn-ea"/>
                <a:cs typeface="+mn-cs"/>
              </a:rPr>
              <a:t>12/1</a:t>
            </a:r>
            <a:r>
              <a:rPr lang="zh-TW" altLang="zh-TW" sz="1200" kern="1200" dirty="0">
                <a:solidFill>
                  <a:schemeClr val="tx1"/>
                </a:solidFill>
                <a:effectLst/>
                <a:latin typeface="+mn-lt"/>
                <a:ea typeface="+mn-ea"/>
                <a:cs typeface="+mn-cs"/>
              </a:rPr>
              <a:t>日國際愛滋日，在校園進行關懷愛滋的倡議活動</a:t>
            </a:r>
            <a:r>
              <a:rPr lang="zh-TW" altLang="en-US" sz="1200" kern="1200" dirty="0">
                <a:solidFill>
                  <a:schemeClr val="tx1"/>
                </a:solidFill>
                <a:effectLst/>
                <a:latin typeface="+mn-lt"/>
                <a:ea typeface="+mn-ea"/>
                <a:cs typeface="+mn-cs"/>
              </a:rPr>
              <a:t>外，倡議也可隨時落實，無論是校園擺攤、課堂分享、與學弟妹分享等</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任何有機會的場合，都可以進行倡議</a:t>
            </a:r>
            <a:endParaRPr lang="zh-TW" altLang="zh-TW" sz="1200" kern="1200" dirty="0">
              <a:solidFill>
                <a:schemeClr val="tx1"/>
              </a:solidFill>
              <a:effectLst/>
              <a:latin typeface="+mn-lt"/>
              <a:ea typeface="+mn-ea"/>
              <a:cs typeface="+mn-cs"/>
            </a:endParaRPr>
          </a:p>
          <a:p>
            <a:endParaRPr lang="zh-TW"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br>
              <a:rPr lang="en-US" altLang="zh-TW" dirty="0"/>
            </a:br>
            <a:r>
              <a:rPr lang="zh-TW" altLang="en-US" dirty="0"/>
              <a:t>關於愛滋倡議的各主題，同學可以分享願意倡議的主題與內容，大家也可以愛滋倡議為主題，結合公民課的公民倡議進行。</a:t>
            </a:r>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solidFill>
                  <a:prstClr val="black"/>
                </a:solidFill>
              </a:rPr>
              <a:t>32</a:t>
            </a:fld>
            <a:endParaRPr lang="zh-TW"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不安全性行為包括異性間與男男間不安全 性行為，近幾年占</a:t>
            </a:r>
            <a:r>
              <a:rPr lang="en-US" altLang="zh-TW" sz="1200" kern="1200" dirty="0">
                <a:solidFill>
                  <a:schemeClr val="tx1"/>
                </a:solidFill>
                <a:effectLst/>
                <a:latin typeface="+mn-lt"/>
                <a:ea typeface="+mn-ea"/>
                <a:cs typeface="+mn-cs"/>
              </a:rPr>
              <a:t>90%</a:t>
            </a:r>
            <a:r>
              <a:rPr lang="zh-TW" altLang="zh-TW" sz="1200" kern="1200" dirty="0">
                <a:solidFill>
                  <a:schemeClr val="tx1"/>
                </a:solidFill>
                <a:effectLst/>
                <a:latin typeface="+mn-lt"/>
                <a:ea typeface="+mn-ea"/>
                <a:cs typeface="+mn-cs"/>
              </a:rPr>
              <a:t>以上</a:t>
            </a:r>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33</a:t>
            </a:fld>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zh-TW" altLang="zh-TW" sz="1200" kern="1200" dirty="0">
                <a:solidFill>
                  <a:schemeClr val="tx1"/>
                </a:solidFill>
                <a:effectLst/>
                <a:latin typeface="+mn-lt"/>
                <a:ea typeface="+mn-ea"/>
                <a:cs typeface="+mn-cs"/>
              </a:rPr>
              <a:t>「空窗期」</a:t>
            </a:r>
            <a:r>
              <a:rPr lang="zh-TW" altLang="en-US" sz="1200" kern="1200" dirty="0">
                <a:solidFill>
                  <a:schemeClr val="tx1"/>
                </a:solidFill>
                <a:effectLst/>
                <a:latin typeface="+mn-lt"/>
                <a:ea typeface="+mn-ea"/>
                <a:cs typeface="+mn-cs"/>
              </a:rPr>
              <a:t>是指愛滋感染者</a:t>
            </a:r>
            <a:r>
              <a:rPr lang="zh-TW" altLang="en-US" sz="1200" spc="125" dirty="0">
                <a:latin typeface="標楷體" panose="03000509000000000000" pitchFamily="65" charset="-120"/>
                <a:ea typeface="標楷體" panose="03000509000000000000" pitchFamily="65" charset="-120"/>
                <a:cs typeface="Noto Sans CJK JP Regular"/>
              </a:rPr>
              <a:t>在感染早</a:t>
            </a:r>
            <a:r>
              <a:rPr lang="zh-TW" altLang="en-US" sz="1200" spc="114" dirty="0">
                <a:latin typeface="標楷體" panose="03000509000000000000" pitchFamily="65" charset="-120"/>
                <a:ea typeface="標楷體" panose="03000509000000000000" pitchFamily="65" charset="-120"/>
                <a:cs typeface="Noto Sans CJK JP Regular"/>
              </a:rPr>
              <a:t>期</a:t>
            </a:r>
            <a:r>
              <a:rPr lang="zh-TW" altLang="en-US" sz="1200" spc="125" dirty="0">
                <a:latin typeface="標楷體" panose="03000509000000000000" pitchFamily="65" charset="-120"/>
                <a:ea typeface="標楷體" panose="03000509000000000000" pitchFamily="65" charset="-120"/>
                <a:cs typeface="Noto Sans CJK JP Regular"/>
              </a:rPr>
              <a:t>，可</a:t>
            </a:r>
            <a:r>
              <a:rPr lang="zh-TW" altLang="en-US" sz="1200" spc="120" dirty="0">
                <a:latin typeface="標楷體" panose="03000509000000000000" pitchFamily="65" charset="-120"/>
                <a:ea typeface="標楷體" panose="03000509000000000000" pitchFamily="65" charset="-120"/>
                <a:cs typeface="Noto Sans CJK JP Regular"/>
              </a:rPr>
              <a:t>能因</a:t>
            </a:r>
            <a:r>
              <a:rPr lang="zh-TW" altLang="en-US" sz="1200" spc="114" dirty="0">
                <a:latin typeface="標楷體" panose="03000509000000000000" pitchFamily="65" charset="-120"/>
                <a:ea typeface="標楷體" panose="03000509000000000000" pitchFamily="65" charset="-120"/>
                <a:cs typeface="Noto Sans CJK JP Regular"/>
              </a:rPr>
              <a:t>抗</a:t>
            </a:r>
            <a:r>
              <a:rPr lang="zh-TW" altLang="en-US" sz="1200" spc="-40" dirty="0">
                <a:latin typeface="標楷體" panose="03000509000000000000" pitchFamily="65" charset="-120"/>
                <a:ea typeface="標楷體" panose="03000509000000000000" pitchFamily="65" charset="-120"/>
                <a:cs typeface="Noto Sans CJK JP Regular"/>
              </a:rPr>
              <a:t>原</a:t>
            </a:r>
            <a:r>
              <a:rPr lang="en-US" altLang="zh-TW" sz="1200" spc="-20" dirty="0">
                <a:latin typeface="標楷體" panose="03000509000000000000" pitchFamily="65" charset="-120"/>
                <a:ea typeface="標楷體" panose="03000509000000000000" pitchFamily="65" charset="-120"/>
                <a:cs typeface="Noto Sans CJK JP Regular"/>
              </a:rPr>
              <a:t>/</a:t>
            </a:r>
            <a:r>
              <a:rPr lang="zh-TW" altLang="en-US" sz="1200" spc="120" dirty="0">
                <a:latin typeface="標楷體" panose="03000509000000000000" pitchFamily="65" charset="-120"/>
                <a:ea typeface="標楷體" panose="03000509000000000000" pitchFamily="65" charset="-120"/>
                <a:cs typeface="Noto Sans CJK JP Regular"/>
              </a:rPr>
              <a:t>抗</a:t>
            </a:r>
            <a:r>
              <a:rPr lang="zh-TW" altLang="en-US" sz="1200" spc="114" dirty="0">
                <a:latin typeface="標楷體" panose="03000509000000000000" pitchFamily="65" charset="-120"/>
                <a:ea typeface="標楷體" panose="03000509000000000000" pitchFamily="65" charset="-120"/>
                <a:cs typeface="Noto Sans CJK JP Regular"/>
              </a:rPr>
              <a:t>體</a:t>
            </a:r>
            <a:r>
              <a:rPr lang="zh-TW" altLang="en-US" sz="1200" spc="125" dirty="0">
                <a:latin typeface="標楷體" panose="03000509000000000000" pitchFamily="65" charset="-120"/>
                <a:ea typeface="標楷體" panose="03000509000000000000" pitchFamily="65" charset="-120"/>
                <a:cs typeface="Noto Sans CJK JP Regular"/>
              </a:rPr>
              <a:t>尚未</a:t>
            </a:r>
            <a:r>
              <a:rPr lang="zh-TW" altLang="en-US" sz="1200" spc="114" dirty="0">
                <a:latin typeface="標楷體" panose="03000509000000000000" pitchFamily="65" charset="-120"/>
                <a:ea typeface="標楷體" panose="03000509000000000000" pitchFamily="65" charset="-120"/>
                <a:cs typeface="Noto Sans CJK JP Regular"/>
              </a:rPr>
              <a:t>產</a:t>
            </a:r>
            <a:r>
              <a:rPr lang="zh-TW" altLang="en-US" sz="1200" spc="125" dirty="0">
                <a:latin typeface="標楷體" panose="03000509000000000000" pitchFamily="65" charset="-120"/>
                <a:ea typeface="標楷體" panose="03000509000000000000" pitchFamily="65" charset="-120"/>
                <a:cs typeface="Noto Sans CJK JP Regular"/>
              </a:rPr>
              <a:t>生，而</a:t>
            </a:r>
            <a:r>
              <a:rPr lang="zh-TW" altLang="en-US" sz="1200" spc="120" dirty="0">
                <a:latin typeface="標楷體" panose="03000509000000000000" pitchFamily="65" charset="-120"/>
                <a:ea typeface="標楷體" panose="03000509000000000000" pitchFamily="65" charset="-120"/>
                <a:cs typeface="Noto Sans CJK JP Regular"/>
              </a:rPr>
              <a:t>檢驗</a:t>
            </a:r>
            <a:r>
              <a:rPr lang="zh-TW" altLang="en-US" sz="1200" spc="114" dirty="0">
                <a:latin typeface="標楷體" panose="03000509000000000000" pitchFamily="65" charset="-120"/>
                <a:ea typeface="標楷體" panose="03000509000000000000" pitchFamily="65" charset="-120"/>
                <a:cs typeface="Noto Sans CJK JP Regular"/>
              </a:rPr>
              <a:t>呈</a:t>
            </a:r>
            <a:r>
              <a:rPr lang="zh-TW" altLang="en-US" sz="1200" spc="125" dirty="0">
                <a:latin typeface="標楷體" panose="03000509000000000000" pitchFamily="65" charset="-120"/>
                <a:ea typeface="標楷體" panose="03000509000000000000" pitchFamily="65" charset="-120"/>
                <a:cs typeface="Noto Sans CJK JP Regular"/>
              </a:rPr>
              <a:t>陰</a:t>
            </a:r>
            <a:r>
              <a:rPr lang="zh-TW" altLang="en-US" sz="1200" spc="114" dirty="0">
                <a:latin typeface="標楷體" panose="03000509000000000000" pitchFamily="65" charset="-120"/>
                <a:ea typeface="標楷體" panose="03000509000000000000" pitchFamily="65" charset="-120"/>
                <a:cs typeface="Noto Sans CJK JP Regular"/>
              </a:rPr>
              <a:t>性</a:t>
            </a:r>
            <a:r>
              <a:rPr lang="zh-TW" altLang="en-US" sz="1200" spc="125" dirty="0">
                <a:latin typeface="標楷體" panose="03000509000000000000" pitchFamily="65" charset="-120"/>
                <a:ea typeface="標楷體" panose="03000509000000000000" pitchFamily="65" charset="-120"/>
                <a:cs typeface="Noto Sans CJK JP Regular"/>
              </a:rPr>
              <a:t>反應，但仍具傳染性</a:t>
            </a:r>
            <a:r>
              <a:rPr lang="zh-TW" altLang="zh-TW" sz="1200" kern="1200" dirty="0">
                <a:solidFill>
                  <a:schemeClr val="tx1"/>
                </a:solidFill>
                <a:effectLst/>
                <a:latin typeface="+mn-lt"/>
                <a:ea typeface="+mn-ea"/>
                <a:cs typeface="+mn-cs"/>
              </a:rPr>
              <a:t>。</a:t>
            </a: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34</a:t>
            </a:fld>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初期</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感染者大多無症狀，但是具有傳播愛滋病毒的能力。他們外表就像你、像我、像學生們一樣健康，所以</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感染者是無法從外觀判斷，外表看來健康不能當作排除是</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感染者的標準。</a:t>
            </a:r>
          </a:p>
          <a:p>
            <a:r>
              <a:rPr lang="en-US" altLang="zh-TW" sz="1200" kern="1200" dirty="0">
                <a:solidFill>
                  <a:schemeClr val="tx1"/>
                </a:solidFill>
                <a:effectLst/>
                <a:latin typeface="+mn-lt"/>
                <a:ea typeface="+mn-ea"/>
                <a:cs typeface="+mn-cs"/>
              </a:rPr>
              <a:t>(2)</a:t>
            </a:r>
            <a:r>
              <a:rPr lang="zh-TW" altLang="zh-TW" sz="1200" kern="1200" dirty="0">
                <a:solidFill>
                  <a:schemeClr val="tx1"/>
                </a:solidFill>
                <a:effectLst/>
                <a:latin typeface="+mn-lt"/>
                <a:ea typeface="+mn-ea"/>
                <a:cs typeface="+mn-cs"/>
              </a:rPr>
              <a:t>由於醫學治療的進步，許多愛滋病患在藥物治療後，他的免疫力也跟正常人一樣，所以即使已發病成為愛滋病，也不能以外表分辨出來。</a:t>
            </a: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35</a:t>
            </a:fld>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TW" altLang="zh-TW" sz="1200" kern="1200" dirty="0">
                <a:solidFill>
                  <a:schemeClr val="tx1"/>
                </a:solidFill>
                <a:effectLst/>
                <a:latin typeface="+mn-lt"/>
                <a:ea typeface="+mn-ea"/>
                <a:cs typeface="+mn-cs"/>
              </a:rPr>
              <a:t>「高效能抗愛滋病毒治療」</a:t>
            </a:r>
            <a:r>
              <a:rPr lang="en-US" altLang="zh-TW" sz="1200" kern="1200" dirty="0">
                <a:solidFill>
                  <a:schemeClr val="tx1"/>
                </a:solidFill>
                <a:effectLst/>
                <a:latin typeface="+mn-lt"/>
                <a:ea typeface="+mn-ea"/>
                <a:cs typeface="+mn-cs"/>
              </a:rPr>
              <a:t>(Highly Active Antiretroviral Therapy, HAART )</a:t>
            </a:r>
            <a:r>
              <a:rPr lang="zh-TW" altLang="zh-TW" sz="1200" kern="1200" dirty="0">
                <a:solidFill>
                  <a:schemeClr val="tx1"/>
                </a:solidFill>
                <a:effectLst/>
                <a:latin typeface="+mn-lt"/>
                <a:ea typeface="+mn-ea"/>
                <a:cs typeface="+mn-cs"/>
              </a:rPr>
              <a:t>，俗稱「雞尾酒療法」，是組合至少三種抗愛滋病毒藥物，可以有效控制感染者體內的病毒量，大幅降低發生相關伺機性感染、腫瘤的風險，並減少愛滋病毒傳播</a:t>
            </a:r>
            <a:r>
              <a:rPr lang="zh-TW" altLang="en-US" dirty="0"/>
              <a:t>，</a:t>
            </a:r>
            <a:r>
              <a:rPr lang="zh-TW" altLang="en-US" sz="1200" dirty="0">
                <a:latin typeface="標楷體" panose="03000509000000000000" pitchFamily="65" charset="-120"/>
              </a:rPr>
              <a:t>但目前仍</a:t>
            </a:r>
            <a:r>
              <a:rPr lang="zh-TW" altLang="en-US" sz="1200" dirty="0">
                <a:solidFill>
                  <a:srgbClr val="FF0000"/>
                </a:solidFill>
                <a:latin typeface="標楷體" panose="03000509000000000000" pitchFamily="65" charset="-120"/>
              </a:rPr>
              <a:t>無法完全</a:t>
            </a:r>
            <a:r>
              <a:rPr lang="zh-TW" altLang="en-US" sz="1200" dirty="0">
                <a:latin typeface="標楷體" panose="03000509000000000000" pitchFamily="65" charset="-120"/>
              </a:rPr>
              <a:t>治癒。</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36</a:t>
            </a:fld>
            <a:endParaRPr lang="zh-TW"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為了要提高主動篩檢意願與保障隱私，所以目前愛滋篩檢是可以匿名服務。</a:t>
            </a: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37</a:t>
            </a:fld>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p:sp>
      <p:sp>
        <p:nvSpPr>
          <p:cNvPr id="501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t>1.</a:t>
            </a:r>
            <a:r>
              <a:rPr lang="zh-TW" altLang="en-US" dirty="0"/>
              <a:t>講師補充提供學生諮詢管道 </a:t>
            </a:r>
          </a:p>
          <a:p>
            <a:r>
              <a:rPr lang="zh-TW" altLang="en-US" dirty="0"/>
              <a:t>如有任何有關愛滋的疑問，歡迎到衛生局網站</a:t>
            </a:r>
            <a:r>
              <a:rPr lang="en-US" altLang="zh-TW" dirty="0"/>
              <a:t>/</a:t>
            </a:r>
            <a:r>
              <a:rPr lang="zh-TW" altLang="en-US" dirty="0"/>
              <a:t>愛滋防治專區查詢，亦可撥打免費電話詢問喔</a:t>
            </a:r>
          </a:p>
          <a:p>
            <a:r>
              <a:rPr lang="zh-TW" altLang="en-US" dirty="0"/>
              <a:t>我們也有成立臉書的粉絲團，歡迎學生上網按讚加入，我們會不定期張貼健康資訊。</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TW" altLang="zh-TW" sz="1200" kern="1200" dirty="0">
                <a:solidFill>
                  <a:schemeClr val="tx1"/>
                </a:solidFill>
                <a:effectLst/>
                <a:latin typeface="+mn-lt"/>
                <a:ea typeface="+mn-ea"/>
                <a:cs typeface="+mn-cs"/>
              </a:rPr>
              <a:t>講師提問：這些新聞告訴我們甚麼訊息？</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學生回答</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 ，講師補充說明：</a:t>
            </a:r>
            <a:endParaRPr lang="en-US" altLang="zh-TW"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defRPr/>
            </a:pPr>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根據報導資料顯示 近年來因為手機、網路交友等因素，感染愛滋</a:t>
            </a:r>
            <a:r>
              <a:rPr lang="zh-TW" altLang="en-US" sz="1200" kern="1200" dirty="0">
                <a:solidFill>
                  <a:schemeClr val="tx1"/>
                </a:solidFill>
                <a:effectLst/>
                <a:latin typeface="+mn-lt"/>
                <a:ea typeface="+mn-ea"/>
                <a:cs typeface="+mn-cs"/>
              </a:rPr>
              <a:t>病毒</a:t>
            </a:r>
            <a:r>
              <a:rPr lang="zh-TW" altLang="zh-TW" sz="1200" kern="1200" dirty="0">
                <a:solidFill>
                  <a:schemeClr val="tx1"/>
                </a:solidFill>
                <a:effectLst/>
                <a:latin typeface="+mn-lt"/>
                <a:ea typeface="+mn-ea"/>
                <a:cs typeface="+mn-cs"/>
              </a:rPr>
              <a:t>有年輕化的情形，</a:t>
            </a:r>
            <a:r>
              <a:rPr lang="en-US" altLang="zh-TW" sz="1200" kern="1200" dirty="0">
                <a:solidFill>
                  <a:schemeClr val="tx1"/>
                </a:solidFill>
                <a:effectLst/>
                <a:latin typeface="+mn-lt"/>
                <a:ea typeface="+mn-ea"/>
                <a:cs typeface="+mn-cs"/>
              </a:rPr>
              <a:t>25</a:t>
            </a:r>
            <a:r>
              <a:rPr lang="zh-TW" altLang="en-US" sz="1200" kern="1200" dirty="0">
                <a:solidFill>
                  <a:schemeClr val="tx1"/>
                </a:solidFill>
                <a:effectLst/>
                <a:latin typeface="+mn-lt"/>
                <a:ea typeface="+mn-ea"/>
                <a:cs typeface="+mn-cs"/>
              </a:rPr>
              <a:t>歲以下感染</a:t>
            </a:r>
            <a:r>
              <a:rPr lang="zh-TW" altLang="zh-TW" sz="1200" kern="1200" dirty="0">
                <a:solidFill>
                  <a:schemeClr val="tx1"/>
                </a:solidFill>
                <a:effectLst/>
                <a:latin typeface="+mn-lt"/>
                <a:ea typeface="+mn-ea"/>
                <a:cs typeface="+mn-cs"/>
              </a:rPr>
              <a:t>愛滋病毒</a:t>
            </a:r>
            <a:r>
              <a:rPr lang="en-US" altLang="zh-TW" sz="1200" kern="1200" dirty="0">
                <a:solidFill>
                  <a:schemeClr val="tx1"/>
                </a:solidFill>
                <a:effectLst/>
                <a:latin typeface="+mn-lt"/>
                <a:ea typeface="+mn-ea"/>
                <a:cs typeface="+mn-cs"/>
              </a:rPr>
              <a:t>(HIV)</a:t>
            </a:r>
            <a:r>
              <a:rPr lang="zh-TW" altLang="en-US" sz="1200" kern="1200" dirty="0">
                <a:solidFill>
                  <a:schemeClr val="tx1"/>
                </a:solidFill>
                <a:effectLst/>
                <a:latin typeface="+mn-lt"/>
                <a:ea typeface="+mn-ea"/>
                <a:cs typeface="+mn-cs"/>
              </a:rPr>
              <a:t>已近</a:t>
            </a:r>
            <a:r>
              <a:rPr lang="en-US" altLang="zh-TW" sz="1200" kern="1200" dirty="0">
                <a:solidFill>
                  <a:schemeClr val="tx1"/>
                </a:solidFill>
                <a:effectLst/>
                <a:latin typeface="+mn-lt"/>
                <a:ea typeface="+mn-ea"/>
                <a:cs typeface="+mn-cs"/>
              </a:rPr>
              <a:t>1/4</a:t>
            </a:r>
            <a:r>
              <a:rPr lang="zh-TW" altLang="en-US" sz="1200" kern="1200" dirty="0">
                <a:solidFill>
                  <a:schemeClr val="tx1"/>
                </a:solidFill>
                <a:effectLst/>
                <a:latin typeface="+mn-lt"/>
                <a:ea typeface="+mn-ea"/>
                <a:cs typeface="+mn-cs"/>
              </a:rPr>
              <a:t>，</a:t>
            </a:r>
            <a:r>
              <a:rPr lang="zh-TW" altLang="zh-TW" sz="1200" b="1" kern="1200" dirty="0">
                <a:solidFill>
                  <a:srgbClr val="FF0000"/>
                </a:solidFill>
                <a:effectLst/>
                <a:latin typeface="+mn-lt"/>
                <a:ea typeface="+mn-ea"/>
                <a:cs typeface="+mn-cs"/>
              </a:rPr>
              <a:t>年輕人是愛滋感染主要族群，所以</a:t>
            </a:r>
            <a:r>
              <a:rPr lang="zh-TW" altLang="en-US" sz="1200" b="1" kern="1200" dirty="0">
                <a:solidFill>
                  <a:srgbClr val="FF0000"/>
                </a:solidFill>
                <a:effectLst/>
                <a:latin typeface="+mn-lt"/>
                <a:ea typeface="+mn-ea"/>
                <a:cs typeface="+mn-cs"/>
              </a:rPr>
              <a:t>在</a:t>
            </a:r>
            <a:r>
              <a:rPr lang="zh-TW" altLang="zh-TW" sz="1200" b="1" kern="1200" dirty="0">
                <a:solidFill>
                  <a:srgbClr val="FF0000"/>
                </a:solidFill>
                <a:effectLst/>
                <a:latin typeface="+mn-lt"/>
                <a:ea typeface="+mn-ea"/>
                <a:cs typeface="+mn-cs"/>
              </a:rPr>
              <a:t>青少年時期感染風險很高</a:t>
            </a:r>
            <a:r>
              <a:rPr lang="zh-TW"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同學</a:t>
            </a:r>
            <a:r>
              <a:rPr lang="zh-TW" altLang="zh-TW" sz="1200" kern="1200" dirty="0">
                <a:solidFill>
                  <a:schemeClr val="tx1"/>
                </a:solidFill>
                <a:effectLst/>
                <a:latin typeface="+mn-lt"/>
                <a:ea typeface="+mn-ea"/>
                <a:cs typeface="+mn-cs"/>
              </a:rPr>
              <a:t>應該要提高警覺，學習如何拒絕性誘惑，並保護自己，愛滋防治工作刻不容緩。</a:t>
            </a: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br>
              <a:rPr lang="en-US" altLang="zh-TW" sz="1200" kern="1200" dirty="0">
                <a:solidFill>
                  <a:schemeClr val="tx1"/>
                </a:solidFill>
                <a:effectLst/>
                <a:latin typeface="+mn-lt"/>
                <a:ea typeface="+mn-ea"/>
                <a:cs typeface="+mn-cs"/>
              </a:rPr>
            </a:br>
            <a:r>
              <a:rPr lang="zh-TW" altLang="en-US" sz="1200" kern="1200" dirty="0">
                <a:solidFill>
                  <a:schemeClr val="tx1"/>
                </a:solidFill>
                <a:effectLst/>
                <a:latin typeface="+mn-lt"/>
                <a:ea typeface="+mn-ea"/>
                <a:cs typeface="+mn-cs"/>
              </a:rPr>
              <a:t>愛滋病毒感染</a:t>
            </a:r>
            <a:r>
              <a:rPr lang="zh-TW" altLang="zh-TW" sz="1200" kern="1200" dirty="0">
                <a:solidFill>
                  <a:schemeClr val="tx1"/>
                </a:solidFill>
                <a:effectLst/>
                <a:latin typeface="+mn-lt"/>
                <a:ea typeface="+mn-ea"/>
                <a:cs typeface="+mn-cs"/>
              </a:rPr>
              <a:t>除年齡層</a:t>
            </a:r>
            <a:r>
              <a:rPr lang="zh-TW" altLang="en-US" sz="1200" kern="1200" dirty="0">
                <a:solidFill>
                  <a:schemeClr val="tx1"/>
                </a:solidFill>
                <a:effectLst/>
                <a:latin typeface="+mn-lt"/>
                <a:ea typeface="+mn-ea"/>
                <a:cs typeface="+mn-cs"/>
              </a:rPr>
              <a:t>降</a:t>
            </a:r>
            <a:r>
              <a:rPr lang="zh-TW" altLang="zh-TW" sz="1200" kern="1200" dirty="0">
                <a:solidFill>
                  <a:schemeClr val="tx1"/>
                </a:solidFill>
                <a:effectLst/>
                <a:latin typeface="+mn-lt"/>
                <a:ea typeface="+mn-ea"/>
                <a:cs typeface="+mn-cs"/>
              </a:rPr>
              <a:t>低外，由報導中也得知藥物濫用</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吸食安非他命、搖頭丸</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助性，進而發生不安全性行為，增加風險。</a:t>
            </a:r>
          </a:p>
          <a:p>
            <a:r>
              <a:rPr lang="zh-TW" altLang="zh-TW" sz="1200" kern="1200" dirty="0">
                <a:solidFill>
                  <a:schemeClr val="tx1"/>
                </a:solidFill>
                <a:effectLst/>
                <a:latin typeface="+mn-lt"/>
                <a:ea typeface="+mn-ea"/>
                <a:cs typeface="+mn-cs"/>
              </a:rPr>
              <a:t>講師提問：什麼是不安全性行為？</a:t>
            </a:r>
          </a:p>
          <a:p>
            <a:r>
              <a:rPr lang="zh-TW" altLang="zh-TW" sz="1200" kern="1200" dirty="0">
                <a:solidFill>
                  <a:schemeClr val="tx1"/>
                </a:solidFill>
                <a:effectLst/>
                <a:latin typeface="+mn-lt"/>
                <a:ea typeface="+mn-ea"/>
                <a:cs typeface="+mn-cs"/>
              </a:rPr>
              <a:t>不安全性行為包括同性間與異性間不安全性行為</a:t>
            </a:r>
            <a:br>
              <a:rPr lang="en-US" altLang="zh-TW" sz="1200" kern="1200" dirty="0">
                <a:solidFill>
                  <a:schemeClr val="tx1"/>
                </a:solidFill>
                <a:effectLst/>
                <a:latin typeface="+mn-lt"/>
                <a:ea typeface="+mn-ea"/>
                <a:cs typeface="+mn-cs"/>
              </a:rPr>
            </a:br>
            <a:r>
              <a:rPr lang="zh-TW" altLang="zh-TW" sz="1200" kern="1200" dirty="0">
                <a:solidFill>
                  <a:schemeClr val="tx1"/>
                </a:solidFill>
                <a:effectLst/>
                <a:latin typeface="+mn-lt"/>
                <a:ea typeface="+mn-ea"/>
                <a:cs typeface="+mn-cs"/>
              </a:rPr>
              <a:t>男男間不安全性行為占最高比例。</a:t>
            </a:r>
          </a:p>
          <a:p>
            <a:r>
              <a:rPr lang="en-US" altLang="zh-TW" sz="1200" kern="1200" dirty="0">
                <a:solidFill>
                  <a:schemeClr val="tx1"/>
                </a:solidFill>
                <a:effectLst/>
                <a:latin typeface="+mn-lt"/>
                <a:ea typeface="+mn-ea"/>
                <a:cs typeface="+mn-cs"/>
              </a:rPr>
              <a:t> </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ChangeArrowheads="1" noTextEdit="1"/>
          </p:cNvSpPr>
          <p:nvPr>
            <p:ph type="sldImg"/>
          </p:nvPr>
        </p:nvSpPr>
        <p:spPr/>
      </p:sp>
      <p:sp>
        <p:nvSpPr>
          <p:cNvPr id="7987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zh-TW" sz="1200" kern="1200" dirty="0">
                <a:solidFill>
                  <a:schemeClr val="tx1"/>
                </a:solidFill>
                <a:effectLst/>
                <a:latin typeface="+mn-lt"/>
                <a:ea typeface="+mn-ea"/>
                <a:cs typeface="+mn-cs"/>
              </a:rPr>
              <a:t>講師提問：邀請同學藉由投影片</a:t>
            </a:r>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分鐘內介紹愛滋病，講師補充</a:t>
            </a:r>
          </a:p>
          <a:p>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愛滋病主要是危害免疫系統的疾病</a:t>
            </a:r>
          </a:p>
          <a:p>
            <a:r>
              <a:rPr lang="en-US" altLang="zh-TW" sz="1200" kern="1200" dirty="0">
                <a:solidFill>
                  <a:schemeClr val="tx1"/>
                </a:solidFill>
                <a:effectLst/>
                <a:latin typeface="+mn-lt"/>
                <a:ea typeface="+mn-ea"/>
                <a:cs typeface="+mn-cs"/>
              </a:rPr>
              <a:t>(2)</a:t>
            </a:r>
            <a:r>
              <a:rPr lang="zh-TW" altLang="zh-TW" sz="1200" kern="1200" dirty="0">
                <a:solidFill>
                  <a:schemeClr val="tx1"/>
                </a:solidFill>
                <a:effectLst/>
                <a:latin typeface="+mn-lt"/>
                <a:ea typeface="+mn-ea"/>
                <a:cs typeface="+mn-cs"/>
              </a:rPr>
              <a:t>所以愛滋病毒</a:t>
            </a:r>
            <a:r>
              <a:rPr lang="zh-TW" altLang="en-US" sz="1200" kern="1200" dirty="0">
                <a:solidFill>
                  <a:schemeClr val="tx1"/>
                </a:solidFill>
                <a:effectLst/>
                <a:latin typeface="+mn-lt"/>
                <a:ea typeface="+mn-ea"/>
                <a:cs typeface="+mn-cs"/>
              </a:rPr>
              <a:t>稱為</a:t>
            </a:r>
            <a:r>
              <a:rPr lang="zh-TW" altLang="zh-TW" sz="1200" kern="1200" dirty="0">
                <a:solidFill>
                  <a:schemeClr val="tx1"/>
                </a:solidFill>
                <a:effectLst/>
                <a:latin typeface="+mn-lt"/>
                <a:ea typeface="+mn-ea"/>
                <a:cs typeface="+mn-cs"/>
              </a:rPr>
              <a:t>人類免疫力缺乏病毒</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簡稱</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a:t>
            </a:r>
            <a:br>
              <a:rPr lang="en-US" altLang="zh-TW" sz="1200" kern="1200" dirty="0">
                <a:solidFill>
                  <a:schemeClr val="tx1"/>
                </a:solidFill>
                <a:effectLst/>
                <a:latin typeface="+mn-lt"/>
                <a:ea typeface="+mn-ea"/>
                <a:cs typeface="+mn-cs"/>
              </a:rPr>
            </a:br>
            <a:r>
              <a:rPr lang="en-US" altLang="zh-TW" sz="1200" kern="1200" dirty="0">
                <a:solidFill>
                  <a:schemeClr val="tx1"/>
                </a:solidFill>
                <a:effectLst/>
                <a:latin typeface="+mn-lt"/>
                <a:ea typeface="+mn-ea"/>
                <a:cs typeface="+mn-cs"/>
              </a:rPr>
              <a:t>(3)HIV</a:t>
            </a:r>
            <a:r>
              <a:rPr lang="zh-TW" altLang="zh-TW" sz="1200" kern="1200" dirty="0">
                <a:solidFill>
                  <a:schemeClr val="tx1"/>
                </a:solidFill>
                <a:effectLst/>
                <a:latin typeface="+mn-lt"/>
                <a:ea typeface="+mn-ea"/>
                <a:cs typeface="+mn-cs"/>
              </a:rPr>
              <a:t>進入人體後稱為</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感染，感染初期大多無特別症狀，但病毒會慢慢破壞人體免疫系統，等到人體的免疫力下降到一定程度後，會使人失去抵抗病菌的能力，導致許多併發症，此時稱為</a:t>
            </a:r>
            <a:r>
              <a:rPr lang="en-US" altLang="zh-TW" sz="1200" kern="1200" dirty="0">
                <a:solidFill>
                  <a:schemeClr val="tx1"/>
                </a:solidFill>
                <a:effectLst/>
                <a:latin typeface="+mn-lt"/>
                <a:ea typeface="+mn-ea"/>
                <a:cs typeface="+mn-cs"/>
              </a:rPr>
              <a:t>AIDS</a:t>
            </a:r>
            <a:r>
              <a:rPr lang="zh-TW" altLang="zh-TW" sz="1200" kern="1200" dirty="0">
                <a:solidFill>
                  <a:schemeClr val="tx1"/>
                </a:solidFill>
                <a:effectLst/>
                <a:latin typeface="+mn-lt"/>
                <a:ea typeface="+mn-ea"/>
                <a:cs typeface="+mn-cs"/>
              </a:rPr>
              <a:t>，用中文來表示就愛滋病。所以愛滋病是一般統稱，其實真正的說法，初期感染無發病時為</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感染，後期發病則稱為</a:t>
            </a:r>
            <a:r>
              <a:rPr lang="en-US" altLang="zh-TW" sz="1200" kern="1200" dirty="0">
                <a:solidFill>
                  <a:schemeClr val="tx1"/>
                </a:solidFill>
                <a:effectLst/>
                <a:latin typeface="+mn-lt"/>
                <a:ea typeface="+mn-ea"/>
                <a:cs typeface="+mn-cs"/>
              </a:rPr>
              <a:t>AIDS</a:t>
            </a:r>
            <a:r>
              <a:rPr lang="zh-TW" altLang="zh-TW" sz="1200" kern="1200" dirty="0">
                <a:solidFill>
                  <a:schemeClr val="tx1"/>
                </a:solidFill>
                <a:effectLst/>
                <a:latin typeface="+mn-lt"/>
                <a:ea typeface="+mn-ea"/>
                <a:cs typeface="+mn-cs"/>
              </a:rPr>
              <a:t>。</a:t>
            </a:r>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(4)</a:t>
            </a:r>
            <a:r>
              <a:rPr lang="zh-TW" altLang="zh-TW" sz="1200" kern="1200" dirty="0">
                <a:solidFill>
                  <a:schemeClr val="tx1"/>
                </a:solidFill>
                <a:effectLst/>
                <a:latin typeface="+mn-lt"/>
                <a:ea typeface="+mn-ea"/>
                <a:cs typeface="+mn-cs"/>
              </a:rPr>
              <a:t>初期</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感染者大多無症狀，他們外表就像你、像我、像學生們一樣健康，所以</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感染者是無法從外觀判斷，外表看來健康不能當作排除是</a:t>
            </a:r>
            <a:r>
              <a:rPr lang="en-US" altLang="zh-TW" sz="1200" kern="1200" dirty="0">
                <a:solidFill>
                  <a:schemeClr val="tx1"/>
                </a:solidFill>
                <a:effectLst/>
                <a:latin typeface="+mn-lt"/>
                <a:ea typeface="+mn-ea"/>
                <a:cs typeface="+mn-cs"/>
              </a:rPr>
              <a:t>HIV</a:t>
            </a:r>
            <a:r>
              <a:rPr lang="zh-TW" altLang="zh-TW" sz="1200" kern="1200" dirty="0">
                <a:solidFill>
                  <a:schemeClr val="tx1"/>
                </a:solidFill>
                <a:effectLst/>
                <a:latin typeface="+mn-lt"/>
                <a:ea typeface="+mn-ea"/>
                <a:cs typeface="+mn-cs"/>
              </a:rPr>
              <a:t>感染者的標準</a:t>
            </a:r>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(5)</a:t>
            </a:r>
            <a:r>
              <a:rPr lang="zh-TW" altLang="en-US" sz="1200" kern="1200" dirty="0">
                <a:solidFill>
                  <a:schemeClr val="tx1"/>
                </a:solidFill>
                <a:effectLst/>
                <a:latin typeface="+mn-lt"/>
                <a:ea typeface="+mn-ea"/>
                <a:cs typeface="+mn-cs"/>
              </a:rPr>
              <a:t>無論是</a:t>
            </a:r>
            <a:r>
              <a:rPr lang="en-US" altLang="zh-TW" sz="1200" kern="1200" dirty="0">
                <a:solidFill>
                  <a:schemeClr val="tx1"/>
                </a:solidFill>
                <a:effectLst/>
                <a:latin typeface="+mn-lt"/>
                <a:ea typeface="+mn-ea"/>
                <a:cs typeface="+mn-cs"/>
              </a:rPr>
              <a:t>HIV</a:t>
            </a:r>
            <a:r>
              <a:rPr lang="zh-TW" altLang="en-US" sz="1200" kern="1200" dirty="0">
                <a:solidFill>
                  <a:schemeClr val="tx1"/>
                </a:solidFill>
                <a:effectLst/>
                <a:latin typeface="+mn-lt"/>
                <a:ea typeface="+mn-ea"/>
                <a:cs typeface="+mn-cs"/>
              </a:rPr>
              <a:t>感染者或是發病的</a:t>
            </a:r>
            <a:r>
              <a:rPr lang="en-US" altLang="zh-TW" sz="1200" kern="1200" dirty="0">
                <a:solidFill>
                  <a:schemeClr val="tx1"/>
                </a:solidFill>
                <a:effectLst/>
                <a:latin typeface="+mn-lt"/>
                <a:ea typeface="+mn-ea"/>
                <a:cs typeface="+mn-cs"/>
              </a:rPr>
              <a:t>AIDS</a:t>
            </a:r>
            <a:r>
              <a:rPr lang="zh-TW" altLang="en-US" sz="1200" kern="1200" dirty="0">
                <a:solidFill>
                  <a:schemeClr val="tx1"/>
                </a:solidFill>
                <a:effectLst/>
                <a:latin typeface="+mn-lt"/>
                <a:ea typeface="+mn-ea"/>
                <a:cs typeface="+mn-cs"/>
              </a:rPr>
              <a:t>病人，都具有傳染力</a:t>
            </a:r>
            <a:endParaRPr lang="zh-TW" altLang="en-US" dirty="0">
              <a:latin typeface="Arial" panose="020B0604020202020204" pitchFamily="34" charset="0"/>
              <a:ea typeface="新細明體" panose="02020500000000000000" pitchFamily="18" charset="-120"/>
            </a:endParaRPr>
          </a:p>
        </p:txBody>
      </p:sp>
      <p:sp>
        <p:nvSpPr>
          <p:cNvPr id="7987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u="sng">
                <a:solidFill>
                  <a:srgbClr val="FF0066"/>
                </a:solidFill>
                <a:latin typeface="Arial" panose="020B0604020202020204" pitchFamily="34" charset="0"/>
                <a:ea typeface="新細明體" panose="02020500000000000000" pitchFamily="18" charset="-120"/>
              </a:defRPr>
            </a:lvl1pPr>
            <a:lvl2pPr marL="742950" indent="-285750">
              <a:defRPr kumimoji="1" sz="1200" u="sng">
                <a:solidFill>
                  <a:srgbClr val="FF0066"/>
                </a:solidFill>
                <a:latin typeface="Arial" panose="020B0604020202020204" pitchFamily="34" charset="0"/>
                <a:ea typeface="新細明體" panose="02020500000000000000" pitchFamily="18" charset="-120"/>
              </a:defRPr>
            </a:lvl2pPr>
            <a:lvl3pPr marL="1143000" indent="-228600">
              <a:defRPr kumimoji="1" sz="1200" u="sng">
                <a:solidFill>
                  <a:srgbClr val="FF0066"/>
                </a:solidFill>
                <a:latin typeface="Arial" panose="020B0604020202020204" pitchFamily="34" charset="0"/>
                <a:ea typeface="新細明體" panose="02020500000000000000" pitchFamily="18" charset="-120"/>
              </a:defRPr>
            </a:lvl3pPr>
            <a:lvl4pPr marL="1600200" indent="-228600">
              <a:defRPr kumimoji="1" sz="1200" u="sng">
                <a:solidFill>
                  <a:srgbClr val="FF0066"/>
                </a:solidFill>
                <a:latin typeface="Arial" panose="020B0604020202020204" pitchFamily="34" charset="0"/>
                <a:ea typeface="新細明體" panose="02020500000000000000" pitchFamily="18" charset="-120"/>
              </a:defRPr>
            </a:lvl4pPr>
            <a:lvl5pPr marL="2057400" indent="-228600">
              <a:defRPr kumimoji="1" sz="1200" u="sng">
                <a:solidFill>
                  <a:srgbClr val="FF0066"/>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1200" u="sng">
                <a:solidFill>
                  <a:srgbClr val="FF0066"/>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1200" u="sng">
                <a:solidFill>
                  <a:srgbClr val="FF0066"/>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1200" u="sng">
                <a:solidFill>
                  <a:srgbClr val="FF0066"/>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1200" u="sng">
                <a:solidFill>
                  <a:srgbClr val="FF0066"/>
                </a:solidFill>
                <a:latin typeface="Arial" panose="020B0604020202020204" pitchFamily="34" charset="0"/>
                <a:ea typeface="新細明體" panose="02020500000000000000" pitchFamily="18" charset="-120"/>
              </a:defRPr>
            </a:lvl9pPr>
          </a:lstStyle>
          <a:p>
            <a:fld id="{51DC5874-7BF8-42F9-A2B6-7D079EBD6710}" type="slidenum">
              <a:rPr lang="zh-TW" altLang="en-US" u="none" smtClean="0">
                <a:solidFill>
                  <a:schemeClr val="tx1"/>
                </a:solidFill>
              </a:rPr>
              <a:t>6</a:t>
            </a:fld>
            <a:endParaRPr lang="zh-TW" altLang="en-US" u="none">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kern="1200" dirty="0">
                <a:solidFill>
                  <a:schemeClr val="tx1"/>
                </a:solidFill>
                <a:effectLst/>
                <a:latin typeface="+mn-lt"/>
                <a:ea typeface="+mn-ea"/>
                <a:cs typeface="+mn-cs"/>
              </a:rPr>
              <a:t>針對上一張介紹愛滋病投影片，補充說明</a:t>
            </a:r>
            <a:endParaRPr lang="zh-TW" altLang="zh-TW" sz="1200" kern="1200" dirty="0">
              <a:solidFill>
                <a:schemeClr val="tx1"/>
              </a:solidFill>
              <a:effectLst/>
              <a:latin typeface="+mn-lt"/>
              <a:ea typeface="+mn-ea"/>
              <a:cs typeface="+mn-cs"/>
            </a:endParaRPr>
          </a:p>
          <a:p>
            <a:pPr lvl="0"/>
            <a:r>
              <a:rPr lang="en-US" altLang="zh-TW" sz="1200" kern="1200" dirty="0">
                <a:solidFill>
                  <a:schemeClr val="tx1"/>
                </a:solidFill>
                <a:effectLst/>
                <a:latin typeface="+mn-lt"/>
                <a:ea typeface="+mn-ea"/>
                <a:cs typeface="+mn-cs"/>
              </a:rPr>
              <a:t>1.</a:t>
            </a:r>
            <a:r>
              <a:rPr lang="zh-TW" altLang="zh-TW" sz="1200" kern="1200" dirty="0">
                <a:solidFill>
                  <a:schemeClr val="tx1"/>
                </a:solidFill>
                <a:effectLst/>
                <a:latin typeface="+mn-lt"/>
                <a:ea typeface="+mn-ea"/>
                <a:cs typeface="+mn-cs"/>
              </a:rPr>
              <a:t>「空窗期」指的是「</a:t>
            </a:r>
            <a:r>
              <a:rPr lang="zh-TW" altLang="en-US" sz="1200" kern="1200" dirty="0">
                <a:solidFill>
                  <a:schemeClr val="tx1"/>
                </a:solidFill>
                <a:effectLst/>
                <a:latin typeface="+mn-lt"/>
                <a:ea typeface="+mn-ea"/>
                <a:cs typeface="+mn-cs"/>
              </a:rPr>
              <a:t>自</a:t>
            </a:r>
            <a:r>
              <a:rPr lang="zh-TW" altLang="zh-TW" sz="1200" kern="1200" dirty="0">
                <a:solidFill>
                  <a:schemeClr val="tx1"/>
                </a:solidFill>
                <a:effectLst/>
                <a:latin typeface="+mn-lt"/>
                <a:ea typeface="+mn-ea"/>
                <a:cs typeface="+mn-cs"/>
              </a:rPr>
              <a:t>感染愛滋病毒後，到可以被檢查出感染的時間」</a:t>
            </a:r>
            <a:r>
              <a:rPr lang="zh-TW" altLang="en-US" sz="1200" kern="1200" dirty="0">
                <a:solidFill>
                  <a:schemeClr val="tx1"/>
                </a:solidFill>
                <a:effectLst/>
                <a:latin typeface="+mn-lt"/>
                <a:ea typeface="+mn-ea"/>
                <a:cs typeface="+mn-cs"/>
              </a:rPr>
              <a:t>，最快三週，最慢</a:t>
            </a:r>
            <a:r>
              <a:rPr lang="en-US" altLang="zh-TW" sz="1200" kern="1200" dirty="0">
                <a:solidFill>
                  <a:schemeClr val="tx1"/>
                </a:solidFill>
                <a:effectLst/>
                <a:latin typeface="+mn-lt"/>
                <a:ea typeface="+mn-ea"/>
                <a:cs typeface="+mn-cs"/>
              </a:rPr>
              <a:t>12</a:t>
            </a:r>
            <a:r>
              <a:rPr lang="zh-TW" altLang="en-US" sz="1200" kern="1200" dirty="0">
                <a:solidFill>
                  <a:schemeClr val="tx1"/>
                </a:solidFill>
                <a:effectLst/>
                <a:latin typeface="+mn-lt"/>
                <a:ea typeface="+mn-ea"/>
                <a:cs typeface="+mn-cs"/>
              </a:rPr>
              <a:t>週</a:t>
            </a:r>
            <a:r>
              <a:rPr lang="zh-TW" altLang="zh-TW" sz="1200" kern="1200" dirty="0">
                <a:solidFill>
                  <a:schemeClr val="tx1"/>
                </a:solidFill>
                <a:effectLst/>
                <a:latin typeface="+mn-lt"/>
                <a:ea typeface="+mn-ea"/>
                <a:cs typeface="+mn-cs"/>
              </a:rPr>
              <a:t>。空窗期</a:t>
            </a:r>
            <a:r>
              <a:rPr lang="zh-TW" altLang="en-US" sz="1200" kern="1200" dirty="0">
                <a:solidFill>
                  <a:schemeClr val="tx1"/>
                </a:solidFill>
                <a:effectLst/>
                <a:latin typeface="+mn-lt"/>
                <a:ea typeface="+mn-ea"/>
                <a:cs typeface="+mn-cs"/>
              </a:rPr>
              <a:t>是無法檢測出感染愛滋病毒的，</a:t>
            </a:r>
            <a:r>
              <a:rPr lang="zh-TW" altLang="zh-TW" sz="1200" kern="1200" dirty="0">
                <a:solidFill>
                  <a:schemeClr val="tx1"/>
                </a:solidFill>
                <a:effectLst/>
                <a:latin typeface="+mn-lt"/>
                <a:ea typeface="+mn-ea"/>
                <a:cs typeface="+mn-cs"/>
              </a:rPr>
              <a:t>許多患者沒有症狀，或是症狀不特殊，</a:t>
            </a:r>
            <a:r>
              <a:rPr lang="zh-TW" altLang="en-US" sz="1200" kern="1200" dirty="0">
                <a:solidFill>
                  <a:schemeClr val="tx1"/>
                </a:solidFill>
                <a:effectLst/>
                <a:latin typeface="+mn-lt"/>
                <a:ea typeface="+mn-ea"/>
                <a:cs typeface="+mn-cs"/>
              </a:rPr>
              <a:t>容</a:t>
            </a:r>
            <a:r>
              <a:rPr lang="zh-TW" altLang="zh-TW" sz="1200" kern="1200" dirty="0">
                <a:solidFill>
                  <a:schemeClr val="tx1"/>
                </a:solidFill>
                <a:effectLst/>
                <a:latin typeface="+mn-lt"/>
                <a:ea typeface="+mn-ea"/>
                <a:cs typeface="+mn-cs"/>
              </a:rPr>
              <a:t>易被疏忽或診斷成一般的感冒，因此患者可能繼續從事高危險性行為、傳染其他的人。目前愛滋病毒的流行並未稍歇，這可能是原因之一。</a:t>
            </a:r>
          </a:p>
          <a:p>
            <a:pPr lvl="0"/>
            <a:r>
              <a:rPr lang="en-US" altLang="zh-TW" sz="1200" kern="1200" dirty="0">
                <a:solidFill>
                  <a:schemeClr val="tx1"/>
                </a:solidFill>
                <a:effectLst/>
                <a:latin typeface="+mn-lt"/>
                <a:ea typeface="+mn-ea"/>
                <a:cs typeface="+mn-cs"/>
              </a:rPr>
              <a:t>2.</a:t>
            </a:r>
            <a:r>
              <a:rPr lang="zh-TW" altLang="en-US" sz="1200" kern="1200" dirty="0">
                <a:solidFill>
                  <a:schemeClr val="tx1"/>
                </a:solidFill>
                <a:effectLst/>
                <a:latin typeface="+mn-lt"/>
                <a:ea typeface="+mn-ea"/>
                <a:cs typeface="+mn-cs"/>
              </a:rPr>
              <a:t>再次提醒</a:t>
            </a:r>
            <a:r>
              <a:rPr lang="zh-TW" altLang="zh-TW" sz="1200" kern="1200" dirty="0">
                <a:solidFill>
                  <a:schemeClr val="tx1"/>
                </a:solidFill>
                <a:effectLst/>
                <a:latin typeface="+mn-lt"/>
                <a:ea typeface="+mn-ea"/>
                <a:cs typeface="+mn-cs"/>
              </a:rPr>
              <a:t>千萬不能利用捐血驗愛滋，因為空窗期是驗不出來的，且將可能感染他人。</a:t>
            </a:r>
          </a:p>
          <a:p>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055">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defTabSz="948055">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defTabSz="948055">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defTabSz="948055">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defTabSz="948055">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defTabSz="94805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defTabSz="94805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defTabSz="94805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defTabSz="948055"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7107A4B6-4AAD-432E-BC68-67E1CE21566C}" type="slidenum">
              <a:rPr lang="en-US" altLang="zh-TW" smtClean="0"/>
              <a:t>8</a:t>
            </a:fld>
            <a:endParaRPr lang="en-US" altLang="zh-TW"/>
          </a:p>
        </p:txBody>
      </p:sp>
      <p:sp>
        <p:nvSpPr>
          <p:cNvPr id="11267" name="Rectangle 2"/>
          <p:cNvSpPr>
            <a:spLocks noGrp="1" noRot="1" noChangeAspect="1" noChangeArrowheads="1" noTextEdit="1"/>
          </p:cNvSpPr>
          <p:nvPr>
            <p:ph type="sldImg"/>
          </p:nvPr>
        </p:nvSpPr>
        <p:spPr>
          <a:xfrm>
            <a:off x="990600" y="768350"/>
            <a:ext cx="5118100" cy="3838575"/>
          </a:xfrm>
        </p:spPr>
      </p:sp>
      <p:sp>
        <p:nvSpPr>
          <p:cNvPr id="11268" name="Rectangle 3"/>
          <p:cNvSpPr>
            <a:spLocks noGrp="1" noChangeArrowheads="1"/>
          </p:cNvSpPr>
          <p:nvPr>
            <p:ph type="body" idx="1"/>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zh-TW" sz="1200" kern="1200" dirty="0">
                <a:solidFill>
                  <a:schemeClr val="tx1"/>
                </a:solidFill>
                <a:effectLst/>
                <a:latin typeface="+mn-lt"/>
                <a:ea typeface="+mn-ea"/>
                <a:cs typeface="+mn-cs"/>
              </a:rPr>
              <a:t>愛滋病毒感染的病程：</a:t>
            </a:r>
          </a:p>
          <a:p>
            <a:pPr lvl="0"/>
            <a:r>
              <a:rPr lang="zh-TW" altLang="zh-TW" sz="1200" b="1" kern="1200" dirty="0">
                <a:solidFill>
                  <a:schemeClr val="tx1"/>
                </a:solidFill>
                <a:effectLst/>
                <a:latin typeface="+mn-lt"/>
                <a:ea typeface="+mn-ea"/>
                <a:cs typeface="+mn-cs"/>
              </a:rPr>
              <a:t>急性感染期</a:t>
            </a:r>
            <a:r>
              <a:rPr lang="zh-TW" altLang="zh-TW" sz="1200" kern="1200" dirty="0">
                <a:solidFill>
                  <a:schemeClr val="tx1"/>
                </a:solidFill>
                <a:effectLst/>
                <a:latin typeface="+mn-lt"/>
                <a:ea typeface="+mn-ea"/>
                <a:cs typeface="+mn-cs"/>
              </a:rPr>
              <a:t>：感染後</a:t>
            </a:r>
            <a:r>
              <a:rPr lang="en-US" altLang="zh-TW" sz="1200" kern="1200" dirty="0">
                <a:solidFill>
                  <a:schemeClr val="tx1"/>
                </a:solidFill>
                <a:effectLst/>
                <a:latin typeface="+mn-lt"/>
                <a:ea typeface="+mn-ea"/>
                <a:cs typeface="+mn-cs"/>
              </a:rPr>
              <a:t>2</a:t>
            </a:r>
            <a:r>
              <a:rPr lang="zh-TW" altLang="zh-TW" sz="1200" kern="1200" dirty="0">
                <a:solidFill>
                  <a:schemeClr val="tx1"/>
                </a:solidFill>
                <a:effectLst/>
                <a:latin typeface="+mn-lt"/>
                <a:ea typeface="+mn-ea"/>
                <a:cs typeface="+mn-cs"/>
              </a:rPr>
              <a:t>至</a:t>
            </a:r>
            <a:r>
              <a:rPr lang="en-US" altLang="zh-TW" sz="1200" kern="1200" dirty="0">
                <a:solidFill>
                  <a:schemeClr val="tx1"/>
                </a:solidFill>
                <a:effectLst/>
                <a:latin typeface="+mn-lt"/>
                <a:ea typeface="+mn-ea"/>
                <a:cs typeface="+mn-cs"/>
              </a:rPr>
              <a:t>6</a:t>
            </a:r>
            <a:r>
              <a:rPr lang="zh-TW" altLang="zh-TW" sz="1200" kern="1200" dirty="0">
                <a:solidFill>
                  <a:schemeClr val="tx1"/>
                </a:solidFill>
                <a:effectLst/>
                <a:latin typeface="+mn-lt"/>
                <a:ea typeface="+mn-ea"/>
                <a:cs typeface="+mn-cs"/>
              </a:rPr>
              <a:t>週，體內病毒量高，傳染力強，可能出現類似感冒的症狀。</a:t>
            </a:r>
          </a:p>
          <a:p>
            <a:pPr lvl="0"/>
            <a:r>
              <a:rPr lang="zh-TW" altLang="zh-TW" sz="1200" b="1" kern="1200" dirty="0">
                <a:solidFill>
                  <a:schemeClr val="tx1"/>
                </a:solidFill>
                <a:effectLst/>
                <a:latin typeface="+mn-lt"/>
                <a:ea typeface="+mn-ea"/>
                <a:cs typeface="+mn-cs"/>
              </a:rPr>
              <a:t>潛伏期</a:t>
            </a:r>
            <a:r>
              <a:rPr lang="en-US" altLang="zh-TW" sz="1200" b="1" kern="1200" dirty="0">
                <a:solidFill>
                  <a:schemeClr val="tx1"/>
                </a:solidFill>
                <a:effectLst/>
                <a:latin typeface="+mn-lt"/>
                <a:ea typeface="+mn-ea"/>
                <a:cs typeface="+mn-cs"/>
              </a:rPr>
              <a:t>(</a:t>
            </a:r>
            <a:r>
              <a:rPr lang="zh-TW" altLang="zh-TW" sz="1200" b="1" kern="1200" dirty="0">
                <a:solidFill>
                  <a:schemeClr val="tx1"/>
                </a:solidFill>
                <a:effectLst/>
                <a:latin typeface="+mn-lt"/>
                <a:ea typeface="+mn-ea"/>
                <a:cs typeface="+mn-cs"/>
              </a:rPr>
              <a:t>無症狀期、慢性感染期</a:t>
            </a:r>
            <a:r>
              <a:rPr lang="en-US" altLang="zh-TW" sz="1200" b="1"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：免疫系統暫時壓制病毒，體內病毒複製緩慢，可能沒有任何明顯症狀，完全沒有治療潛伏期約</a:t>
            </a:r>
            <a:r>
              <a:rPr lang="en-US" altLang="zh-TW" sz="1200" kern="1200" dirty="0">
                <a:solidFill>
                  <a:schemeClr val="tx1"/>
                </a:solidFill>
                <a:effectLst/>
                <a:latin typeface="+mn-lt"/>
                <a:ea typeface="+mn-ea"/>
                <a:cs typeface="+mn-cs"/>
              </a:rPr>
              <a:t>5-10</a:t>
            </a:r>
            <a:r>
              <a:rPr lang="zh-TW" altLang="zh-TW" sz="1200" kern="1200" dirty="0">
                <a:solidFill>
                  <a:schemeClr val="tx1"/>
                </a:solidFill>
                <a:effectLst/>
                <a:latin typeface="+mn-lt"/>
                <a:ea typeface="+mn-ea"/>
                <a:cs typeface="+mn-cs"/>
              </a:rPr>
              <a:t>年，使用藥物治療可以減緩病程進入下一個階段</a:t>
            </a:r>
            <a:r>
              <a:rPr lang="zh-TW" altLang="en-US" sz="1200" kern="1200" dirty="0">
                <a:solidFill>
                  <a:schemeClr val="tx1"/>
                </a:solidFill>
                <a:effectLst/>
                <a:latin typeface="+mn-lt"/>
                <a:ea typeface="+mn-ea"/>
                <a:cs typeface="+mn-cs"/>
              </a:rPr>
              <a:t>，可延長至</a:t>
            </a:r>
            <a:r>
              <a:rPr lang="en-US" altLang="zh-TW" sz="1200" kern="1200" dirty="0">
                <a:solidFill>
                  <a:schemeClr val="tx1"/>
                </a:solidFill>
                <a:effectLst/>
                <a:latin typeface="+mn-lt"/>
                <a:ea typeface="+mn-ea"/>
                <a:cs typeface="+mn-cs"/>
              </a:rPr>
              <a:t>20-30</a:t>
            </a:r>
            <a:r>
              <a:rPr lang="zh-TW" altLang="en-US" sz="1200" kern="1200" dirty="0">
                <a:solidFill>
                  <a:schemeClr val="tx1"/>
                </a:solidFill>
                <a:effectLst/>
                <a:latin typeface="+mn-lt"/>
                <a:ea typeface="+mn-ea"/>
                <a:cs typeface="+mn-cs"/>
              </a:rPr>
              <a:t>年</a:t>
            </a:r>
            <a:r>
              <a:rPr lang="zh-TW" altLang="zh-TW" sz="1200" kern="1200" dirty="0">
                <a:solidFill>
                  <a:schemeClr val="tx1"/>
                </a:solidFill>
                <a:effectLst/>
                <a:latin typeface="+mn-lt"/>
                <a:ea typeface="+mn-ea"/>
                <a:cs typeface="+mn-cs"/>
              </a:rPr>
              <a:t>。</a:t>
            </a:r>
          </a:p>
          <a:p>
            <a:pPr lvl="0"/>
            <a:r>
              <a:rPr lang="zh-TW" altLang="zh-TW" sz="1200" b="1" kern="1200" dirty="0">
                <a:solidFill>
                  <a:schemeClr val="tx1"/>
                </a:solidFill>
                <a:effectLst/>
                <a:latin typeface="+mn-lt"/>
                <a:ea typeface="+mn-ea"/>
                <a:cs typeface="+mn-cs"/>
              </a:rPr>
              <a:t>愛滋病發病期</a:t>
            </a:r>
            <a:r>
              <a:rPr lang="zh-TW" altLang="zh-TW" sz="1200" kern="1200" dirty="0">
                <a:solidFill>
                  <a:schemeClr val="tx1"/>
                </a:solidFill>
                <a:effectLst/>
                <a:latin typeface="+mn-lt"/>
                <a:ea typeface="+mn-ea"/>
                <a:cs typeface="+mn-cs"/>
              </a:rPr>
              <a:t>：免疫系統遭受嚴重破壞，使原本不會造成生病的病毒有機會感染人類，引起各種伺機性感染或惡性腫瘤，嚴重時會導致病患死亡。</a:t>
            </a:r>
          </a:p>
          <a:p>
            <a:pPr eaLnBrk="1" hangingPunct="1"/>
            <a:endParaRPr lang="zh-TW" altLang="zh-TW"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TW" altLang="zh-TW" sz="1200" kern="1200" dirty="0">
                <a:solidFill>
                  <a:schemeClr val="tx1"/>
                </a:solidFill>
                <a:effectLst/>
                <a:latin typeface="+mn-lt"/>
                <a:ea typeface="+mn-ea"/>
                <a:cs typeface="+mn-cs"/>
              </a:rPr>
              <a:t>了解愛滋病的流行病學與</a:t>
            </a:r>
            <a:r>
              <a:rPr lang="zh-TW" altLang="en-US" sz="1200" kern="1200" dirty="0">
                <a:solidFill>
                  <a:schemeClr val="tx1"/>
                </a:solidFill>
                <a:effectLst/>
                <a:latin typeface="+mn-lt"/>
                <a:ea typeface="+mn-ea"/>
                <a:cs typeface="+mn-cs"/>
              </a:rPr>
              <a:t>病程症狀</a:t>
            </a:r>
            <a:r>
              <a:rPr lang="zh-TW" altLang="zh-TW" sz="1200" kern="1200" dirty="0">
                <a:solidFill>
                  <a:schemeClr val="tx1"/>
                </a:solidFill>
                <a:effectLst/>
                <a:latin typeface="+mn-lt"/>
                <a:ea typeface="+mn-ea"/>
                <a:cs typeface="+mn-cs"/>
              </a:rPr>
              <a:t>後，我們透過世界婦女和平會創意短片，再次開啟對愛滋病傳染途徑的認識。</a:t>
            </a:r>
          </a:p>
          <a:p>
            <a:r>
              <a:rPr lang="zh-TW" altLang="zh-TW" sz="1200" kern="1200" dirty="0">
                <a:solidFill>
                  <a:schemeClr val="tx1"/>
                </a:solidFill>
                <a:effectLst/>
                <a:latin typeface="+mn-lt"/>
                <a:ea typeface="+mn-ea"/>
                <a:cs typeface="+mn-cs"/>
              </a:rPr>
              <a:t>影片用輕鬆幽默的方式，希望能教導同學不要因一時衝動或是意亂情迷，接受來路不明的針頭，或是和陌生人發生一夜情，因為這些舉動均有可能讓自己同時有了得到愛滋病或是傳染病的機率。除此之外，片中也希望傳達朋友之間不要對兩性關係做出錯誤的意見，因為這些意見有時候不但不會幫助到朋友，反而可能會在朋友的誤會之下產生難以挽回的風險或是災難。</a:t>
            </a:r>
            <a:endParaRPr lang="zh-TW" altLang="en-US" dirty="0"/>
          </a:p>
        </p:txBody>
      </p:sp>
      <p:sp>
        <p:nvSpPr>
          <p:cNvPr id="4" name="投影片編號版面配置區 3"/>
          <p:cNvSpPr>
            <a:spLocks noGrp="1"/>
          </p:cNvSpPr>
          <p:nvPr>
            <p:ph type="sldNum" sz="quarter" idx="10"/>
          </p:nvPr>
        </p:nvSpPr>
        <p:spPr/>
        <p:txBody>
          <a:bodyPr/>
          <a:lstStyle/>
          <a:p>
            <a:pPr>
              <a:defRPr/>
            </a:pPr>
            <a:fld id="{F7E912FD-652B-4FB2-B751-214B9D026D06}" type="slidenum">
              <a:rPr lang="zh-TW" altLang="en-US" smtClean="0"/>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850" y="44450"/>
            <a:ext cx="24860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ctrTitle"/>
          </p:nvPr>
        </p:nvSpPr>
        <p:spPr>
          <a:xfrm>
            <a:off x="685800" y="2130425"/>
            <a:ext cx="7772400" cy="1470025"/>
          </a:xfrm>
        </p:spPr>
        <p:txBody>
          <a:bodyPr/>
          <a:lstStyle>
            <a:lvl1pPr algn="ctr">
              <a:defRPr/>
            </a:lvl1p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5" name="日期版面配置區 3"/>
          <p:cNvSpPr>
            <a:spLocks noGrp="1"/>
          </p:cNvSpPr>
          <p:nvPr>
            <p:ph type="dt" sz="half" idx="10"/>
          </p:nvPr>
        </p:nvSpPr>
        <p:spPr/>
        <p:txBody>
          <a:bodyPr/>
          <a:lstStyle>
            <a:lvl1pPr>
              <a:defRPr/>
            </a:lvl1pPr>
          </a:lstStyle>
          <a:p>
            <a:pPr>
              <a:defRPr/>
            </a:pPr>
            <a:fld id="{F5F5C273-E121-423C-8513-F9E087EF1BDD}" type="datetime1">
              <a:rPr lang="zh-TW" altLang="en-US"/>
              <a:t>2023/2/15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6BD5429-F1FE-4F7E-A320-0A5F73BA29D4}"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2CCE4CA6-2E3C-4175-B81E-42D9A62FB061}" type="datetime1">
              <a:rPr lang="zh-TW" altLang="en-US"/>
              <a:t>2023/2/15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17744BF-1D1E-4EB0-98C9-2A4A7314D4B9}"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EBB086E-25DA-4A4A-9B69-A799A8606175}" type="datetime1">
              <a:rPr lang="zh-TW" altLang="en-US"/>
              <a:t>2023/2/15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042DF9E-906B-49A5-B0F7-03537E40B5D3}"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p:txBody>
          <a:bodyPr/>
          <a:lstStyle>
            <a:lvl1pPr>
              <a:defRPr smtClean="0"/>
            </a:lvl1pPr>
          </a:lstStyle>
          <a:p>
            <a:pPr>
              <a:defRPr/>
            </a:pPr>
            <a:fld id="{9A57D614-5682-4612-9DF7-A218DB586A3A}" type="datetime1">
              <a:rPr lang="zh-TW" altLang="en-US"/>
              <a:t>2023/2/15</a:t>
            </a:fld>
            <a:endParaRPr lang="en-US" altLang="zh-TW"/>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632F7378-746C-48DB-B055-D73E300B65D1}"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smtClean="0"/>
            </a:lvl1pPr>
          </a:lstStyle>
          <a:p>
            <a:pPr>
              <a:defRPr/>
            </a:pPr>
            <a:fld id="{4E990D99-1AD9-4CE2-8CCE-4D4B5B38A3AB}" type="datetime1">
              <a:rPr lang="zh-TW" altLang="en-US"/>
              <a:t>2023/2/15</a:t>
            </a:fld>
            <a:endParaRPr lang="en-US" altLang="zh-TW"/>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74905D51-F55C-42DC-8AC9-6A06D63237CE}"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p:txBody>
          <a:bodyPr/>
          <a:lstStyle>
            <a:lvl1pPr>
              <a:defRPr smtClean="0"/>
            </a:lvl1pPr>
          </a:lstStyle>
          <a:p>
            <a:pPr>
              <a:defRPr/>
            </a:pPr>
            <a:fld id="{A0F6B3D3-BFEB-408E-8F0F-18B2998289F1}" type="datetime1">
              <a:rPr lang="zh-TW" altLang="en-US"/>
              <a:t>2023/2/15</a:t>
            </a:fld>
            <a:endParaRPr lang="en-US" altLang="zh-TW"/>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D6890AD1-F750-4C45-8B8D-026D0D611028}"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341438"/>
            <a:ext cx="40386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1438"/>
            <a:ext cx="40386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smtClean="0"/>
            </a:lvl1pPr>
          </a:lstStyle>
          <a:p>
            <a:pPr>
              <a:defRPr/>
            </a:pPr>
            <a:fld id="{9F94DD06-626F-4B89-B839-45EA7CF924EE}" type="datetime1">
              <a:rPr lang="zh-TW" altLang="en-US"/>
              <a:t>2023/2/15</a:t>
            </a:fld>
            <a:endParaRPr lang="en-US" altLang="zh-TW"/>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DEE0BBB7-288D-430F-A4CF-26894666DE23}"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p:txBody>
          <a:bodyPr/>
          <a:lstStyle>
            <a:lvl1pPr>
              <a:defRPr smtClean="0"/>
            </a:lvl1pPr>
          </a:lstStyle>
          <a:p>
            <a:pPr>
              <a:defRPr/>
            </a:pPr>
            <a:fld id="{1925FCF0-7DAA-44FE-9C1F-C0AF5EC22789}" type="datetime1">
              <a:rPr lang="zh-TW" altLang="en-US"/>
              <a:t>2023/2/15</a:t>
            </a:fld>
            <a:endParaRPr lang="en-US" altLang="zh-TW"/>
          </a:p>
        </p:txBody>
      </p:sp>
      <p:sp>
        <p:nvSpPr>
          <p:cNvPr id="8"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vl1pPr>
          </a:lstStyle>
          <a:p>
            <a:pPr>
              <a:defRPr/>
            </a:pPr>
            <a:fld id="{CAE8CE3C-25CC-4D16-A1EE-CD6061125B52}"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p:txBody>
          <a:bodyPr/>
          <a:lstStyle>
            <a:lvl1pPr>
              <a:defRPr smtClean="0"/>
            </a:lvl1pPr>
          </a:lstStyle>
          <a:p>
            <a:pPr>
              <a:defRPr/>
            </a:pPr>
            <a:fld id="{F8F408B3-47D9-46C2-A814-3E3F70D25768}" type="datetime1">
              <a:rPr lang="zh-TW" altLang="en-US"/>
              <a:t>2023/2/15</a:t>
            </a:fld>
            <a:endParaRPr lang="en-US" altLang="zh-TW"/>
          </a:p>
        </p:txBody>
      </p:sp>
      <p:sp>
        <p:nvSpPr>
          <p:cNvPr id="4"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vl1pPr>
          </a:lstStyle>
          <a:p>
            <a:pPr>
              <a:defRPr/>
            </a:pPr>
            <a:fld id="{C8C9E1F1-803D-494D-8989-CC6CC10FB911}"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fld id="{E87706D4-587C-490F-976F-C2BEDC389832}" type="datetime1">
              <a:rPr lang="zh-TW" altLang="en-US"/>
              <a:t>2023/2/15</a:t>
            </a:fld>
            <a:endParaRPr lang="en-US" altLang="zh-TW"/>
          </a:p>
        </p:txBody>
      </p:sp>
      <p:sp>
        <p:nvSpPr>
          <p:cNvPr id="3"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vl1pPr>
          </a:lstStyle>
          <a:p>
            <a:pPr>
              <a:defRPr/>
            </a:pPr>
            <a:fld id="{8FCDABAB-94B5-4697-AE71-CB576B684915}"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p:txBody>
          <a:bodyPr/>
          <a:lstStyle>
            <a:lvl1pPr>
              <a:defRPr smtClean="0"/>
            </a:lvl1pPr>
          </a:lstStyle>
          <a:p>
            <a:pPr>
              <a:defRPr/>
            </a:pPr>
            <a:fld id="{FCE339B3-38B0-4847-9C75-19036B844173}" type="datetime1">
              <a:rPr lang="zh-TW" altLang="en-US"/>
              <a:t>2023/2/15</a:t>
            </a:fld>
            <a:endParaRPr lang="en-US" altLang="zh-TW"/>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89ECE03F-26CD-40AA-8D32-723A0B0907DF}"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197768"/>
            <a:ext cx="8229600" cy="1143000"/>
          </a:xfrm>
        </p:spPr>
        <p:txBody>
          <a:bodyPr/>
          <a:lstStyle>
            <a:lvl1pPr>
              <a:defRPr b="0">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50963BFD-F686-449A-849F-4B4679C974D2}" type="datetime1">
              <a:rPr lang="zh-TW" altLang="en-US"/>
              <a:t>2023/2/15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C22A849-29A3-42EC-818B-A47E12ECFD38}"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p:txBody>
          <a:bodyPr/>
          <a:lstStyle>
            <a:lvl1pPr>
              <a:defRPr smtClean="0"/>
            </a:lvl1pPr>
          </a:lstStyle>
          <a:p>
            <a:pPr>
              <a:defRPr/>
            </a:pPr>
            <a:fld id="{E5A74E21-E1EF-4AE6-A971-84FCC0155DF3}" type="datetime1">
              <a:rPr lang="zh-TW" altLang="en-US"/>
              <a:t>2023/2/15</a:t>
            </a:fld>
            <a:endParaRPr lang="en-US" altLang="zh-TW"/>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EBA31E42-41F6-44B7-9934-E3634F55C370}"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smtClean="0"/>
            </a:lvl1pPr>
          </a:lstStyle>
          <a:p>
            <a:pPr>
              <a:defRPr/>
            </a:pPr>
            <a:fld id="{456DC066-F397-409A-8753-8B6BAB249A66}" type="datetime1">
              <a:rPr lang="zh-TW" altLang="en-US"/>
              <a:t>2023/2/15</a:t>
            </a:fld>
            <a:endParaRPr lang="en-US" altLang="zh-TW"/>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C7C5D08A-FC3E-46BA-B614-01CB8BD54BE1}"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07213" y="53975"/>
            <a:ext cx="2149475" cy="60721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53975"/>
            <a:ext cx="6297613" cy="607218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p:txBody>
          <a:bodyPr/>
          <a:lstStyle>
            <a:lvl1pPr>
              <a:defRPr smtClean="0"/>
            </a:lvl1pPr>
          </a:lstStyle>
          <a:p>
            <a:pPr>
              <a:defRPr/>
            </a:pPr>
            <a:fld id="{A903C1AB-25A1-475F-AF27-BE3E85161FB2}" type="datetime1">
              <a:rPr lang="zh-TW" altLang="en-US"/>
              <a:t>2023/2/15</a:t>
            </a:fld>
            <a:endParaRPr lang="en-US" altLang="zh-TW"/>
          </a:p>
        </p:txBody>
      </p:sp>
      <p:sp>
        <p:nvSpPr>
          <p:cNvPr id="5"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443150E8-6DBA-4369-BAC6-B40B8AACA4E1}"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348038" y="53975"/>
            <a:ext cx="570865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341438"/>
            <a:ext cx="4038600" cy="4784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41438"/>
            <a:ext cx="4038600" cy="4784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smtClean="0"/>
            </a:lvl1pPr>
          </a:lstStyle>
          <a:p>
            <a:pPr>
              <a:defRPr/>
            </a:pPr>
            <a:fld id="{F1707B8F-DFC4-4044-9126-F5BD7DE8BBB3}" type="datetime1">
              <a:rPr lang="zh-TW" altLang="en-US"/>
              <a:t>2023/2/15</a:t>
            </a:fld>
            <a:endParaRPr lang="en-US" altLang="zh-TW"/>
          </a:p>
        </p:txBody>
      </p:sp>
      <p:sp>
        <p:nvSpPr>
          <p:cNvPr id="6" name="Rectangle 5"/>
          <p:cNvSpPr>
            <a:spLocks noGrp="1" noChangeArrowheads="1"/>
          </p:cNvSpPr>
          <p:nvPr>
            <p:ph type="ftr" sz="quarter" idx="11"/>
          </p:nvPr>
        </p:nvSpPr>
        <p:spPr/>
        <p:txBody>
          <a:bodyPr/>
          <a:lstStyle>
            <a:lvl1pPr algn="l">
              <a:defRPr smtClean="0"/>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303AF51D-91DF-4C1B-9DD2-AD0F298A657B}" type="slidenum">
              <a:rPr lang="en-US" altLang="zh-TW"/>
              <a:t>‹#›</a:t>
            </a:fld>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dirty="0"/>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C1AD923-0FC2-4F54-92C5-1F350B7A8344}" type="datetime1">
              <a:rPr lang="zh-TW" altLang="en-US"/>
              <a:t>2023/2/15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dirty="0"/>
          </a:p>
        </p:txBody>
      </p:sp>
      <p:sp>
        <p:nvSpPr>
          <p:cNvPr id="6" name="投影片編號版面配置區 5"/>
          <p:cNvSpPr>
            <a:spLocks noGrp="1"/>
          </p:cNvSpPr>
          <p:nvPr>
            <p:ph type="sldNum" sz="quarter" idx="12"/>
          </p:nvPr>
        </p:nvSpPr>
        <p:spPr/>
        <p:txBody>
          <a:bodyPr/>
          <a:lstStyle>
            <a:lvl1pPr>
              <a:defRPr/>
            </a:lvl1pPr>
          </a:lstStyle>
          <a:p>
            <a:pPr>
              <a:defRPr/>
            </a:pPr>
            <a:fld id="{9482B681-1ABC-4588-8AE7-264C4EC0CE3E}"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FAA3B993-6F93-4361-8948-7227270215B2}" type="datetime1">
              <a:rPr lang="zh-TW" altLang="en-US"/>
              <a:t>2023/2/15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3123E35-4A11-4B1A-9E8F-FBF9ED2DFF5A}"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92379C71-31DD-40DA-A0B7-C3A143A09CAB}" type="datetime1">
              <a:rPr lang="zh-TW" altLang="en-US"/>
              <a:t>2023/2/15</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9F642A6C-6D0A-4239-A941-DD12D19D8AA2}"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518864" y="188640"/>
            <a:ext cx="8229600" cy="1143000"/>
          </a:xfrm>
        </p:spPr>
        <p:txBody>
          <a:bodyPr/>
          <a:lstStyle>
            <a:lvl1pPr>
              <a:defRPr b="0">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4C352898-CD2B-4980-AC67-B9CEDE9AFF23}" type="datetime1">
              <a:rPr lang="zh-TW" altLang="en-US"/>
              <a:t>2023/2/15</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642CB794-99F3-4A64-B501-2EF06C8FDDDC}"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9708C3FE-9F45-4C55-8BDF-7B0C2AC7B94F}" type="datetime1">
              <a:rPr lang="zh-TW" altLang="en-US"/>
              <a:t>2023/2/15</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535A7684-57B0-4E83-9499-C142152D9CF7}"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7F1E42B-030D-4E0F-AD18-DFD11F80E18B}" type="datetime1">
              <a:rPr lang="zh-TW" altLang="en-US"/>
              <a:t>2023/2/15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A4A6A6F-5AB1-4CFD-937E-4D5E941DB245}"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6E67CC7-15A4-456F-9112-09B84EE1218F}" type="datetime1">
              <a:rPr lang="zh-TW" altLang="en-US"/>
              <a:t>2023/2/15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7DC1ED3-54CB-471A-BF58-3C9C1E8F52B8}" type="slidenum">
              <a:rPr lang="zh-TW" altLang="en-US"/>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Times New Roman" panose="02020603050405020304" pitchFamily="18" charset="0"/>
                <a:ea typeface="+mn-ea"/>
                <a:cs typeface="Times New Roman" panose="02020603050405020304" pitchFamily="18" charset="0"/>
              </a:defRPr>
            </a:lvl1pPr>
          </a:lstStyle>
          <a:p>
            <a:pPr>
              <a:defRPr/>
            </a:pPr>
            <a:fld id="{7C476635-DB08-4BB6-82CF-33AA205BCB50}" type="datetime1">
              <a:rPr lang="zh-TW" altLang="en-US"/>
              <a:t>2023/2/15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Times New Roman" panose="02020603050405020304" pitchFamily="18" charset="0"/>
                <a:ea typeface="+mn-ea"/>
                <a:cs typeface="Times New Roman" panose="02020603050405020304" pitchFamily="18"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Times New Roman" panose="02020603050405020304" pitchFamily="18" charset="0"/>
                <a:ea typeface="+mn-ea"/>
                <a:cs typeface="Times New Roman" panose="02020603050405020304" pitchFamily="18" charset="0"/>
              </a:defRPr>
            </a:lvl1pPr>
          </a:lstStyle>
          <a:p>
            <a:pPr>
              <a:defRPr/>
            </a:pPr>
            <a:fld id="{C8F232E0-B0B7-491D-81F2-745E9D5B0878}" type="slidenum">
              <a:rPr lang="zh-TW" altLang="en-US"/>
              <a:t>‹#›</a:t>
            </a:fld>
            <a:endParaRPr lang="zh-TW" altLang="en-US"/>
          </a:p>
        </p:txBody>
      </p:sp>
      <p:pic>
        <p:nvPicPr>
          <p:cNvPr id="8" name="Picture 2" descr="新北市政府衛生局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8523" y="44165"/>
            <a:ext cx="2519261" cy="55620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hf hdr="0" ftr="0" dt="0"/>
  <p:txStyles>
    <p:titleStyle>
      <a:lvl1pPr algn="r" rtl="0" eaLnBrk="0" fontAlgn="base" hangingPunct="0">
        <a:spcBef>
          <a:spcPct val="0"/>
        </a:spcBef>
        <a:spcAft>
          <a:spcPct val="0"/>
        </a:spcAft>
        <a:defRPr sz="4000" b="1"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algn="r" rtl="0" eaLnBrk="0" fontAlgn="base" hangingPunct="0">
        <a:spcBef>
          <a:spcPct val="0"/>
        </a:spcBef>
        <a:spcAft>
          <a:spcPct val="0"/>
        </a:spcAft>
        <a:defRPr sz="40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r" rtl="0" eaLnBrk="0" fontAlgn="base" hangingPunct="0">
        <a:spcBef>
          <a:spcPct val="0"/>
        </a:spcBef>
        <a:spcAft>
          <a:spcPct val="0"/>
        </a:spcAft>
        <a:defRPr sz="40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r" rtl="0" eaLnBrk="0" fontAlgn="base" hangingPunct="0">
        <a:spcBef>
          <a:spcPct val="0"/>
        </a:spcBef>
        <a:spcAft>
          <a:spcPct val="0"/>
        </a:spcAft>
        <a:defRPr sz="40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r" rtl="0" eaLnBrk="0" fontAlgn="base" hangingPunct="0">
        <a:spcBef>
          <a:spcPct val="0"/>
        </a:spcBef>
        <a:spcAft>
          <a:spcPct val="0"/>
        </a:spcAft>
        <a:defRPr sz="40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r" rtl="0" fontAlgn="base">
        <a:spcBef>
          <a:spcPct val="0"/>
        </a:spcBef>
        <a:spcAft>
          <a:spcPct val="0"/>
        </a:spcAft>
        <a:defRPr sz="40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r" rtl="0" fontAlgn="base">
        <a:spcBef>
          <a:spcPct val="0"/>
        </a:spcBef>
        <a:spcAft>
          <a:spcPct val="0"/>
        </a:spcAft>
        <a:defRPr sz="40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r" rtl="0" fontAlgn="base">
        <a:spcBef>
          <a:spcPct val="0"/>
        </a:spcBef>
        <a:spcAft>
          <a:spcPct val="0"/>
        </a:spcAft>
        <a:defRPr sz="40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r" rtl="0" fontAlgn="base">
        <a:spcBef>
          <a:spcPct val="0"/>
        </a:spcBef>
        <a:spcAft>
          <a:spcPct val="0"/>
        </a:spcAft>
        <a:defRPr sz="40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8" descr="B-009-簡報"/>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9525"/>
            <a:ext cx="920273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3348038" y="53975"/>
            <a:ext cx="5708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TW" altLang="en-US"/>
              <a:t>按一下以編輯母片標題樣式</a:t>
            </a:r>
          </a:p>
        </p:txBody>
      </p:sp>
      <p:sp>
        <p:nvSpPr>
          <p:cNvPr id="5124" name="Rectangle 3"/>
          <p:cNvSpPr>
            <a:spLocks noGrp="1" noChangeArrowheads="1"/>
          </p:cNvSpPr>
          <p:nvPr>
            <p:ph type="body" idx="1"/>
          </p:nvPr>
        </p:nvSpPr>
        <p:spPr bwMode="auto">
          <a:xfrm>
            <a:off x="457200" y="1341438"/>
            <a:ext cx="8229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l">
              <a:defRPr sz="1400" b="0" smtClean="0">
                <a:solidFill>
                  <a:srgbClr val="000000"/>
                </a:solidFill>
                <a:ea typeface="新細明體" panose="02020500000000000000" pitchFamily="18" charset="-120"/>
              </a:defRPr>
            </a:lvl1pPr>
          </a:lstStyle>
          <a:p>
            <a:pPr>
              <a:defRPr/>
            </a:pPr>
            <a:fld id="{9124C64B-6013-4860-9D27-E6C844B34A37}" type="datetime1">
              <a:rPr lang="zh-TW" altLang="en-US">
                <a:latin typeface="Arial" panose="020B0604020202020204" pitchFamily="34" charset="0"/>
              </a:rPr>
              <a:t>2023/2/15</a:t>
            </a:fld>
            <a:endParaRPr lang="en-US" altLang="zh-TW">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b="0" smtClean="0">
                <a:solidFill>
                  <a:srgbClr val="000000"/>
                </a:solidFill>
                <a:ea typeface="新細明體" panose="02020500000000000000" pitchFamily="18" charset="-120"/>
              </a:defRPr>
            </a:lvl1pPr>
          </a:lstStyle>
          <a:p>
            <a:pPr>
              <a:defRPr/>
            </a:pPr>
            <a:endParaRPr lang="en-US" altLang="zh-TW">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b="0">
                <a:solidFill>
                  <a:srgbClr val="000000"/>
                </a:solidFill>
                <a:latin typeface="+mn-lt"/>
                <a:ea typeface="+mn-ea"/>
              </a:defRPr>
            </a:lvl1pPr>
          </a:lstStyle>
          <a:p>
            <a:pPr>
              <a:defRPr/>
            </a:pPr>
            <a:fld id="{CF62C343-E6A6-4D29-8C50-57E7EFD4C288}" type="slidenum">
              <a:rPr lang="en-US" altLang="zh-TW"/>
              <a:t>‹#›</a:t>
            </a:fld>
            <a:endParaRPr lang="en-US" altLang="zh-TW"/>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hf hdr="0" ftr="0" dt="0"/>
  <p:txStyles>
    <p:title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youtu.be/PeKLP7rOP7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NUL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0" y="332656"/>
            <a:ext cx="9144000" cy="644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642CB794-99F3-4A64-B501-2EF06C8FDDDC}" type="slidenum">
              <a:rPr lang="zh-TW" altLang="en-US" smtClean="0"/>
              <a:t>10</a:t>
            </a:fld>
            <a:endParaRPr lang="zh-TW" altLang="en-US"/>
          </a:p>
        </p:txBody>
      </p:sp>
      <p:sp>
        <p:nvSpPr>
          <p:cNvPr id="4" name="標題 3"/>
          <p:cNvSpPr>
            <a:spLocks noGrp="1"/>
          </p:cNvSpPr>
          <p:nvPr>
            <p:ph type="title"/>
          </p:nvPr>
        </p:nvSpPr>
        <p:spPr>
          <a:xfrm>
            <a:off x="367444" y="204357"/>
            <a:ext cx="8229600" cy="1143000"/>
          </a:xfrm>
        </p:spPr>
        <p:txBody>
          <a:bodyPr/>
          <a:lstStyle/>
          <a:p>
            <a:pPr algn="ctr"/>
            <a:r>
              <a:rPr lang="zh-TW" altLang="en-US" dirty="0"/>
              <a:t>影片放大鏡</a:t>
            </a:r>
          </a:p>
        </p:txBody>
      </p:sp>
      <p:graphicFrame>
        <p:nvGraphicFramePr>
          <p:cNvPr id="5" name="表格 4"/>
          <p:cNvGraphicFramePr>
            <a:graphicFrameLocks noGrp="1"/>
          </p:cNvGraphicFramePr>
          <p:nvPr/>
        </p:nvGraphicFramePr>
        <p:xfrm>
          <a:off x="0" y="1331640"/>
          <a:ext cx="8964488" cy="4414774"/>
        </p:xfrm>
        <a:graphic>
          <a:graphicData uri="http://schemas.openxmlformats.org/drawingml/2006/table">
            <a:tbl>
              <a:tblPr firstRow="1" bandRow="1">
                <a:tableStyleId>{5C22544A-7EE6-4342-B048-85BDC9FD1C3A}</a:tableStyleId>
              </a:tblPr>
              <a:tblGrid>
                <a:gridCol w="4482244">
                  <a:extLst>
                    <a:ext uri="{9D8B030D-6E8A-4147-A177-3AD203B41FA5}">
                      <a16:colId xmlns:a16="http://schemas.microsoft.com/office/drawing/2014/main" val="20000"/>
                    </a:ext>
                  </a:extLst>
                </a:gridCol>
                <a:gridCol w="4482244">
                  <a:extLst>
                    <a:ext uri="{9D8B030D-6E8A-4147-A177-3AD203B41FA5}">
                      <a16:colId xmlns:a16="http://schemas.microsoft.com/office/drawing/2014/main" val="20001"/>
                    </a:ext>
                  </a:extLst>
                </a:gridCol>
              </a:tblGrid>
              <a:tr h="2241376">
                <a:tc>
                  <a:txBody>
                    <a:bodyPr/>
                    <a:lstStyle/>
                    <a:p>
                      <a:r>
                        <a:rPr lang="en-US" altLang="zh-TW" sz="3200" b="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b="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影片中你看到潘仔發生了什麼事？</a:t>
                      </a:r>
                      <a:br>
                        <a:rPr lang="en-US" altLang="zh-TW" sz="3200" b="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br>
                      <a:endParaRPr lang="zh-TW" altLang="en-US" sz="3200" b="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en-US" altLang="zh-TW" sz="3200" b="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b="0"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看完影片，你認同潘仔的行為嗎？當你有交友的需求，可以怎麼做？</a:t>
                      </a:r>
                    </a:p>
                  </a:txBody>
                  <a:tcPr/>
                </a:tc>
                <a:extLst>
                  <a:ext uri="{0D108BD9-81ED-4DB2-BD59-A6C34878D82A}">
                    <a16:rowId xmlns:a16="http://schemas.microsoft.com/office/drawing/2014/main" val="10000"/>
                  </a:ext>
                </a:extLst>
              </a:tr>
              <a:tr h="2173398">
                <a:tc>
                  <a:txBody>
                    <a:bodyPr/>
                    <a:lstStyle/>
                    <a:p>
                      <a:r>
                        <a:rPr lang="en-US" altLang="zh-TW" sz="32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你認為網路交友會有什麼風險？</a:t>
                      </a:r>
                      <a:br>
                        <a:rPr lang="en-US" altLang="zh-TW" sz="32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endParaRPr lang="zh-TW" altLang="en-US" sz="32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r>
                        <a:rPr lang="en-US" altLang="zh-TW" sz="32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你對愛滋病毒傳染途徑了解嗎？</a:t>
                      </a:r>
                    </a:p>
                  </a:txBody>
                  <a:tcPr/>
                </a:tc>
                <a:extLst>
                  <a:ext uri="{0D108BD9-81ED-4DB2-BD59-A6C34878D82A}">
                    <a16:rowId xmlns:a16="http://schemas.microsoft.com/office/drawing/2014/main" val="10001"/>
                  </a:ext>
                </a:extLst>
              </a:tr>
            </a:tbl>
          </a:graphicData>
        </a:graphic>
      </p:graphicFrame>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571" y="2252422"/>
            <a:ext cx="1152128" cy="1324285"/>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943" y="2255745"/>
            <a:ext cx="1237301" cy="1320962"/>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4112561"/>
            <a:ext cx="2076559" cy="16456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82" y="1528385"/>
            <a:ext cx="7789635" cy="5193090"/>
          </a:xfrm>
          <a:prstGeom prst="rect">
            <a:avLst/>
          </a:prstGeom>
        </p:spPr>
      </p:pic>
      <p:sp>
        <p:nvSpPr>
          <p:cNvPr id="2" name="標題 1"/>
          <p:cNvSpPr>
            <a:spLocks noGrp="1"/>
          </p:cNvSpPr>
          <p:nvPr>
            <p:ph type="title"/>
          </p:nvPr>
        </p:nvSpPr>
        <p:spPr>
          <a:xfrm>
            <a:off x="457199" y="501650"/>
            <a:ext cx="8229600" cy="1143000"/>
          </a:xfrm>
        </p:spPr>
        <p:txBody>
          <a:bodyPr/>
          <a:lstStyle/>
          <a:p>
            <a:pPr algn="ctr"/>
            <a:r>
              <a:rPr lang="zh-TW" altLang="en-US" b="1" dirty="0">
                <a:solidFill>
                  <a:srgbClr val="C00000"/>
                </a:solidFill>
              </a:rPr>
              <a:t>愛滋病毒的傳染途徑</a:t>
            </a:r>
            <a:endParaRPr lang="zh-TW" altLang="en-US" dirty="0">
              <a:solidFill>
                <a:srgbClr val="C00000"/>
              </a:solidFill>
            </a:endParaRPr>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11</a:t>
            </a:fld>
            <a:endParaRPr lang="zh-TW" altLang="en-US"/>
          </a:p>
        </p:txBody>
      </p:sp>
      <p:sp>
        <p:nvSpPr>
          <p:cNvPr id="5" name="文字方塊 9"/>
          <p:cNvSpPr txBox="1">
            <a:spLocks noGrp="1" noChangeArrowheads="1"/>
          </p:cNvSpPr>
          <p:nvPr>
            <p:ph idx="1"/>
          </p:nvPr>
        </p:nvSpPr>
        <p:spPr bwMode="auto">
          <a:xfrm>
            <a:off x="4932040" y="2441037"/>
            <a:ext cx="4680520"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SimHei" pitchFamily="49" charset="-122"/>
                <a:ea typeface="SimHei" pitchFamily="49" charset="-122"/>
              </a:defRPr>
            </a:lvl1pPr>
            <a:lvl2pPr marL="742950" indent="-285750">
              <a:defRPr kumimoji="1" sz="2400">
                <a:solidFill>
                  <a:schemeClr val="tx1"/>
                </a:solidFill>
                <a:latin typeface="SimHei" pitchFamily="49" charset="-122"/>
                <a:ea typeface="SimHei" pitchFamily="49" charset="-122"/>
              </a:defRPr>
            </a:lvl2pPr>
            <a:lvl3pPr marL="1143000" indent="-228600">
              <a:defRPr kumimoji="1" sz="2400">
                <a:solidFill>
                  <a:schemeClr val="tx1"/>
                </a:solidFill>
                <a:latin typeface="SimHei" pitchFamily="49" charset="-122"/>
                <a:ea typeface="SimHei" pitchFamily="49" charset="-122"/>
              </a:defRPr>
            </a:lvl3pPr>
            <a:lvl4pPr marL="1600200" indent="-228600">
              <a:defRPr kumimoji="1" sz="2400">
                <a:solidFill>
                  <a:schemeClr val="tx1"/>
                </a:solidFill>
                <a:latin typeface="SimHei" pitchFamily="49" charset="-122"/>
                <a:ea typeface="SimHei" pitchFamily="49" charset="-122"/>
              </a:defRPr>
            </a:lvl4pPr>
            <a:lvl5pPr marL="2057400" indent="-228600">
              <a:defRPr kumimoji="1" sz="2400">
                <a:solidFill>
                  <a:schemeClr val="tx1"/>
                </a:solidFill>
                <a:latin typeface="SimHei" pitchFamily="49" charset="-122"/>
                <a:ea typeface="SimHei" pitchFamily="49" charset="-122"/>
              </a:defRPr>
            </a:lvl5pPr>
            <a:lvl6pPr marL="2514600" indent="-228600" eaLnBrk="0" fontAlgn="base" hangingPunct="0">
              <a:spcBef>
                <a:spcPct val="0"/>
              </a:spcBef>
              <a:spcAft>
                <a:spcPct val="0"/>
              </a:spcAft>
              <a:defRPr kumimoji="1" sz="2400">
                <a:solidFill>
                  <a:schemeClr val="tx1"/>
                </a:solidFill>
                <a:latin typeface="SimHei" pitchFamily="49" charset="-122"/>
                <a:ea typeface="SimHei" pitchFamily="49" charset="-122"/>
              </a:defRPr>
            </a:lvl6pPr>
            <a:lvl7pPr marL="2971800" indent="-228600" eaLnBrk="0" fontAlgn="base" hangingPunct="0">
              <a:spcBef>
                <a:spcPct val="0"/>
              </a:spcBef>
              <a:spcAft>
                <a:spcPct val="0"/>
              </a:spcAft>
              <a:defRPr kumimoji="1" sz="2400">
                <a:solidFill>
                  <a:schemeClr val="tx1"/>
                </a:solidFill>
                <a:latin typeface="SimHei" pitchFamily="49" charset="-122"/>
                <a:ea typeface="SimHei" pitchFamily="49" charset="-122"/>
              </a:defRPr>
            </a:lvl7pPr>
            <a:lvl8pPr marL="3429000" indent="-228600" eaLnBrk="0" fontAlgn="base" hangingPunct="0">
              <a:spcBef>
                <a:spcPct val="0"/>
              </a:spcBef>
              <a:spcAft>
                <a:spcPct val="0"/>
              </a:spcAft>
              <a:defRPr kumimoji="1" sz="2400">
                <a:solidFill>
                  <a:schemeClr val="tx1"/>
                </a:solidFill>
                <a:latin typeface="SimHei" pitchFamily="49" charset="-122"/>
                <a:ea typeface="SimHei" pitchFamily="49" charset="-122"/>
              </a:defRPr>
            </a:lvl8pPr>
            <a:lvl9pPr marL="3886200" indent="-228600" eaLnBrk="0" fontAlgn="base" hangingPunct="0">
              <a:spcBef>
                <a:spcPct val="0"/>
              </a:spcBef>
              <a:spcAft>
                <a:spcPct val="0"/>
              </a:spcAft>
              <a:defRPr kumimoji="1" sz="2400">
                <a:solidFill>
                  <a:schemeClr val="tx1"/>
                </a:solidFill>
                <a:latin typeface="SimHei" pitchFamily="49" charset="-122"/>
                <a:ea typeface="SimHei" pitchFamily="49" charset="-122"/>
              </a:defRPr>
            </a:lvl9pPr>
          </a:lstStyle>
          <a:p>
            <a:pPr marL="235585" indent="-235585" algn="just" hangingPunct="0">
              <a:buFont typeface="Arial" panose="020B0604020202020204" pitchFamily="34" charset="0"/>
              <a:buChar char="•"/>
            </a:pPr>
            <a:r>
              <a:rPr lang="zh-TW" altLang="en-US" sz="3600" dirty="0">
                <a:latin typeface="標楷體" panose="03000509000000000000" pitchFamily="65" charset="-120"/>
                <a:ea typeface="標楷體" panose="03000509000000000000" pitchFamily="65" charset="-120"/>
              </a:rPr>
              <a:t>性行為</a:t>
            </a:r>
            <a:endParaRPr lang="en-US" altLang="zh-TW" sz="3600" dirty="0">
              <a:latin typeface="標楷體" panose="03000509000000000000" pitchFamily="65" charset="-120"/>
              <a:ea typeface="標楷體" panose="03000509000000000000" pitchFamily="65" charset="-120"/>
            </a:endParaRPr>
          </a:p>
          <a:p>
            <a:pPr marL="235585" indent="-235585" algn="just" hangingPunct="0">
              <a:buFont typeface="Arial" panose="020B0604020202020204" pitchFamily="34" charset="0"/>
              <a:buChar char="•"/>
            </a:pPr>
            <a:r>
              <a:rPr lang="zh-TW" altLang="en-US" sz="3600" dirty="0">
                <a:latin typeface="標楷體" panose="03000509000000000000" pitchFamily="65" charset="-120"/>
                <a:ea typeface="標楷體" panose="03000509000000000000" pitchFamily="65" charset="-120"/>
              </a:rPr>
              <a:t>血液交換</a:t>
            </a:r>
            <a:endParaRPr lang="en-US" altLang="zh-TW" sz="3600" dirty="0">
              <a:latin typeface="標楷體" panose="03000509000000000000" pitchFamily="65" charset="-120"/>
              <a:ea typeface="標楷體" panose="03000509000000000000" pitchFamily="65" charset="-120"/>
            </a:endParaRPr>
          </a:p>
          <a:p>
            <a:pPr marL="235585" indent="-235585" algn="just" hangingPunct="0">
              <a:buFont typeface="Arial" panose="020B0604020202020204" pitchFamily="34" charset="0"/>
              <a:buChar char="•"/>
            </a:pPr>
            <a:r>
              <a:rPr lang="zh-TW" altLang="en-US" sz="3600" dirty="0">
                <a:latin typeface="標楷體" panose="03000509000000000000" pitchFamily="65" charset="-120"/>
                <a:ea typeface="標楷體" panose="03000509000000000000" pitchFamily="65" charset="-120"/>
              </a:rPr>
              <a:t>母子垂直傳染</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65504" y="2402010"/>
            <a:ext cx="7239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marL="571500" indent="-571500" algn="just" eaLnBrk="1" hangingPunct="1">
              <a:spcBef>
                <a:spcPct val="100000"/>
              </a:spcBef>
              <a:buFont typeface="Arial" panose="020B0604020202020204" pitchFamily="34" charset="0"/>
              <a:buChar char="•"/>
              <a:defRPr/>
            </a:pPr>
            <a:r>
              <a:rPr lang="zh-TW" altLang="en-US" sz="3600" dirty="0">
                <a:latin typeface="標楷體" panose="03000509000000000000" pitchFamily="65" charset="-120"/>
                <a:ea typeface="標楷體" panose="03000509000000000000" pitchFamily="65" charset="-120"/>
              </a:rPr>
              <a:t>愛滋病毒感染者的精液或陰道分泌液中含有病毒，因此與愛滋病毒感染者發生口腔、肛門、陰道等方式之性交或其他體液交換時，均有受感染的可能。</a:t>
            </a:r>
            <a:endParaRPr lang="en-US" altLang="zh-TW" sz="3600" dirty="0">
              <a:latin typeface="標楷體" panose="03000509000000000000" pitchFamily="65" charset="-120"/>
              <a:ea typeface="標楷體" panose="03000509000000000000" pitchFamily="65" charset="-120"/>
            </a:endParaRPr>
          </a:p>
        </p:txBody>
      </p:sp>
      <p:sp>
        <p:nvSpPr>
          <p:cNvPr id="14339" name="投影片編號版面配置區 1"/>
          <p:cNvSpPr>
            <a:spLocks noGrp="1"/>
          </p:cNvSpPr>
          <p:nvPr>
            <p:ph type="sldNum" sz="quarter" idx="12"/>
          </p:nvPr>
        </p:nvSpPr>
        <p:spPr>
          <a:xfrm>
            <a:off x="7239000" y="6092825"/>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panose="020B0604020202020204" pitchFamily="34" charset="0"/>
                <a:ea typeface="新細明體" panose="02020500000000000000" pitchFamily="18" charset="-120"/>
              </a:defRPr>
            </a:lvl1pPr>
            <a:lvl2pPr marL="742950" indent="-285750">
              <a:defRPr kumimoji="1" sz="2400" b="1">
                <a:solidFill>
                  <a:schemeClr val="tx1"/>
                </a:solidFill>
                <a:latin typeface="Arial" panose="020B0604020202020204" pitchFamily="34" charset="0"/>
                <a:ea typeface="新細明體" panose="02020500000000000000" pitchFamily="18" charset="-120"/>
              </a:defRPr>
            </a:lvl2pPr>
            <a:lvl3pPr marL="1143000" indent="-228600">
              <a:defRPr kumimoji="1" sz="2400" b="1">
                <a:solidFill>
                  <a:schemeClr val="tx1"/>
                </a:solidFill>
                <a:latin typeface="Arial" panose="020B0604020202020204" pitchFamily="34" charset="0"/>
                <a:ea typeface="新細明體" panose="02020500000000000000" pitchFamily="18" charset="-120"/>
              </a:defRPr>
            </a:lvl3pPr>
            <a:lvl4pPr marL="1600200" indent="-228600">
              <a:defRPr kumimoji="1" sz="2400" b="1">
                <a:solidFill>
                  <a:schemeClr val="tx1"/>
                </a:solidFill>
                <a:latin typeface="Arial" panose="020B0604020202020204" pitchFamily="34" charset="0"/>
                <a:ea typeface="新細明體" panose="02020500000000000000" pitchFamily="18" charset="-120"/>
              </a:defRPr>
            </a:lvl4pPr>
            <a:lvl5pPr marL="2057400" indent="-22860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fld id="{FECED472-B18E-4C41-811C-2FB63BD44A55}" type="slidenum">
              <a:rPr lang="en-US" altLang="zh-TW" sz="1400" b="0" smtClean="0"/>
              <a:t>12</a:t>
            </a:fld>
            <a:endParaRPr lang="en-US" altLang="zh-TW" sz="1400" b="0"/>
          </a:p>
        </p:txBody>
      </p:sp>
      <p:sp>
        <p:nvSpPr>
          <p:cNvPr id="477187" name="Rectangle 3"/>
          <p:cNvSpPr>
            <a:spLocks noGrp="1" noChangeArrowheads="1"/>
          </p:cNvSpPr>
          <p:nvPr>
            <p:ph type="title" idx="4294967295"/>
          </p:nvPr>
        </p:nvSpPr>
        <p:spPr>
          <a:xfrm>
            <a:off x="565504" y="897781"/>
            <a:ext cx="8010171" cy="755650"/>
          </a:xfrm>
        </p:spPr>
        <p:txBody>
          <a:bodyPr>
            <a:normAutofit fontScale="90000"/>
          </a:bodyPr>
          <a:lstStyle/>
          <a:p>
            <a:pPr eaLnBrk="1" hangingPunct="1">
              <a:defRPr/>
            </a:pPr>
            <a:r>
              <a:rPr lang="zh-TW" altLang="en-US" b="1" kern="1200" dirty="0">
                <a:solidFill>
                  <a:srgbClr val="C00000"/>
                </a:solidFill>
                <a:latin typeface="標楷體" panose="03000509000000000000" pitchFamily="65" charset="-120"/>
                <a:cs typeface="+mn-cs"/>
              </a:rPr>
              <a:t>愛滋病的傳染途徑</a:t>
            </a:r>
            <a:r>
              <a:rPr lang="en-US" altLang="zh-TW" b="1" kern="1200" dirty="0">
                <a:solidFill>
                  <a:srgbClr val="C00000"/>
                </a:solidFill>
                <a:latin typeface="標楷體" panose="03000509000000000000" pitchFamily="65" charset="-120"/>
                <a:cs typeface="+mn-cs"/>
              </a:rPr>
              <a:t>(—)</a:t>
            </a:r>
            <a:r>
              <a:rPr lang="zh-TW" altLang="en-US" b="1" kern="1200" dirty="0">
                <a:solidFill>
                  <a:srgbClr val="C00000"/>
                </a:solidFill>
                <a:latin typeface="標楷體" panose="03000509000000000000" pitchFamily="65" charset="-120"/>
                <a:cs typeface="+mn-cs"/>
              </a:rPr>
              <a:t> 性行為</a:t>
            </a:r>
            <a:r>
              <a:rPr lang="en-US" altLang="zh-TW" b="1" kern="1200" dirty="0">
                <a:solidFill>
                  <a:srgbClr val="C00000"/>
                </a:solidFill>
                <a:latin typeface="標楷體" panose="03000509000000000000" pitchFamily="65" charset="-120"/>
                <a:cs typeface="+mn-cs"/>
              </a:rPr>
              <a:t>(93.3%)</a:t>
            </a:r>
            <a:endParaRPr lang="zh-TW" altLang="en-US" b="1" kern="1200" dirty="0">
              <a:solidFill>
                <a:srgbClr val="C00000"/>
              </a:solidFill>
              <a:latin typeface="標楷體" panose="03000509000000000000" pitchFamily="65" charset="-120"/>
              <a:cs typeface="+mn-cs"/>
            </a:endParaRPr>
          </a:p>
        </p:txBody>
      </p:sp>
      <p:sp>
        <p:nvSpPr>
          <p:cNvPr id="14367" name="投影片編號版面配置區 1"/>
          <p:cNvSpPr txBox="1"/>
          <p:nvPr/>
        </p:nvSpPr>
        <p:spPr bwMode="auto">
          <a:xfrm>
            <a:off x="8042275" y="6529388"/>
            <a:ext cx="10668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2BF21243-A12C-49E0-BDE9-58A54A4B373B}" type="slidenum">
              <a:rPr lang="en-US" altLang="zh-TW" sz="1400">
                <a:solidFill>
                  <a:srgbClr val="FFFFFF"/>
                </a:solidFill>
                <a:latin typeface="Times New Roman" panose="02020603050405020304" pitchFamily="18" charset="0"/>
              </a:rPr>
              <a:t>12</a:t>
            </a:fld>
            <a:endParaRPr lang="en-US" altLang="zh-TW" sz="1400">
              <a:solidFill>
                <a:srgbClr val="FFFFFF"/>
              </a:solidFill>
              <a:latin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909" y="4665686"/>
            <a:ext cx="1572766" cy="1572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6995" name="Text Box 3"/>
          <p:cNvSpPr txBox="1">
            <a:spLocks noChangeArrowheads="1"/>
          </p:cNvSpPr>
          <p:nvPr/>
        </p:nvSpPr>
        <p:spPr bwMode="auto">
          <a:xfrm>
            <a:off x="1296194" y="1009939"/>
            <a:ext cx="6551612" cy="731838"/>
          </a:xfrm>
          <a:prstGeom prst="rect">
            <a:avLst/>
          </a:prstGeom>
          <a:noFill/>
          <a:ln w="9525">
            <a:noFill/>
            <a:miter lim="800000"/>
          </a:ln>
          <a:effectLst/>
        </p:spPr>
        <p:txBody>
          <a:bodyPr>
            <a:spAutoFit/>
          </a:bodyPr>
          <a:lstStyle/>
          <a:p>
            <a:pPr algn="ctr">
              <a:spcBef>
                <a:spcPct val="50000"/>
              </a:spcBef>
              <a:defRPr/>
            </a:pPr>
            <a:r>
              <a:rPr lang="zh-TW" altLang="en-US" sz="4200"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性</a:t>
            </a:r>
            <a:r>
              <a:rPr lang="zh-TW" altLang="en-US" sz="4200" dirty="0">
                <a:solidFill>
                  <a:srgbClr val="C00000"/>
                </a:solidFill>
                <a:effectLst>
                  <a:outerShdw blurRad="38100" dist="38100" dir="2700000" algn="tl">
                    <a:srgbClr val="C0C0C0"/>
                  </a:outerShdw>
                </a:effectLst>
              </a:rPr>
              <a:t>！</a:t>
            </a:r>
            <a:r>
              <a:rPr lang="zh-TW" altLang="en-US" sz="4200"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從來沒想過要你的命</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2290624"/>
            <a:ext cx="4232435" cy="4567376"/>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1924726"/>
            <a:ext cx="4609082" cy="4973829"/>
          </a:xfrm>
          <a:prstGeom prst="rect">
            <a:avLst/>
          </a:prstGeom>
        </p:spPr>
      </p:pic>
      <p:sp>
        <p:nvSpPr>
          <p:cNvPr id="5" name="矩形 4"/>
          <p:cNvSpPr/>
          <p:nvPr/>
        </p:nvSpPr>
        <p:spPr>
          <a:xfrm>
            <a:off x="2960813" y="2644170"/>
            <a:ext cx="2646878" cy="1569660"/>
          </a:xfrm>
          <a:prstGeom prst="rect">
            <a:avLst/>
          </a:prstGeom>
        </p:spPr>
        <p:txBody>
          <a:bodyPr wrap="none">
            <a:spAutoFit/>
          </a:bodyPr>
          <a:lstStyle/>
          <a:p>
            <a:pPr algn="ctr">
              <a:defRPr/>
            </a:pPr>
            <a:r>
              <a:rPr kumimoji="0" lang="en-US" altLang="zh-TW" sz="3200" dirty="0">
                <a:effectLst>
                  <a:outerShdw blurRad="38100" dist="38100" dir="2700000" algn="tl">
                    <a:srgbClr val="FFFFFF"/>
                  </a:outerShdw>
                </a:effectLst>
                <a:latin typeface="標楷體" panose="03000509000000000000" pitchFamily="65" charset="-120"/>
                <a:ea typeface="標楷體" panose="03000509000000000000" pitchFamily="65" charset="-120"/>
              </a:rPr>
              <a:t>Oh…</a:t>
            </a:r>
            <a:r>
              <a:rPr kumimoji="0" lang="zh-TW" altLang="en-US" sz="3200" dirty="0">
                <a:effectLst>
                  <a:outerShdw blurRad="38100" dist="38100" dir="2700000" algn="tl">
                    <a:srgbClr val="FFFFFF"/>
                  </a:outerShdw>
                </a:effectLst>
                <a:latin typeface="標楷體" panose="03000509000000000000" pitchFamily="65" charset="-120"/>
                <a:ea typeface="標楷體" panose="03000509000000000000" pitchFamily="65" charset="-120"/>
              </a:rPr>
              <a:t>，但</a:t>
            </a:r>
            <a:r>
              <a:rPr lang="zh-TW" altLang="en-US" sz="3200" dirty="0">
                <a:effectLst>
                  <a:outerShdw blurRad="38100" dist="38100" dir="2700000" algn="tl">
                    <a:srgbClr val="FFFFFF"/>
                  </a:outerShdw>
                </a:effectLst>
                <a:latin typeface="標楷體" panose="03000509000000000000" pitchFamily="65" charset="-120"/>
                <a:ea typeface="標楷體" panose="03000509000000000000" pitchFamily="65" charset="-120"/>
              </a:rPr>
              <a:t>我只</a:t>
            </a:r>
            <a:endParaRPr lang="en-US" altLang="zh-TW" sz="3200" dirty="0">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ctr">
              <a:defRPr/>
            </a:pPr>
            <a:r>
              <a:rPr lang="zh-TW" altLang="en-US" sz="3200" dirty="0">
                <a:effectLst>
                  <a:outerShdw blurRad="38100" dist="38100" dir="2700000" algn="tl">
                    <a:srgbClr val="FFFFFF"/>
                  </a:outerShdw>
                </a:effectLst>
                <a:latin typeface="標楷體" panose="03000509000000000000" pitchFamily="65" charset="-120"/>
                <a:ea typeface="標楷體" panose="03000509000000000000" pitchFamily="65" charset="-120"/>
              </a:rPr>
              <a:t>跟一個人有</a:t>
            </a:r>
            <a:endParaRPr lang="en-US" altLang="zh-TW" sz="3200" dirty="0">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ctr">
              <a:defRPr/>
            </a:pPr>
            <a:r>
              <a:rPr lang="zh-TW" altLang="en-US" sz="3200" dirty="0">
                <a:effectLst>
                  <a:outerShdw blurRad="38100" dist="38100" dir="2700000" algn="tl">
                    <a:srgbClr val="FFFFFF"/>
                  </a:outerShdw>
                </a:effectLst>
                <a:latin typeface="標楷體" panose="03000509000000000000" pitchFamily="65" charset="-120"/>
                <a:ea typeface="標楷體" panose="03000509000000000000" pitchFamily="65" charset="-120"/>
              </a:rPr>
              <a:t>性行為啊！ </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684213" y="320230"/>
            <a:ext cx="8229600" cy="411163"/>
          </a:xfrm>
        </p:spPr>
        <p:txBody>
          <a:bodyPr/>
          <a:lstStyle/>
          <a:p>
            <a:pPr algn="ctr" eaLnBrk="1" hangingPunct="1"/>
            <a:r>
              <a:rPr lang="zh-TW" altLang="en-US" sz="3600" b="1" dirty="0">
                <a:latin typeface="標楷體" panose="03000509000000000000" pitchFamily="65" charset="-120"/>
                <a:ea typeface="標楷體" panose="03000509000000000000" pitchFamily="65" charset="-120"/>
              </a:rPr>
              <a:t>你在試你的運氣嗎</a:t>
            </a:r>
            <a:r>
              <a:rPr lang="en-US" altLang="zh-TW" sz="3600" b="1" dirty="0">
                <a:latin typeface="標楷體" panose="03000509000000000000" pitchFamily="65" charset="-120"/>
                <a:ea typeface="標楷體" panose="03000509000000000000" pitchFamily="65" charset="-120"/>
              </a:rPr>
              <a:t>?!</a:t>
            </a:r>
          </a:p>
        </p:txBody>
      </p:sp>
      <p:sp>
        <p:nvSpPr>
          <p:cNvPr id="38915" name="Rectangle 3"/>
          <p:cNvSpPr>
            <a:spLocks noGrp="1" noChangeArrowheads="1"/>
          </p:cNvSpPr>
          <p:nvPr>
            <p:ph type="subTitle" idx="4294967295"/>
          </p:nvPr>
        </p:nvSpPr>
        <p:spPr>
          <a:xfrm>
            <a:off x="899714" y="5718349"/>
            <a:ext cx="8229600" cy="617538"/>
          </a:xfrm>
        </p:spPr>
        <p:txBody>
          <a:bodyPr/>
          <a:lstStyle/>
          <a:p>
            <a:pPr marL="0" indent="0" eaLnBrk="1" hangingPunct="1">
              <a:buNone/>
            </a:pPr>
            <a:r>
              <a:rPr lang="zh-TW" altLang="zh-TW" b="1" dirty="0">
                <a:solidFill>
                  <a:srgbClr val="C00000"/>
                </a:solidFill>
              </a:rPr>
              <a:t>你永遠無法預知是哪一次會感染愛滋</a:t>
            </a:r>
            <a:r>
              <a:rPr lang="en-US" altLang="zh-TW" sz="3300" b="1" dirty="0">
                <a:solidFill>
                  <a:srgbClr val="C00000"/>
                </a:solidFill>
                <a:latin typeface="標楷體" panose="03000509000000000000" pitchFamily="65" charset="-120"/>
                <a:ea typeface="標楷體" panose="03000509000000000000" pitchFamily="65" charset="-120"/>
              </a:rPr>
              <a:t>!</a:t>
            </a:r>
          </a:p>
        </p:txBody>
      </p:sp>
      <p:pic>
        <p:nvPicPr>
          <p:cNvPr id="38916" name="Picture 4" descr="性行為的背後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836613"/>
            <a:ext cx="37274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性行為的背後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836613"/>
            <a:ext cx="3516313"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性行為的背後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213100"/>
            <a:ext cx="36004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性行為的背後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3213100"/>
            <a:ext cx="374491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AutoShape 8"/>
          <p:cNvSpPr>
            <a:spLocks noChangeArrowheads="1"/>
          </p:cNvSpPr>
          <p:nvPr/>
        </p:nvSpPr>
        <p:spPr bwMode="auto">
          <a:xfrm>
            <a:off x="4284663" y="1557338"/>
            <a:ext cx="561975" cy="411162"/>
          </a:xfrm>
          <a:prstGeom prst="rightArrow">
            <a:avLst>
              <a:gd name="adj1" fmla="val 50000"/>
              <a:gd name="adj2" fmla="val 34170"/>
            </a:avLst>
          </a:prstGeom>
          <a:solidFill>
            <a:srgbClr val="FF0066"/>
          </a:solidFill>
          <a:ln w="9525">
            <a:solidFill>
              <a:schemeClr val="tx1"/>
            </a:solidFill>
            <a:miter lim="800000"/>
          </a:ln>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400"/>
          </a:p>
        </p:txBody>
      </p:sp>
      <p:sp>
        <p:nvSpPr>
          <p:cNvPr id="38921" name="AutoShape 9"/>
          <p:cNvSpPr>
            <a:spLocks noChangeArrowheads="1"/>
          </p:cNvSpPr>
          <p:nvPr/>
        </p:nvSpPr>
        <p:spPr bwMode="auto">
          <a:xfrm>
            <a:off x="6443663" y="2781300"/>
            <a:ext cx="449262" cy="536575"/>
          </a:xfrm>
          <a:prstGeom prst="downArrow">
            <a:avLst>
              <a:gd name="adj1" fmla="val 50000"/>
              <a:gd name="adj2" fmla="val 29859"/>
            </a:avLst>
          </a:prstGeom>
          <a:solidFill>
            <a:srgbClr val="FF0066"/>
          </a:solidFill>
          <a:ln w="9525">
            <a:solidFill>
              <a:schemeClr val="tx1"/>
            </a:solidFill>
            <a:miter lim="800000"/>
          </a:ln>
        </p:spPr>
        <p:txBody>
          <a:bodyPr vert="eaVert"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400"/>
          </a:p>
        </p:txBody>
      </p:sp>
      <p:sp>
        <p:nvSpPr>
          <p:cNvPr id="38922" name="AutoShape 10"/>
          <p:cNvSpPr>
            <a:spLocks noChangeArrowheads="1"/>
          </p:cNvSpPr>
          <p:nvPr/>
        </p:nvSpPr>
        <p:spPr bwMode="auto">
          <a:xfrm>
            <a:off x="4284663" y="4221163"/>
            <a:ext cx="492125" cy="436562"/>
          </a:xfrm>
          <a:prstGeom prst="leftArrow">
            <a:avLst>
              <a:gd name="adj1" fmla="val 50000"/>
              <a:gd name="adj2" fmla="val 28182"/>
            </a:avLst>
          </a:prstGeom>
          <a:solidFill>
            <a:srgbClr val="FF0066"/>
          </a:solidFill>
          <a:ln w="9525">
            <a:solidFill>
              <a:schemeClr val="tx1"/>
            </a:solidFill>
            <a:miter lim="800000"/>
          </a:ln>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400"/>
          </a:p>
        </p:txBody>
      </p:sp>
      <p:sp>
        <p:nvSpPr>
          <p:cNvPr id="38923" name="AutoShape 11"/>
          <p:cNvSpPr>
            <a:spLocks noChangeArrowheads="1"/>
          </p:cNvSpPr>
          <p:nvPr/>
        </p:nvSpPr>
        <p:spPr bwMode="auto">
          <a:xfrm>
            <a:off x="2268538" y="2852738"/>
            <a:ext cx="447675" cy="479425"/>
          </a:xfrm>
          <a:prstGeom prst="upArrow">
            <a:avLst>
              <a:gd name="adj1" fmla="val 50000"/>
              <a:gd name="adj2" fmla="val 26773"/>
            </a:avLst>
          </a:prstGeom>
          <a:solidFill>
            <a:srgbClr val="FF0066"/>
          </a:solidFill>
          <a:ln w="9525">
            <a:solidFill>
              <a:schemeClr val="tx1"/>
            </a:solidFill>
            <a:miter lim="800000"/>
          </a:ln>
        </p:spPr>
        <p:txBody>
          <a:bodyPr vert="eaVert"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2400"/>
          </a:p>
        </p:txBody>
      </p:sp>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1354" y="5196236"/>
            <a:ext cx="1325718" cy="16617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0" y="684213"/>
            <a:ext cx="8964859" cy="1371600"/>
          </a:xfrm>
        </p:spPr>
        <p:txBody>
          <a:bodyPr/>
          <a:lstStyle/>
          <a:p>
            <a:pPr eaLnBrk="1" hangingPunct="1">
              <a:defRPr/>
            </a:pPr>
            <a:r>
              <a:rPr lang="zh-TW" altLang="en-US" b="1" kern="1200" dirty="0">
                <a:solidFill>
                  <a:schemeClr val="accent1">
                    <a:lumMod val="50000"/>
                  </a:schemeClr>
                </a:solidFill>
                <a:effectLst>
                  <a:outerShdw blurRad="38100" dist="38100" dir="2700000" algn="tl">
                    <a:srgbClr val="000000">
                      <a:alpha val="43137"/>
                    </a:srgbClr>
                  </a:outerShdw>
                </a:effectLst>
                <a:cs typeface="+mn-cs"/>
              </a:rPr>
              <a:t>愛滋病的傳染途徑</a:t>
            </a:r>
            <a:r>
              <a:rPr lang="en-US" altLang="zh-TW" b="1" kern="1200" dirty="0">
                <a:solidFill>
                  <a:schemeClr val="accent1">
                    <a:lumMod val="50000"/>
                  </a:schemeClr>
                </a:solidFill>
                <a:effectLst>
                  <a:outerShdw blurRad="38100" dist="38100" dir="2700000" algn="tl">
                    <a:srgbClr val="000000">
                      <a:alpha val="43137"/>
                    </a:srgbClr>
                  </a:outerShdw>
                </a:effectLst>
                <a:cs typeface="+mn-cs"/>
              </a:rPr>
              <a:t>(</a:t>
            </a:r>
            <a:r>
              <a:rPr lang="zh-TW" altLang="en-US" b="1" kern="1200" dirty="0">
                <a:solidFill>
                  <a:schemeClr val="accent1">
                    <a:lumMod val="50000"/>
                  </a:schemeClr>
                </a:solidFill>
                <a:effectLst>
                  <a:outerShdw blurRad="38100" dist="38100" dir="2700000" algn="tl">
                    <a:srgbClr val="000000">
                      <a:alpha val="43137"/>
                    </a:srgbClr>
                  </a:outerShdw>
                </a:effectLst>
                <a:cs typeface="+mn-cs"/>
              </a:rPr>
              <a:t>二</a:t>
            </a:r>
            <a:r>
              <a:rPr lang="en-US" altLang="zh-TW" b="1" kern="1200" dirty="0">
                <a:solidFill>
                  <a:schemeClr val="accent1">
                    <a:lumMod val="50000"/>
                  </a:schemeClr>
                </a:solidFill>
                <a:effectLst>
                  <a:outerShdw blurRad="38100" dist="38100" dir="2700000" algn="tl">
                    <a:srgbClr val="000000">
                      <a:alpha val="43137"/>
                    </a:srgbClr>
                  </a:outerShdw>
                </a:effectLst>
                <a:cs typeface="+mn-cs"/>
              </a:rPr>
              <a:t>)</a:t>
            </a:r>
            <a:r>
              <a:rPr lang="zh-TW" altLang="en-US" b="1" kern="1200" dirty="0">
                <a:solidFill>
                  <a:schemeClr val="accent1">
                    <a:lumMod val="50000"/>
                  </a:schemeClr>
                </a:solidFill>
                <a:effectLst>
                  <a:outerShdw blurRad="38100" dist="38100" dir="2700000" algn="tl">
                    <a:srgbClr val="000000">
                      <a:alpha val="43137"/>
                    </a:srgbClr>
                  </a:outerShdw>
                </a:effectLst>
                <a:cs typeface="+mn-cs"/>
              </a:rPr>
              <a:t> 血液交換</a:t>
            </a:r>
          </a:p>
        </p:txBody>
      </p:sp>
      <p:sp>
        <p:nvSpPr>
          <p:cNvPr id="22531" name="Rectangle 3"/>
          <p:cNvSpPr>
            <a:spLocks noGrp="1" noChangeArrowheads="1"/>
          </p:cNvSpPr>
          <p:nvPr>
            <p:ph idx="1"/>
          </p:nvPr>
        </p:nvSpPr>
        <p:spPr>
          <a:xfrm>
            <a:off x="899592" y="1938290"/>
            <a:ext cx="8065268" cy="4772025"/>
          </a:xfrm>
        </p:spPr>
        <p:txBody>
          <a:bodyPr/>
          <a:lstStyle/>
          <a:p>
            <a:pPr eaLnBrk="1" hangingPunct="1">
              <a:lnSpc>
                <a:spcPct val="80000"/>
              </a:lnSpc>
              <a:spcBef>
                <a:spcPct val="40000"/>
              </a:spcBef>
              <a:defRPr/>
            </a:pPr>
            <a:r>
              <a:rPr lang="zh-TW" altLang="en-US" dirty="0">
                <a:latin typeface="+mn-ea"/>
                <a:cs typeface="Times New Roman" panose="02020603050405020304" pitchFamily="18" charset="0"/>
              </a:rPr>
              <a:t>輸血、器官移植</a:t>
            </a:r>
            <a:endParaRPr lang="en-US" altLang="zh-TW" dirty="0">
              <a:latin typeface="+mn-ea"/>
              <a:cs typeface="Times New Roman" panose="02020603050405020304" pitchFamily="18" charset="0"/>
            </a:endParaRPr>
          </a:p>
          <a:p>
            <a:pPr eaLnBrk="1" hangingPunct="1">
              <a:lnSpc>
                <a:spcPct val="80000"/>
              </a:lnSpc>
              <a:spcBef>
                <a:spcPct val="40000"/>
              </a:spcBef>
              <a:defRPr/>
            </a:pPr>
            <a:r>
              <a:rPr lang="zh-TW" altLang="en-US" dirty="0">
                <a:latin typeface="+mn-ea"/>
                <a:cs typeface="Times New Roman" panose="02020603050405020304" pitchFamily="18" charset="0"/>
              </a:rPr>
              <a:t>醫護人員被針扎傷</a:t>
            </a:r>
            <a:endParaRPr lang="en-US" altLang="zh-TW" dirty="0">
              <a:latin typeface="+mn-ea"/>
              <a:cs typeface="Times New Roman" panose="02020603050405020304" pitchFamily="18" charset="0"/>
            </a:endParaRPr>
          </a:p>
          <a:p>
            <a:pPr eaLnBrk="1" hangingPunct="1">
              <a:lnSpc>
                <a:spcPct val="80000"/>
              </a:lnSpc>
              <a:spcBef>
                <a:spcPct val="40000"/>
              </a:spcBef>
              <a:defRPr/>
            </a:pPr>
            <a:r>
              <a:rPr lang="zh-TW" altLang="en-US" dirty="0">
                <a:latin typeface="+mn-ea"/>
                <a:cs typeface="Times New Roman" panose="02020603050405020304" pitchFamily="18" charset="0"/>
              </a:rPr>
              <a:t>靜脈藥癮者共用針具、溶液</a:t>
            </a:r>
            <a:r>
              <a:rPr lang="en-US" altLang="zh-TW" dirty="0">
                <a:latin typeface="+mn-ea"/>
                <a:cs typeface="Times New Roman" panose="02020603050405020304" pitchFamily="18" charset="0"/>
              </a:rPr>
              <a:t> </a:t>
            </a:r>
            <a:endParaRPr lang="en-US" altLang="zh-TW" sz="2800" dirty="0">
              <a:solidFill>
                <a:schemeClr val="tx2"/>
              </a:solidFill>
              <a:latin typeface="+mn-ea"/>
              <a:cs typeface="Times New Roman" panose="02020603050405020304" pitchFamily="18" charset="0"/>
            </a:endParaRPr>
          </a:p>
          <a:p>
            <a:pPr eaLnBrk="1" hangingPunct="1">
              <a:lnSpc>
                <a:spcPct val="80000"/>
              </a:lnSpc>
              <a:spcBef>
                <a:spcPct val="40000"/>
              </a:spcBef>
              <a:defRPr/>
            </a:pPr>
            <a:r>
              <a:rPr lang="zh-TW" altLang="en-US" dirty="0">
                <a:latin typeface="+mn-ea"/>
                <a:cs typeface="Times New Roman" panose="02020603050405020304" pitchFamily="18" charset="0"/>
              </a:rPr>
              <a:t>使用被污染的器械來紋身、穿耳洞、臉部</a:t>
            </a:r>
            <a:r>
              <a:rPr lang="zh-TW" altLang="en-US" dirty="0">
                <a:latin typeface="+mn-ea"/>
              </a:rPr>
              <a:t>美容</a:t>
            </a:r>
            <a:endParaRPr lang="en-US" altLang="zh-TW" dirty="0">
              <a:latin typeface="+mn-ea"/>
            </a:endParaRPr>
          </a:p>
          <a:p>
            <a:pPr marL="0" indent="0" eaLnBrk="1" hangingPunct="1">
              <a:lnSpc>
                <a:spcPct val="80000"/>
              </a:lnSpc>
              <a:spcBef>
                <a:spcPct val="40000"/>
              </a:spcBef>
              <a:buNone/>
              <a:defRPr/>
            </a:pPr>
            <a:r>
              <a:rPr lang="zh-TW" altLang="en-US" dirty="0">
                <a:solidFill>
                  <a:srgbClr val="6600CC"/>
                </a:solidFill>
                <a:latin typeface="+mn-ea"/>
              </a:rPr>
              <a:t>補充說明：藥物濫用</a:t>
            </a:r>
            <a:r>
              <a:rPr lang="en-US" altLang="zh-TW" dirty="0">
                <a:solidFill>
                  <a:srgbClr val="6600CC"/>
                </a:solidFill>
                <a:latin typeface="+mn-ea"/>
              </a:rPr>
              <a:t>(</a:t>
            </a:r>
            <a:r>
              <a:rPr lang="zh-TW" altLang="en-US" dirty="0">
                <a:solidFill>
                  <a:srgbClr val="6600CC"/>
                </a:solidFill>
                <a:latin typeface="+mn-ea"/>
              </a:rPr>
              <a:t>搖頭丸、</a:t>
            </a:r>
            <a:r>
              <a:rPr lang="en-US" altLang="zh-TW" dirty="0">
                <a:solidFill>
                  <a:srgbClr val="6600CC"/>
                </a:solidFill>
                <a:latin typeface="+mn-ea"/>
              </a:rPr>
              <a:t>K</a:t>
            </a:r>
            <a:r>
              <a:rPr lang="zh-TW" altLang="en-US" dirty="0">
                <a:solidFill>
                  <a:srgbClr val="6600CC"/>
                </a:solidFill>
                <a:latin typeface="+mn-ea"/>
              </a:rPr>
              <a:t>他命、安非他命</a:t>
            </a:r>
            <a:r>
              <a:rPr lang="en-US" altLang="zh-TW" dirty="0">
                <a:solidFill>
                  <a:srgbClr val="6600CC"/>
                </a:solidFill>
                <a:latin typeface="+mn-ea"/>
              </a:rPr>
              <a:t>)</a:t>
            </a:r>
            <a:r>
              <a:rPr lang="zh-TW" altLang="en-US" dirty="0">
                <a:solidFill>
                  <a:srgbClr val="6600CC"/>
                </a:solidFill>
                <a:latin typeface="+mn-ea"/>
              </a:rPr>
              <a:t>更容易發生沒有保護措施的性行為</a:t>
            </a:r>
          </a:p>
          <a:p>
            <a:pPr eaLnBrk="1" hangingPunct="1">
              <a:lnSpc>
                <a:spcPct val="80000"/>
              </a:lnSpc>
              <a:spcBef>
                <a:spcPct val="40000"/>
              </a:spcBef>
              <a:defRPr/>
            </a:pPr>
            <a:endParaRPr lang="zh-TW" altLang="en-US" dirty="0">
              <a:latin typeface="+mn-ea"/>
              <a:cs typeface="Times New Roman" panose="02020603050405020304" pitchFamily="18" charset="0"/>
            </a:endParaRPr>
          </a:p>
        </p:txBody>
      </p:sp>
      <p:sp>
        <p:nvSpPr>
          <p:cNvPr id="22532" name="投影片編號版面配置區 1"/>
          <p:cNvSpPr>
            <a:spLocks noGrp="1"/>
          </p:cNvSpPr>
          <p:nvPr>
            <p:ph type="sldNum" sz="quarter" idx="12"/>
          </p:nvPr>
        </p:nvSpPr>
        <p:spPr>
          <a:xfrm>
            <a:off x="8077200" y="6499225"/>
            <a:ext cx="1066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panose="020B0604020202020204" pitchFamily="34" charset="0"/>
                <a:ea typeface="新細明體" panose="02020500000000000000" pitchFamily="18" charset="-120"/>
              </a:defRPr>
            </a:lvl1pPr>
            <a:lvl2pPr marL="742950" indent="-285750">
              <a:defRPr kumimoji="1" sz="2400" b="1">
                <a:solidFill>
                  <a:schemeClr val="tx1"/>
                </a:solidFill>
                <a:latin typeface="Arial" panose="020B0604020202020204" pitchFamily="34" charset="0"/>
                <a:ea typeface="新細明體" panose="02020500000000000000" pitchFamily="18" charset="-120"/>
              </a:defRPr>
            </a:lvl2pPr>
            <a:lvl3pPr marL="1143000" indent="-228600">
              <a:defRPr kumimoji="1" sz="2400" b="1">
                <a:solidFill>
                  <a:schemeClr val="tx1"/>
                </a:solidFill>
                <a:latin typeface="Arial" panose="020B0604020202020204" pitchFamily="34" charset="0"/>
                <a:ea typeface="新細明體" panose="02020500000000000000" pitchFamily="18" charset="-120"/>
              </a:defRPr>
            </a:lvl3pPr>
            <a:lvl4pPr marL="1600200" indent="-228600">
              <a:defRPr kumimoji="1" sz="2400" b="1">
                <a:solidFill>
                  <a:schemeClr val="tx1"/>
                </a:solidFill>
                <a:latin typeface="Arial" panose="020B0604020202020204" pitchFamily="34" charset="0"/>
                <a:ea typeface="新細明體" panose="02020500000000000000" pitchFamily="18" charset="-120"/>
              </a:defRPr>
            </a:lvl4pPr>
            <a:lvl5pPr marL="2057400" indent="-228600">
              <a:defRPr kumimoji="1" sz="2400"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新細明體" panose="02020500000000000000" pitchFamily="18" charset="-120"/>
              </a:defRPr>
            </a:lvl9pPr>
          </a:lstStyle>
          <a:p>
            <a:fld id="{941320E5-70D7-4A95-B625-96274FEDB29E}" type="slidenum">
              <a:rPr lang="en-US" altLang="zh-TW" sz="1400" b="0" smtClean="0"/>
              <a:t>15</a:t>
            </a:fld>
            <a:endParaRPr lang="en-US" altLang="zh-TW" sz="1400" b="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40" y="5517231"/>
            <a:ext cx="983718" cy="1178105"/>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111" y="5408466"/>
            <a:ext cx="1451794" cy="1451794"/>
          </a:xfrm>
          <a:prstGeom prst="rect">
            <a:avLst/>
          </a:prstGeom>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579534" y="5644950"/>
            <a:ext cx="1160818" cy="1160818"/>
          </a:xfrm>
          <a:prstGeom prst="rect">
            <a:avLst/>
          </a:prstGeom>
        </p:spPr>
      </p:pic>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1456" y="5568184"/>
            <a:ext cx="1184680" cy="1319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35A7684-57B0-4E83-9499-C142152D9CF7}" type="slidenum">
              <a:rPr lang="zh-TW" altLang="en-US" smtClean="0"/>
              <a:t>16</a:t>
            </a:fld>
            <a:endParaRPr lang="zh-TW" altLang="en-US"/>
          </a:p>
        </p:txBody>
      </p:sp>
      <p:sp>
        <p:nvSpPr>
          <p:cNvPr id="3" name="文字方塊 2"/>
          <p:cNvSpPr txBox="1"/>
          <p:nvPr/>
        </p:nvSpPr>
        <p:spPr>
          <a:xfrm>
            <a:off x="251520" y="957042"/>
            <a:ext cx="9203635" cy="677108"/>
          </a:xfrm>
          <a:prstGeom prst="rect">
            <a:avLst/>
          </a:prstGeom>
          <a:noFill/>
        </p:spPr>
        <p:txBody>
          <a:bodyPr wrap="square" rtlCol="0">
            <a:spAutoFit/>
          </a:bodyPr>
          <a:lstStyle/>
          <a:p>
            <a:r>
              <a:rPr lang="zh-TW" altLang="en-US" sz="3800" b="1" dirty="0">
                <a:solidFill>
                  <a:schemeClr val="accent1">
                    <a:lumMod val="50000"/>
                  </a:schemeClr>
                </a:solidFill>
                <a:latin typeface="標楷體" panose="03000509000000000000" pitchFamily="65" charset="-120"/>
                <a:ea typeface="標楷體" panose="03000509000000000000" pitchFamily="65" charset="-120"/>
              </a:rPr>
              <a:t>愛滋病的傳染途徑</a:t>
            </a:r>
            <a:r>
              <a:rPr lang="en-US" altLang="zh-TW" sz="3800" b="1" dirty="0">
                <a:solidFill>
                  <a:schemeClr val="accent1">
                    <a:lumMod val="50000"/>
                  </a:schemeClr>
                </a:solidFill>
                <a:latin typeface="標楷體" panose="03000509000000000000" pitchFamily="65" charset="-120"/>
                <a:ea typeface="標楷體" panose="03000509000000000000" pitchFamily="65" charset="-120"/>
              </a:rPr>
              <a:t>(</a:t>
            </a:r>
            <a:r>
              <a:rPr lang="zh-TW" altLang="en-US" sz="3800" b="1" dirty="0">
                <a:solidFill>
                  <a:schemeClr val="accent1">
                    <a:lumMod val="50000"/>
                  </a:schemeClr>
                </a:solidFill>
                <a:latin typeface="標楷體" panose="03000509000000000000" pitchFamily="65" charset="-120"/>
                <a:ea typeface="標楷體" panose="03000509000000000000" pitchFamily="65" charset="-120"/>
              </a:rPr>
              <a:t>三</a:t>
            </a:r>
            <a:r>
              <a:rPr lang="en-US" altLang="zh-TW" sz="3800" b="1" dirty="0">
                <a:solidFill>
                  <a:schemeClr val="accent1">
                    <a:lumMod val="50000"/>
                  </a:schemeClr>
                </a:solidFill>
                <a:latin typeface="標楷體" panose="03000509000000000000" pitchFamily="65" charset="-120"/>
                <a:ea typeface="標楷體" panose="03000509000000000000" pitchFamily="65" charset="-120"/>
              </a:rPr>
              <a:t>)</a:t>
            </a:r>
            <a:r>
              <a:rPr lang="zh-TW" altLang="en-US" sz="3800" b="1" dirty="0">
                <a:solidFill>
                  <a:schemeClr val="accent1">
                    <a:lumMod val="50000"/>
                  </a:schemeClr>
                </a:solidFill>
                <a:latin typeface="標楷體" panose="03000509000000000000" pitchFamily="65" charset="-120"/>
                <a:ea typeface="標楷體" panose="03000509000000000000" pitchFamily="65" charset="-120"/>
              </a:rPr>
              <a:t> 母子垂直傳染</a:t>
            </a:r>
            <a:endParaRPr lang="zh-TW" altLang="en-US" sz="3800" dirty="0">
              <a:latin typeface="標楷體" panose="03000509000000000000" pitchFamily="65" charset="-120"/>
              <a:ea typeface="標楷體" panose="03000509000000000000" pitchFamily="65" charset="-120"/>
            </a:endParaRPr>
          </a:p>
        </p:txBody>
      </p:sp>
      <p:sp>
        <p:nvSpPr>
          <p:cNvPr id="4" name="文字方塊 3"/>
          <p:cNvSpPr txBox="1"/>
          <p:nvPr/>
        </p:nvSpPr>
        <p:spPr>
          <a:xfrm>
            <a:off x="578330" y="1753262"/>
            <a:ext cx="6513950" cy="1846659"/>
          </a:xfrm>
          <a:prstGeom prst="rect">
            <a:avLst/>
          </a:prstGeom>
          <a:noFill/>
        </p:spPr>
        <p:txBody>
          <a:bodyPr wrap="square" rtlCol="0">
            <a:spAutoFit/>
          </a:bodyPr>
          <a:lstStyle/>
          <a:p>
            <a:r>
              <a:rPr lang="zh-TW" altLang="en-US" sz="3200" dirty="0">
                <a:latin typeface="標楷體" panose="03000509000000000000" pitchFamily="65" charset="-120"/>
                <a:ea typeface="標楷體" panose="03000509000000000000" pitchFamily="65" charset="-120"/>
                <a:cs typeface="Times New Roman" panose="02020603050405020304" pitchFamily="18" charset="0"/>
              </a:rPr>
              <a:t>感染愛滋病毒的母親若沒有接受治療，在懷孕期、生產期或因哺餵母乳而傳染給嬰兒，機率高達</a:t>
            </a:r>
            <a:r>
              <a:rPr lang="en-US" altLang="zh-TW" sz="3200" dirty="0">
                <a:latin typeface="標楷體" panose="03000509000000000000" pitchFamily="65" charset="-120"/>
                <a:ea typeface="標楷體" panose="03000509000000000000" pitchFamily="65" charset="-120"/>
                <a:cs typeface="Times New Roman" panose="02020603050405020304" pitchFamily="18" charset="0"/>
              </a:rPr>
              <a:t>45%</a:t>
            </a:r>
            <a:r>
              <a:rPr lang="zh-TW" altLang="en-US" sz="3200" dirty="0">
                <a:latin typeface="標楷體" panose="03000509000000000000" pitchFamily="65" charset="-120"/>
                <a:ea typeface="標楷體" panose="03000509000000000000" pitchFamily="65" charset="-120"/>
                <a:cs typeface="Times New Roman" panose="02020603050405020304" pitchFamily="18" charset="0"/>
              </a:rPr>
              <a:t>。</a:t>
            </a:r>
          </a:p>
          <a:p>
            <a:endParaRPr lang="zh-TW" altLang="en-US" dirty="0">
              <a:latin typeface="標楷體" panose="03000509000000000000" pitchFamily="65" charset="-120"/>
              <a:ea typeface="標楷體" panose="03000509000000000000" pitchFamily="65" charset="-120"/>
            </a:endParaRPr>
          </a:p>
        </p:txBody>
      </p:sp>
      <p:sp>
        <p:nvSpPr>
          <p:cNvPr id="5" name="文字方塊 4"/>
          <p:cNvSpPr txBox="1"/>
          <p:nvPr/>
        </p:nvSpPr>
        <p:spPr>
          <a:xfrm>
            <a:off x="812316" y="3719034"/>
            <a:ext cx="4107347" cy="2954655"/>
          </a:xfrm>
          <a:prstGeom prst="rect">
            <a:avLst/>
          </a:prstGeom>
          <a:noFill/>
        </p:spPr>
        <p:txBody>
          <a:bodyPr wrap="square" rtlCol="0">
            <a:spAutoFit/>
          </a:bodyPr>
          <a:lstStyle/>
          <a:p>
            <a:r>
              <a:rPr lang="zh-TW" altLang="en-US" sz="28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台灣產前檢查普及化，感染愛滋病毒的母親，在懷孕、產程過程中接受治療，出生嬰兒接受預防性投藥，且避免哺餵母乳，可大大降低感染機率。</a:t>
            </a:r>
            <a:endParaRPr lang="zh-TW" altLang="en-US" sz="2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endParaRPr>
          </a:p>
          <a:p>
            <a:endParaRPr lang="zh-TW" altLang="en-US" dirty="0">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731" y="2888352"/>
            <a:ext cx="3267075" cy="381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17</a:t>
            </a:fld>
            <a:endParaRPr lang="zh-TW" altLang="en-US"/>
          </a:p>
        </p:txBody>
      </p:sp>
      <p:pic>
        <p:nvPicPr>
          <p:cNvPr id="5" name="圖片 4"/>
          <p:cNvPicPr>
            <a:picLocks noChangeAspect="1"/>
          </p:cNvPicPr>
          <p:nvPr/>
        </p:nvPicPr>
        <p:blipFill>
          <a:blip r:embed="rId3"/>
          <a:stretch>
            <a:fillRect/>
          </a:stretch>
        </p:blipFill>
        <p:spPr>
          <a:xfrm>
            <a:off x="0" y="601663"/>
            <a:ext cx="8924925" cy="552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0898" name="Rectangle 2"/>
          <p:cNvSpPr>
            <a:spLocks noGrp="1" noChangeArrowheads="1"/>
          </p:cNvSpPr>
          <p:nvPr>
            <p:ph type="title" idx="4294967295"/>
          </p:nvPr>
        </p:nvSpPr>
        <p:spPr>
          <a:xfrm>
            <a:off x="611560" y="658546"/>
            <a:ext cx="6442075" cy="792163"/>
          </a:xfrm>
        </p:spPr>
        <p:txBody>
          <a:bodyPr>
            <a:normAutofit/>
          </a:bodyPr>
          <a:lstStyle/>
          <a:p>
            <a:pPr algn="ctr">
              <a:defRPr/>
            </a:pPr>
            <a:r>
              <a:rPr lang="zh-TW" altLang="en-US" dirty="0">
                <a:solidFill>
                  <a:schemeClr val="accent1">
                    <a:lumMod val="50000"/>
                  </a:schemeClr>
                </a:solidFill>
              </a:rPr>
              <a:t>愛滋病治療方向</a:t>
            </a:r>
            <a:endParaRPr lang="zh-TW" altLang="en-US" dirty="0">
              <a:solidFill>
                <a:schemeClr val="tx1"/>
              </a:solidFill>
              <a:effectLst>
                <a:outerShdw blurRad="38100" dist="38100" dir="2700000" algn="tl">
                  <a:srgbClr val="C0C0C0"/>
                </a:outerShdw>
              </a:effectLst>
            </a:endParaRPr>
          </a:p>
        </p:txBody>
      </p:sp>
      <p:sp>
        <p:nvSpPr>
          <p:cNvPr id="1360899" name="Rectangle 3"/>
          <p:cNvSpPr>
            <a:spLocks noGrp="1" noChangeArrowheads="1"/>
          </p:cNvSpPr>
          <p:nvPr>
            <p:ph type="body" idx="4294967295"/>
          </p:nvPr>
        </p:nvSpPr>
        <p:spPr>
          <a:xfrm>
            <a:off x="323529" y="2101069"/>
            <a:ext cx="5328591" cy="2382837"/>
          </a:xfrm>
        </p:spPr>
        <p:txBody>
          <a:bodyPr>
            <a:noAutofit/>
          </a:bodyPr>
          <a:lstStyle/>
          <a:p>
            <a:pPr algn="just">
              <a:lnSpc>
                <a:spcPts val="3000"/>
              </a:lnSpc>
              <a:spcBef>
                <a:spcPts val="600"/>
              </a:spcBef>
              <a:buSzPct val="105000"/>
            </a:pPr>
            <a:r>
              <a:rPr lang="zh-TW" altLang="en-US" sz="2800" dirty="0">
                <a:latin typeface="標楷體" panose="03000509000000000000" pitchFamily="65" charset="-120"/>
              </a:rPr>
              <a:t>目前仍</a:t>
            </a:r>
            <a:r>
              <a:rPr lang="zh-TW" altLang="en-US" sz="2800" dirty="0">
                <a:solidFill>
                  <a:srgbClr val="FF0000"/>
                </a:solidFill>
                <a:latin typeface="標楷體" panose="03000509000000000000" pitchFamily="65" charset="-120"/>
              </a:rPr>
              <a:t>無法完全</a:t>
            </a:r>
            <a:r>
              <a:rPr lang="zh-TW" altLang="en-US" sz="2800" dirty="0">
                <a:latin typeface="標楷體" panose="03000509000000000000" pitchFamily="65" charset="-120"/>
              </a:rPr>
              <a:t>治癒，遵照</a:t>
            </a:r>
            <a:endParaRPr lang="en-US" altLang="zh-TW" sz="2800" dirty="0">
              <a:latin typeface="標楷體" panose="03000509000000000000" pitchFamily="65" charset="-120"/>
            </a:endParaRPr>
          </a:p>
          <a:p>
            <a:pPr marL="0" indent="0" algn="just">
              <a:lnSpc>
                <a:spcPts val="3000"/>
              </a:lnSpc>
              <a:spcBef>
                <a:spcPts val="600"/>
              </a:spcBef>
              <a:buSzPct val="105000"/>
              <a:buNone/>
            </a:pPr>
            <a:r>
              <a:rPr lang="zh-TW" altLang="en-US" sz="2800" dirty="0">
                <a:solidFill>
                  <a:srgbClr val="FF0000"/>
                </a:solidFill>
                <a:latin typeface="標楷體" panose="03000509000000000000" pitchFamily="65" charset="-120"/>
              </a:rPr>
              <a:t>醫生指示</a:t>
            </a:r>
            <a:r>
              <a:rPr lang="zh-TW" altLang="en-US" sz="2800" dirty="0">
                <a:latin typeface="標楷體" panose="03000509000000000000" pitchFamily="65" charset="-120"/>
              </a:rPr>
              <a:t>服藥，存活率和未感染者一樣</a:t>
            </a:r>
            <a:endParaRPr lang="en-US" altLang="zh-TW" sz="2800" dirty="0">
              <a:latin typeface="標楷體" panose="03000509000000000000" pitchFamily="65" charset="-120"/>
            </a:endParaRPr>
          </a:p>
          <a:p>
            <a:pPr algn="just">
              <a:lnSpc>
                <a:spcPts val="3000"/>
              </a:lnSpc>
              <a:spcBef>
                <a:spcPts val="600"/>
              </a:spcBef>
              <a:buSzPct val="105000"/>
            </a:pPr>
            <a:r>
              <a:rPr lang="zh-TW" altLang="en-US" sz="2800" dirty="0">
                <a:latin typeface="標楷體" panose="03000509000000000000" pitchFamily="65" charset="-120"/>
              </a:rPr>
              <a:t>以</a:t>
            </a:r>
            <a:r>
              <a:rPr lang="zh-TW" altLang="en-US" sz="2800" dirty="0">
                <a:solidFill>
                  <a:srgbClr val="FF3399"/>
                </a:solidFill>
                <a:latin typeface="標楷體" panose="03000509000000000000" pitchFamily="65" charset="-120"/>
              </a:rPr>
              <a:t>雞尾酒療法</a:t>
            </a:r>
            <a:r>
              <a:rPr lang="en-US" altLang="zh-TW" sz="2800" dirty="0">
                <a:solidFill>
                  <a:srgbClr val="FF3399"/>
                </a:solidFill>
              </a:rPr>
              <a:t>(HAART</a:t>
            </a:r>
            <a:r>
              <a:rPr lang="zh-TW" altLang="en-US" sz="2800" dirty="0">
                <a:solidFill>
                  <a:srgbClr val="FF3399"/>
                </a:solidFill>
              </a:rPr>
              <a:t>，</a:t>
            </a:r>
            <a:endParaRPr lang="en-US" altLang="zh-TW" sz="2800" dirty="0">
              <a:solidFill>
                <a:srgbClr val="FF3399"/>
              </a:solidFill>
            </a:endParaRPr>
          </a:p>
          <a:p>
            <a:pPr marL="0" indent="0" algn="just">
              <a:lnSpc>
                <a:spcPts val="3000"/>
              </a:lnSpc>
              <a:spcBef>
                <a:spcPct val="50000"/>
              </a:spcBef>
              <a:buSzPct val="105000"/>
              <a:buNone/>
            </a:pPr>
            <a:r>
              <a:rPr lang="en-US" altLang="zh-TW" sz="2800" dirty="0">
                <a:solidFill>
                  <a:srgbClr val="FF3399"/>
                </a:solidFill>
              </a:rPr>
              <a:t>Highly</a:t>
            </a:r>
            <a:r>
              <a:rPr lang="zh-TW" altLang="en-US" sz="2800" dirty="0">
                <a:solidFill>
                  <a:srgbClr val="FF3399"/>
                </a:solidFill>
              </a:rPr>
              <a:t> </a:t>
            </a:r>
            <a:r>
              <a:rPr lang="en-US" altLang="zh-TW" sz="2800" dirty="0">
                <a:solidFill>
                  <a:srgbClr val="FF3399"/>
                </a:solidFill>
              </a:rPr>
              <a:t>active antiretroviral therapy)</a:t>
            </a:r>
          </a:p>
          <a:p>
            <a:pPr marL="0" indent="0" algn="just">
              <a:lnSpc>
                <a:spcPts val="3000"/>
              </a:lnSpc>
              <a:spcBef>
                <a:spcPct val="50000"/>
              </a:spcBef>
              <a:buSzPct val="105000"/>
              <a:buNone/>
            </a:pPr>
            <a:r>
              <a:rPr lang="zh-TW" altLang="en-US" sz="2800" dirty="0">
                <a:latin typeface="標楷體" panose="03000509000000000000" pitchFamily="65" charset="-120"/>
              </a:rPr>
              <a:t>治療，可以得到良好的控制。</a:t>
            </a:r>
            <a:endParaRPr lang="zh-TW" altLang="en-US" sz="2800" dirty="0">
              <a:solidFill>
                <a:schemeClr val="hlink"/>
              </a:solidFill>
              <a:latin typeface="標楷體" panose="03000509000000000000" pitchFamily="65" charset="-120"/>
            </a:endParaRPr>
          </a:p>
          <a:p>
            <a:pPr eaLnBrk="1" hangingPunct="1">
              <a:lnSpc>
                <a:spcPts val="3000"/>
              </a:lnSpc>
            </a:pPr>
            <a:r>
              <a:rPr lang="zh-TW" altLang="en-US" sz="2800" dirty="0">
                <a:latin typeface="標楷體" panose="03000509000000000000" pitchFamily="65" charset="-120"/>
              </a:rPr>
              <a:t>定期就醫、按時服藥，就和慢性病患者一樣。</a:t>
            </a:r>
            <a:endParaRPr lang="en-US" altLang="zh-TW" sz="2800" dirty="0">
              <a:latin typeface="標楷體" panose="03000509000000000000" pitchFamily="65" charset="-120"/>
            </a:endParaRPr>
          </a:p>
          <a:p>
            <a:pPr algn="just">
              <a:spcBef>
                <a:spcPct val="50000"/>
              </a:spcBef>
              <a:spcAft>
                <a:spcPct val="50000"/>
              </a:spcAft>
              <a:buSzPct val="105000"/>
            </a:pPr>
            <a:endParaRPr lang="en-US" altLang="zh-TW" sz="2800" b="1" dirty="0">
              <a:solidFill>
                <a:srgbClr val="008000"/>
              </a:solidFill>
              <a:latin typeface="標楷體" panose="03000509000000000000" pitchFamily="65" charset="-120"/>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t="37400" b="37401"/>
          <a:stretch>
            <a:fillRect/>
          </a:stretch>
        </p:blipFill>
        <p:spPr>
          <a:xfrm>
            <a:off x="6448425" y="568147"/>
            <a:ext cx="2574013" cy="972963"/>
          </a:xfrm>
          <a:prstGeom prst="rect">
            <a:avLst/>
          </a:prstGeom>
        </p:spPr>
      </p:pic>
      <p:pic>
        <p:nvPicPr>
          <p:cNvPr id="2" name="圖片 1"/>
          <p:cNvPicPr>
            <a:picLocks noChangeAspect="1"/>
          </p:cNvPicPr>
          <p:nvPr/>
        </p:nvPicPr>
        <p:blipFill>
          <a:blip r:embed="rId4"/>
          <a:stretch>
            <a:fillRect/>
          </a:stretch>
        </p:blipFill>
        <p:spPr>
          <a:xfrm>
            <a:off x="5652120" y="4262066"/>
            <a:ext cx="3491880" cy="2655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60898"/>
                                        </p:tgtEl>
                                        <p:attrNameLst>
                                          <p:attrName>style.visibility</p:attrName>
                                        </p:attrNameLst>
                                      </p:cBhvr>
                                      <p:to>
                                        <p:strVal val="visible"/>
                                      </p:to>
                                    </p:set>
                                    <p:animEffect transition="in" filter="fade">
                                      <p:cBhvr>
                                        <p:cTn id="7" dur="2000"/>
                                        <p:tgtEl>
                                          <p:spTgt spid="136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8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35A7684-57B0-4E83-9499-C142152D9CF7}" type="slidenum">
              <a:rPr lang="zh-TW" altLang="en-US" smtClean="0"/>
              <a:t>19</a:t>
            </a:fld>
            <a:endParaRPr lang="zh-TW" altLang="en-US" dirty="0"/>
          </a:p>
        </p:txBody>
      </p:sp>
      <p:sp>
        <p:nvSpPr>
          <p:cNvPr id="3" name="Rectangle 3"/>
          <p:cNvSpPr txBox="1">
            <a:spLocks noChangeArrowheads="1"/>
          </p:cNvSpPr>
          <p:nvPr/>
        </p:nvSpPr>
        <p:spPr>
          <a:xfrm>
            <a:off x="4176936" y="476672"/>
            <a:ext cx="4752528" cy="396044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kumimoji="0" lang="zh-TW" altLang="en-US" sz="2400" dirty="0"/>
              <a:t>強森在</a:t>
            </a:r>
            <a:r>
              <a:rPr kumimoji="0" lang="en-US" altLang="zh-TW" sz="2400" dirty="0"/>
              <a:t>1991</a:t>
            </a:r>
            <a:r>
              <a:rPr kumimoji="0" lang="zh-TW" altLang="en-US" sz="2400" dirty="0"/>
              <a:t>年</a:t>
            </a:r>
            <a:r>
              <a:rPr kumimoji="0" lang="en-US" altLang="zh-TW" sz="2400" dirty="0"/>
              <a:t>6</a:t>
            </a:r>
            <a:r>
              <a:rPr kumimoji="0" lang="zh-TW" altLang="en-US" sz="2400" dirty="0"/>
              <a:t>月檢查出感染愛滋病毒，這在當時來說幾乎等於被判了死刑。在經過數周的天人交戰後，強森決定召開記者會向全世界公布這項訊息。 </a:t>
            </a:r>
          </a:p>
          <a:p>
            <a:pPr>
              <a:lnSpc>
                <a:spcPct val="90000"/>
              </a:lnSpc>
            </a:pPr>
            <a:r>
              <a:rPr kumimoji="0" lang="zh-TW" altLang="en-US" sz="2400" dirty="0"/>
              <a:t>當魔術強生宣布罹患愛滋時，同時也失去了籃球生涯，全世界都以為當時</a:t>
            </a:r>
            <a:r>
              <a:rPr kumimoji="0" lang="en-US" altLang="zh-TW" sz="2400" dirty="0"/>
              <a:t>32</a:t>
            </a:r>
            <a:r>
              <a:rPr kumimoji="0" lang="zh-TW" altLang="en-US" sz="2400" dirty="0"/>
              <a:t>歲的他將無法活過</a:t>
            </a:r>
            <a:r>
              <a:rPr kumimoji="0" lang="en-US" altLang="zh-TW" sz="2400" dirty="0"/>
              <a:t>40</a:t>
            </a:r>
            <a:r>
              <a:rPr kumimoji="0" lang="zh-TW" altLang="en-US" sz="2400" dirty="0"/>
              <a:t>歲。 </a:t>
            </a:r>
          </a:p>
          <a:p>
            <a:pPr>
              <a:lnSpc>
                <a:spcPct val="90000"/>
              </a:lnSpc>
            </a:pPr>
            <a:r>
              <a:rPr kumimoji="0" lang="zh-TW" altLang="en-US" sz="2400" dirty="0"/>
              <a:t>在</a:t>
            </a:r>
            <a:r>
              <a:rPr kumimoji="0" lang="en-US" altLang="zh-TW" sz="2400" dirty="0"/>
              <a:t>30</a:t>
            </a:r>
            <a:r>
              <a:rPr kumimoji="0" lang="zh-TW" altLang="en-US" sz="2400" dirty="0"/>
              <a:t>年前的那場記者會中，魔術強森</a:t>
            </a:r>
            <a:r>
              <a:rPr kumimoji="0" lang="zh-TW" altLang="en-US" sz="2400" dirty="0">
                <a:solidFill>
                  <a:srgbClr val="C00000"/>
                </a:solidFill>
              </a:rPr>
              <a:t>在結尾時直視攝影機，向全世界宣布他將會「擊敗」愛滋</a:t>
            </a:r>
            <a:r>
              <a:rPr kumimoji="0" lang="zh-TW" altLang="en-US" sz="2400" dirty="0"/>
              <a:t>。</a:t>
            </a:r>
            <a:r>
              <a:rPr kumimoji="0" lang="en-US" altLang="zh-TW" sz="2400" dirty="0"/>
              <a:t>30</a:t>
            </a:r>
            <a:r>
              <a:rPr kumimoji="0" lang="zh-TW" altLang="en-US" sz="2400" dirty="0"/>
              <a:t>年後，被認為活不過</a:t>
            </a:r>
            <a:r>
              <a:rPr kumimoji="0" lang="en-US" altLang="zh-TW" sz="2400" dirty="0"/>
              <a:t>40</a:t>
            </a:r>
            <a:r>
              <a:rPr kumimoji="0" lang="zh-TW" altLang="en-US" sz="2400" dirty="0"/>
              <a:t>歲的魔術強森已經</a:t>
            </a:r>
            <a:r>
              <a:rPr kumimoji="0" lang="en-US" altLang="zh-TW" sz="2400" dirty="0"/>
              <a:t>61</a:t>
            </a:r>
            <a:r>
              <a:rPr kumimoji="0" lang="zh-TW" altLang="en-US" sz="2400" dirty="0"/>
              <a:t>歲，</a:t>
            </a:r>
            <a:r>
              <a:rPr kumimoji="0" lang="zh-TW" altLang="en-US" sz="2400" dirty="0">
                <a:solidFill>
                  <a:srgbClr val="C00000"/>
                </a:solidFill>
              </a:rPr>
              <a:t>藉由雞尾酒療法成功抑制愛滋病毒</a:t>
            </a:r>
            <a:r>
              <a:rPr kumimoji="0" lang="zh-TW" altLang="en-US" sz="2400" dirty="0"/>
              <a:t>，而且成為全球愛滋病患的精神指標。 </a:t>
            </a:r>
            <a:endParaRPr kumimoji="0" lang="en-US" altLang="zh-TW" sz="2400" dirty="0"/>
          </a:p>
          <a:p>
            <a:pPr>
              <a:lnSpc>
                <a:spcPct val="90000"/>
              </a:lnSpc>
            </a:pPr>
            <a:endParaRPr kumimoji="0" lang="zh-TW" altLang="en-US" sz="2400" dirty="0"/>
          </a:p>
        </p:txBody>
      </p:sp>
      <p:pic>
        <p:nvPicPr>
          <p:cNvPr id="4" name="Picture 4" descr="mag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59725" y="744033"/>
            <a:ext cx="3195566" cy="42898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群組 6"/>
          <p:cNvGrpSpPr/>
          <p:nvPr/>
        </p:nvGrpSpPr>
        <p:grpSpPr>
          <a:xfrm>
            <a:off x="169276" y="5215473"/>
            <a:ext cx="4242357" cy="1323439"/>
            <a:chOff x="169276" y="5215473"/>
            <a:chExt cx="4242357" cy="1323439"/>
          </a:xfrm>
        </p:grpSpPr>
        <p:sp>
          <p:nvSpPr>
            <p:cNvPr id="8" name="矩形 7"/>
            <p:cNvSpPr/>
            <p:nvPr/>
          </p:nvSpPr>
          <p:spPr>
            <a:xfrm>
              <a:off x="169276" y="5229200"/>
              <a:ext cx="4176464" cy="1309712"/>
            </a:xfrm>
            <a:prstGeom prst="rect">
              <a:avLst/>
            </a:prstGeom>
            <a:solidFill>
              <a:schemeClr val="tx2">
                <a:lumMod val="40000"/>
                <a:lumOff val="6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51520" y="5215473"/>
              <a:ext cx="4160113" cy="1323439"/>
            </a:xfrm>
            <a:prstGeom prst="rect">
              <a:avLst/>
            </a:prstGeom>
            <a:noFill/>
          </p:spPr>
          <p:txBody>
            <a:bodyPr wrap="none" rtlCol="0">
              <a:spAutoFit/>
            </a:bodyPr>
            <a:lstStyle/>
            <a:p>
              <a:pPr algn="ctr"/>
              <a:r>
                <a:rPr lang="en-US" altLang="zh-TW" sz="2000" dirty="0">
                  <a:latin typeface="華康仿宋體W6" panose="02010609010101010101" pitchFamily="49" charset="-120"/>
                  <a:ea typeface="華康仿宋體W6" panose="02010609010101010101" pitchFamily="49" charset="-120"/>
                </a:rPr>
                <a:t>《</a:t>
              </a:r>
              <a:r>
                <a:rPr lang="zh-TW" altLang="en-US" sz="2000" dirty="0">
                  <a:latin typeface="華康仿宋體W6" panose="02010609010101010101" pitchFamily="49" charset="-120"/>
                  <a:ea typeface="華康仿宋體W6" panose="02010609010101010101" pitchFamily="49" charset="-120"/>
                </a:rPr>
                <a:t>我這一生</a:t>
              </a:r>
              <a:r>
                <a:rPr lang="en-US" altLang="zh-TW" sz="2000" dirty="0">
                  <a:latin typeface="華康仿宋體W6" panose="02010609010101010101" pitchFamily="49" charset="-120"/>
                  <a:ea typeface="華康仿宋體W6" panose="02010609010101010101" pitchFamily="49" charset="-120"/>
                </a:rPr>
                <a:t>》</a:t>
              </a:r>
            </a:p>
            <a:p>
              <a:r>
                <a:rPr lang="zh-TW" altLang="en-US" sz="2000" dirty="0">
                  <a:latin typeface="華康仿宋體W6" panose="02010609010101010101" pitchFamily="49" charset="-120"/>
                  <a:ea typeface="華康仿宋體W6" panose="02010609010101010101" pitchFamily="49" charset="-120"/>
                </a:rPr>
                <a:t>作者： 爾文．強森 、 威廉挪威克</a:t>
              </a:r>
              <a:endParaRPr lang="en-US" altLang="zh-TW" sz="2000" dirty="0">
                <a:latin typeface="華康仿宋體W6" panose="02010609010101010101" pitchFamily="49" charset="-120"/>
                <a:ea typeface="華康仿宋體W6" panose="02010609010101010101" pitchFamily="49" charset="-120"/>
              </a:endParaRPr>
            </a:p>
            <a:p>
              <a:r>
                <a:rPr lang="zh-TW" altLang="en-US" sz="2000" dirty="0">
                  <a:latin typeface="華康仿宋體W6" panose="02010609010101010101" pitchFamily="49" charset="-120"/>
                  <a:ea typeface="華康仿宋體W6" panose="02010609010101010101" pitchFamily="49" charset="-120"/>
                </a:rPr>
                <a:t>出版社： 希代 </a:t>
              </a:r>
              <a:endParaRPr lang="en-US" altLang="zh-TW" sz="2000" dirty="0">
                <a:latin typeface="華康仿宋體W6" panose="02010609010101010101" pitchFamily="49" charset="-120"/>
                <a:ea typeface="華康仿宋體W6" panose="02010609010101010101" pitchFamily="49" charset="-120"/>
              </a:endParaRPr>
            </a:p>
            <a:p>
              <a:r>
                <a:rPr lang="zh-TW" altLang="en-US" sz="2000" dirty="0">
                  <a:latin typeface="華康仿宋體W6" panose="02010609010101010101" pitchFamily="49" charset="-120"/>
                  <a:ea typeface="華康仿宋體W6" panose="02010609010101010101" pitchFamily="49" charset="-120"/>
                </a:rPr>
                <a:t>出版日：</a:t>
              </a:r>
              <a:r>
                <a:rPr lang="en-US" altLang="zh-TW" sz="2000" dirty="0">
                  <a:latin typeface="華康仿宋體W6" panose="02010609010101010101" pitchFamily="49" charset="-120"/>
                  <a:ea typeface="華康仿宋體W6" panose="02010609010101010101" pitchFamily="49" charset="-120"/>
                </a:rPr>
                <a:t>1993/10/13</a:t>
              </a:r>
              <a:endParaRPr lang="zh-TW" altLang="en-US" sz="2000" dirty="0">
                <a:latin typeface="華康仿宋體W6" panose="02010609010101010101" pitchFamily="49" charset="-120"/>
                <a:ea typeface="華康仿宋體W6" panose="02010609010101010101" pitchFamily="49" charset="-120"/>
              </a:endParaRPr>
            </a:p>
          </p:txBody>
        </p:sp>
      </p:gr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內容版面配置區 4"/>
          <p:cNvPicPr>
            <a:picLocks noChangeAspect="1"/>
          </p:cNvPicPr>
          <p:nvPr/>
        </p:nvPicPr>
        <p:blipFill rotWithShape="1">
          <a:blip r:embed="rId3"/>
          <a:srcRect l="35600" t="28824" r="1416" b="14840"/>
          <a:stretch>
            <a:fillRect/>
          </a:stretch>
        </p:blipFill>
        <p:spPr bwMode="auto">
          <a:xfrm>
            <a:off x="-180527" y="1490530"/>
            <a:ext cx="10297144" cy="533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solidFill>
                  <a:prstClr val="black">
                    <a:tint val="75000"/>
                  </a:prstClr>
                </a:solidFill>
              </a:rPr>
              <a:t>2</a:t>
            </a:fld>
            <a:endParaRPr lang="zh-TW" altLang="en-US">
              <a:solidFill>
                <a:prstClr val="black">
                  <a:tint val="75000"/>
                </a:prstClr>
              </a:solidFill>
            </a:endParaRPr>
          </a:p>
        </p:txBody>
      </p:sp>
      <p:pic>
        <p:nvPicPr>
          <p:cNvPr id="8" name="圖片 7"/>
          <p:cNvPicPr>
            <a:picLocks noChangeAspect="1"/>
          </p:cNvPicPr>
          <p:nvPr/>
        </p:nvPicPr>
        <p:blipFill>
          <a:blip r:embed="rId4"/>
          <a:stretch>
            <a:fillRect/>
          </a:stretch>
        </p:blipFill>
        <p:spPr>
          <a:xfrm>
            <a:off x="393328" y="466763"/>
            <a:ext cx="8230313" cy="1341236"/>
          </a:xfrm>
          <a:prstGeom prst="rect">
            <a:avLst/>
          </a:prstGeom>
        </p:spPr>
      </p:pic>
      <p:sp>
        <p:nvSpPr>
          <p:cNvPr id="2" name="文字方塊 1"/>
          <p:cNvSpPr txBox="1"/>
          <p:nvPr/>
        </p:nvSpPr>
        <p:spPr>
          <a:xfrm>
            <a:off x="2760636" y="2585229"/>
            <a:ext cx="2592288" cy="369332"/>
          </a:xfrm>
          <a:prstGeom prst="rect">
            <a:avLst/>
          </a:prstGeom>
          <a:noFill/>
        </p:spPr>
        <p:txBody>
          <a:bodyPr wrap="square" rtlCol="0">
            <a:spAutoFit/>
          </a:bodyPr>
          <a:lstStyle/>
          <a:p>
            <a:r>
              <a:rPr lang="en-US" altLang="zh-TW" dirty="0">
                <a:solidFill>
                  <a:srgbClr val="FF0000"/>
                </a:solidFill>
                <a:effectLst>
                  <a:outerShdw blurRad="38100" dist="38100" dir="2700000" algn="tl">
                    <a:srgbClr val="000000">
                      <a:alpha val="43137"/>
                    </a:srgbClr>
                  </a:outerShdw>
                </a:effectLst>
              </a:rPr>
              <a:t>HIV</a:t>
            </a:r>
            <a:r>
              <a:rPr lang="zh-TW" altLang="en-US" dirty="0">
                <a:solidFill>
                  <a:srgbClr val="FF0000"/>
                </a:solidFill>
                <a:effectLst>
                  <a:outerShdw blurRad="38100" dist="38100" dir="2700000" algn="tl">
                    <a:srgbClr val="000000">
                      <a:alpha val="43137"/>
                    </a:srgbClr>
                  </a:outerShdw>
                </a:effectLst>
              </a:rPr>
              <a:t>通報最多是哪一年？</a:t>
            </a:r>
          </a:p>
        </p:txBody>
      </p:sp>
      <p:sp>
        <p:nvSpPr>
          <p:cNvPr id="5" name="文字方塊 4"/>
          <p:cNvSpPr txBox="1"/>
          <p:nvPr/>
        </p:nvSpPr>
        <p:spPr>
          <a:xfrm>
            <a:off x="5702874" y="2123564"/>
            <a:ext cx="3456384" cy="923330"/>
          </a:xfrm>
          <a:prstGeom prst="rect">
            <a:avLst/>
          </a:prstGeom>
          <a:solidFill>
            <a:schemeClr val="accent5">
              <a:lumMod val="20000"/>
              <a:lumOff val="80000"/>
            </a:schemeClr>
          </a:solidFill>
        </p:spPr>
        <p:txBody>
          <a:bodyPr wrap="square" rtlCol="0">
            <a:spAutoFit/>
          </a:bodyPr>
          <a:lstStyle/>
          <a:p>
            <a:r>
              <a:rPr lang="en-US" altLang="zh-TW" dirty="0">
                <a:solidFill>
                  <a:prstClr val="black"/>
                </a:solidFill>
              </a:rPr>
              <a:t>HIV</a:t>
            </a:r>
            <a:r>
              <a:rPr lang="zh-TW" altLang="en-US" dirty="0">
                <a:solidFill>
                  <a:prstClr val="black"/>
                </a:solidFill>
              </a:rPr>
              <a:t>通報最多是哪一年？</a:t>
            </a:r>
            <a:r>
              <a:rPr lang="en-US" altLang="zh-TW" dirty="0">
                <a:solidFill>
                  <a:srgbClr val="FF0000"/>
                </a:solidFill>
              </a:rPr>
              <a:t>2005</a:t>
            </a:r>
            <a:r>
              <a:rPr lang="zh-TW" altLang="en-US" dirty="0">
                <a:solidFill>
                  <a:srgbClr val="FF0000"/>
                </a:solidFill>
              </a:rPr>
              <a:t>年</a:t>
            </a:r>
            <a:r>
              <a:rPr lang="en-US" altLang="zh-TW" dirty="0">
                <a:solidFill>
                  <a:srgbClr val="FF0000"/>
                </a:solidFill>
              </a:rPr>
              <a:t>HIV</a:t>
            </a:r>
            <a:r>
              <a:rPr lang="zh-TW" altLang="en-US" dirty="0">
                <a:solidFill>
                  <a:srgbClr val="FF0000"/>
                </a:solidFill>
              </a:rPr>
              <a:t>  感染者          通報數</a:t>
            </a:r>
            <a:r>
              <a:rPr lang="en-US" altLang="zh-TW" dirty="0">
                <a:solidFill>
                  <a:srgbClr val="FF0000"/>
                </a:solidFill>
              </a:rPr>
              <a:t>3377</a:t>
            </a:r>
            <a:r>
              <a:rPr lang="zh-TW" altLang="en-US" dirty="0">
                <a:solidFill>
                  <a:srgbClr val="FF0000"/>
                </a:solidFill>
              </a:rPr>
              <a:t>人</a:t>
            </a:r>
            <a:endParaRPr lang="en-US" altLang="zh-TW" dirty="0">
              <a:solidFill>
                <a:srgbClr val="FF0000"/>
              </a:solidFill>
            </a:endParaRPr>
          </a:p>
          <a:p>
            <a:r>
              <a:rPr lang="en-US" altLang="zh-TW" dirty="0">
                <a:solidFill>
                  <a:prstClr val="black"/>
                </a:solidFill>
              </a:rPr>
              <a:t>AIDS</a:t>
            </a:r>
            <a:r>
              <a:rPr lang="zh-TW" altLang="en-US" dirty="0">
                <a:solidFill>
                  <a:prstClr val="black"/>
                </a:solidFill>
              </a:rPr>
              <a:t>愛滋病患者  通報數</a:t>
            </a:r>
            <a:r>
              <a:rPr lang="en-US" altLang="zh-TW" dirty="0">
                <a:solidFill>
                  <a:prstClr val="black"/>
                </a:solidFill>
              </a:rPr>
              <a:t>588</a:t>
            </a:r>
            <a:r>
              <a:rPr lang="zh-TW" altLang="en-US" dirty="0">
                <a:solidFill>
                  <a:prstClr val="black"/>
                </a:solidFill>
              </a:rPr>
              <a:t>人</a:t>
            </a:r>
          </a:p>
        </p:txBody>
      </p:sp>
      <p:sp>
        <p:nvSpPr>
          <p:cNvPr id="6" name="文字方塊 5"/>
          <p:cNvSpPr txBox="1"/>
          <p:nvPr/>
        </p:nvSpPr>
        <p:spPr>
          <a:xfrm>
            <a:off x="5580113" y="6093296"/>
            <a:ext cx="3545376" cy="646331"/>
          </a:xfrm>
          <a:prstGeom prst="rect">
            <a:avLst/>
          </a:prstGeom>
          <a:noFill/>
        </p:spPr>
        <p:txBody>
          <a:bodyPr wrap="square" rtlCol="0">
            <a:spAutoFit/>
          </a:bodyPr>
          <a:lstStyle/>
          <a:p>
            <a:r>
              <a:rPr lang="zh-TW" altLang="en-US" sz="1200" dirty="0">
                <a:solidFill>
                  <a:srgbClr val="0070C0"/>
                </a:solidFill>
                <a:effectLst>
                  <a:outerShdw blurRad="38100" dist="38100" dir="2700000" algn="tl">
                    <a:srgbClr val="000000">
                      <a:alpha val="43137"/>
                    </a:srgbClr>
                  </a:outerShdw>
                </a:effectLst>
              </a:rPr>
              <a:t>資料出處</a:t>
            </a:r>
            <a:r>
              <a:rPr lang="en-US" altLang="zh-TW" sz="1200" dirty="0">
                <a:solidFill>
                  <a:srgbClr val="0070C0"/>
                </a:solidFill>
                <a:effectLst>
                  <a:outerShdw blurRad="38100" dist="38100" dir="2700000" algn="tl">
                    <a:srgbClr val="000000">
                      <a:alpha val="43137"/>
                    </a:srgbClr>
                  </a:outerShdw>
                </a:effectLst>
              </a:rPr>
              <a:t>:</a:t>
            </a:r>
            <a:r>
              <a:rPr lang="zh-TW" altLang="en-US" sz="1200" dirty="0">
                <a:solidFill>
                  <a:srgbClr val="0070C0"/>
                </a:solidFill>
                <a:effectLst>
                  <a:outerShdw blurRad="38100" dist="38100" dir="2700000" algn="tl">
                    <a:srgbClr val="000000">
                      <a:alpha val="43137"/>
                    </a:srgbClr>
                  </a:outerShdw>
                </a:effectLst>
              </a:rPr>
              <a:t>疾病管制署</a:t>
            </a:r>
            <a:r>
              <a:rPr lang="en-US" altLang="zh-TW" sz="1200" dirty="0">
                <a:solidFill>
                  <a:srgbClr val="0070C0"/>
                </a:solidFill>
                <a:effectLst>
                  <a:outerShdw blurRad="38100" dist="38100" dir="2700000" algn="tl">
                    <a:srgbClr val="000000">
                      <a:alpha val="43137"/>
                    </a:srgbClr>
                  </a:outerShdw>
                </a:effectLst>
              </a:rPr>
              <a:t>/</a:t>
            </a:r>
            <a:r>
              <a:rPr lang="zh-TW" altLang="en-US" sz="1200" dirty="0">
                <a:solidFill>
                  <a:srgbClr val="0070C0"/>
                </a:solidFill>
                <a:effectLst>
                  <a:outerShdw blurRad="38100" dist="38100" dir="2700000" algn="tl">
                    <a:srgbClr val="000000">
                      <a:alpha val="43137"/>
                    </a:srgbClr>
                  </a:outerShdw>
                </a:effectLst>
              </a:rPr>
              <a:t>應用專區</a:t>
            </a:r>
            <a:r>
              <a:rPr lang="en-US" altLang="zh-TW" sz="1200" dirty="0">
                <a:solidFill>
                  <a:srgbClr val="0070C0"/>
                </a:solidFill>
                <a:effectLst>
                  <a:outerShdw blurRad="38100" dist="38100" dir="2700000" algn="tl">
                    <a:srgbClr val="000000">
                      <a:alpha val="43137"/>
                    </a:srgbClr>
                  </a:outerShdw>
                </a:effectLst>
              </a:rPr>
              <a:t>/</a:t>
            </a:r>
            <a:r>
              <a:rPr lang="zh-TW" altLang="en-US" sz="1200" dirty="0">
                <a:solidFill>
                  <a:srgbClr val="0070C0"/>
                </a:solidFill>
                <a:effectLst>
                  <a:outerShdw blurRad="38100" dist="38100" dir="2700000" algn="tl">
                    <a:srgbClr val="000000">
                      <a:alpha val="43137"/>
                    </a:srgbClr>
                  </a:outerShdw>
                </a:effectLst>
              </a:rPr>
              <a:t>愛滋 病統計資料</a:t>
            </a:r>
            <a:r>
              <a:rPr lang="en-US" altLang="zh-TW" sz="1200" dirty="0">
                <a:solidFill>
                  <a:prstClr val="black"/>
                </a:solidFill>
              </a:rPr>
              <a:t>https://www.cdc.gov.tw/Category/Page/rCV9N1rGUz9wNr8lggsh2Q</a:t>
            </a:r>
            <a:endParaRPr lang="zh-TW" altLang="en-US" sz="1200" dirty="0">
              <a:solidFill>
                <a:prstClr val="black"/>
              </a:solidFill>
            </a:endParaRPr>
          </a:p>
        </p:txBody>
      </p:sp>
      <p:sp>
        <p:nvSpPr>
          <p:cNvPr id="12" name="矩形: 圓角 11"/>
          <p:cNvSpPr/>
          <p:nvPr/>
        </p:nvSpPr>
        <p:spPr>
          <a:xfrm>
            <a:off x="755953" y="5589277"/>
            <a:ext cx="21602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4" name="矩形 13"/>
          <p:cNvSpPr/>
          <p:nvPr/>
        </p:nvSpPr>
        <p:spPr>
          <a:xfrm>
            <a:off x="4499992" y="5589493"/>
            <a:ext cx="21602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19" name="直線單箭頭接點 18"/>
          <p:cNvCxnSpPr/>
          <p:nvPr/>
        </p:nvCxnSpPr>
        <p:spPr>
          <a:xfrm>
            <a:off x="3901522" y="3117607"/>
            <a:ext cx="576064" cy="74040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bldLvl="0" animBg="1"/>
      <p:bldP spid="1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solidFill>
                  <a:prstClr val="black">
                    <a:tint val="75000"/>
                  </a:prstClr>
                </a:solidFill>
              </a:rPr>
              <a:t>20</a:t>
            </a:fld>
            <a:endParaRPr lang="zh-TW" altLang="en-US">
              <a:solidFill>
                <a:prstClr val="black">
                  <a:tint val="75000"/>
                </a:prstClr>
              </a:solidFill>
            </a:endParaRPr>
          </a:p>
        </p:txBody>
      </p:sp>
      <p:sp>
        <p:nvSpPr>
          <p:cNvPr id="5" name="標題 1"/>
          <p:cNvSpPr>
            <a:spLocks noGrp="1"/>
          </p:cNvSpPr>
          <p:nvPr>
            <p:ph type="title"/>
          </p:nvPr>
        </p:nvSpPr>
        <p:spPr bwMode="auto">
          <a:xfrm>
            <a:off x="457200" y="34210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l" eaLnBrk="1" hangingPunct="1">
              <a:spcBef>
                <a:spcPct val="0"/>
              </a:spcBef>
              <a:buFontTx/>
              <a:buNone/>
            </a:pPr>
            <a:r>
              <a:rPr kumimoji="0" lang="zh-TW" altLang="en-US" sz="4800" b="1" dirty="0">
                <a:ln w="1905"/>
                <a:solidFill>
                  <a:srgbClr val="FF0000"/>
                </a:solidFill>
                <a:effectLst>
                  <a:innerShdw blurRad="69850" dist="43180" dir="5400000">
                    <a:srgbClr val="000000">
                      <a:alpha val="65000"/>
                    </a:srgbClr>
                  </a:innerShdw>
                </a:effectLst>
                <a:ea typeface="微軟正黑體" panose="020B0604030504040204" pitchFamily="34" charset="-120"/>
              </a:rPr>
              <a:t>愛滋防治─我可以</a:t>
            </a:r>
            <a:r>
              <a:rPr kumimoji="0" lang="en-US" altLang="zh-TW" sz="4800" b="1" dirty="0">
                <a:ln w="1905"/>
                <a:solidFill>
                  <a:srgbClr val="FF0000"/>
                </a:solidFill>
                <a:effectLst>
                  <a:innerShdw blurRad="69850" dist="43180" dir="5400000">
                    <a:srgbClr val="000000">
                      <a:alpha val="65000"/>
                    </a:srgbClr>
                  </a:innerShdw>
                </a:effectLst>
                <a:ea typeface="微軟正黑體" panose="020B0604030504040204" pitchFamily="34" charset="-120"/>
              </a:rPr>
              <a:t>…</a:t>
            </a:r>
            <a:endParaRPr kumimoji="0" lang="zh-TW" altLang="en-US" sz="4800" b="1" dirty="0">
              <a:ln w="1905"/>
              <a:solidFill>
                <a:srgbClr val="FF0000"/>
              </a:solidFill>
              <a:effectLst>
                <a:innerShdw blurRad="69850" dist="43180" dir="5400000">
                  <a:srgbClr val="000000">
                    <a:alpha val="65000"/>
                  </a:srgbClr>
                </a:innerShdw>
              </a:effectLst>
              <a:ea typeface="微軟正黑體" panose="020B0604030504040204" pitchFamily="34"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67" y="1600200"/>
            <a:ext cx="8422065" cy="4756150"/>
          </a:xfrm>
          <a:prstGeom prst="rect">
            <a:avLst/>
          </a:prstGeom>
        </p:spPr>
      </p:pic>
      <p:sp>
        <p:nvSpPr>
          <p:cNvPr id="8" name="Rectangle 10"/>
          <p:cNvSpPr>
            <a:spLocks noChangeArrowheads="1"/>
          </p:cNvSpPr>
          <p:nvPr/>
        </p:nvSpPr>
        <p:spPr bwMode="auto">
          <a:xfrm>
            <a:off x="598004" y="1977425"/>
            <a:ext cx="8136912" cy="611962"/>
          </a:xfrm>
          <a:prstGeom prst="rect">
            <a:avLst/>
          </a:prstGeom>
          <a:solidFill>
            <a:srgbClr val="FFFF00"/>
          </a:solidFill>
          <a:ln>
            <a:noFill/>
          </a:ln>
          <a:effectLst>
            <a:outerShdw blurRad="50800" dist="38100" dir="2700000" algn="tl" rotWithShape="0">
              <a:prstClr val="black">
                <a:alpha val="40000"/>
              </a:prstClr>
            </a:outerShdw>
          </a:effec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a:lnSpc>
                <a:spcPts val="4000"/>
              </a:lnSpc>
              <a:spcBef>
                <a:spcPct val="0"/>
              </a:spcBef>
              <a:buFontTx/>
              <a:buNone/>
              <a:defRPr/>
            </a:pPr>
            <a:r>
              <a:rPr lang="zh-TW" altLang="en-US" sz="44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rPr>
              <a:t>尊重他人、保護自己</a:t>
            </a:r>
            <a:endParaRPr lang="en-US" altLang="zh-TW" sz="44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endParaRPr>
          </a:p>
        </p:txBody>
      </p:sp>
      <p:sp>
        <p:nvSpPr>
          <p:cNvPr id="9" name="矩形 8"/>
          <p:cNvSpPr/>
          <p:nvPr/>
        </p:nvSpPr>
        <p:spPr>
          <a:xfrm>
            <a:off x="610235" y="1899986"/>
            <a:ext cx="8172798" cy="13849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10" name="Picture 8" descr="36-2"/>
          <p:cNvPicPr>
            <a:picLocks noChangeAspect="1" noChangeArrowheads="1"/>
          </p:cNvPicPr>
          <p:nvPr/>
        </p:nvPicPr>
        <p:blipFill>
          <a:blip r:embed="rId4" cstate="print">
            <a:extLst>
              <a:ext uri="{28A0092B-C50C-407E-A947-70E740481C1C}">
                <a14:useLocalDpi xmlns:a14="http://schemas.microsoft.com/office/drawing/2010/main" val="0"/>
              </a:ext>
            </a:extLst>
          </a:blip>
          <a:srcRect l="51239"/>
          <a:stretch>
            <a:fillRect/>
          </a:stretch>
        </p:blipFill>
        <p:spPr bwMode="auto">
          <a:xfrm>
            <a:off x="6314981" y="0"/>
            <a:ext cx="2572628" cy="189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925339"/>
            <a:ext cx="8229600" cy="1143000"/>
          </a:xfrm>
          <a:solidFill>
            <a:schemeClr val="accent2">
              <a:lumMod val="40000"/>
              <a:lumOff val="60000"/>
            </a:schemeClr>
          </a:solidFill>
        </p:spPr>
        <p:txBody>
          <a:bodyPr/>
          <a:lstStyle/>
          <a:p>
            <a:pPr algn="ctr"/>
            <a:r>
              <a:rPr lang="zh-TW" altLang="en-US" dirty="0"/>
              <a:t>勇敢說不 命運大不同</a:t>
            </a:r>
          </a:p>
        </p:txBody>
      </p:sp>
      <p:sp>
        <p:nvSpPr>
          <p:cNvPr id="3" name="內容版面配置區 2"/>
          <p:cNvSpPr>
            <a:spLocks noGrp="1"/>
          </p:cNvSpPr>
          <p:nvPr>
            <p:ph idx="1"/>
          </p:nvPr>
        </p:nvSpPr>
        <p:spPr>
          <a:xfrm>
            <a:off x="457200" y="2195512"/>
            <a:ext cx="8229600" cy="4525963"/>
          </a:xfrm>
        </p:spPr>
        <p:txBody>
          <a:bodyPr/>
          <a:lstStyle/>
          <a:p>
            <a:pPr marL="0" indent="0">
              <a:buNone/>
            </a:pPr>
            <a:r>
              <a:rPr lang="zh-TW" altLang="en-US" dirty="0"/>
              <a:t>超級任務：</a:t>
            </a:r>
            <a:endParaRPr lang="en-US" altLang="zh-TW" dirty="0"/>
          </a:p>
          <a:p>
            <a:pPr marL="0" indent="0">
              <a:buNone/>
            </a:pPr>
            <a:r>
              <a:rPr lang="zh-TW" altLang="en-US" dirty="0"/>
              <a:t>各位同學，如果你是潘仔的好友，</a:t>
            </a:r>
            <a:endParaRPr lang="en-US" altLang="zh-TW" dirty="0"/>
          </a:p>
          <a:p>
            <a:pPr marL="0" indent="0">
              <a:buNone/>
            </a:pPr>
            <a:r>
              <a:rPr lang="zh-TW" altLang="en-US" dirty="0"/>
              <a:t>當他打電話告訴你</a:t>
            </a:r>
            <a:endParaRPr lang="en-US" altLang="zh-TW" dirty="0"/>
          </a:p>
          <a:p>
            <a:pPr marL="0" indent="0">
              <a:buNone/>
            </a:pPr>
            <a:r>
              <a:rPr lang="zh-TW" altLang="en-US" dirty="0"/>
              <a:t>網友要和他發生親密關係，</a:t>
            </a:r>
            <a:endParaRPr lang="en-US" altLang="zh-TW" dirty="0"/>
          </a:p>
          <a:p>
            <a:pPr marL="0" indent="0">
              <a:buNone/>
            </a:pPr>
            <a:r>
              <a:rPr lang="zh-TW" altLang="en-US" dirty="0"/>
              <a:t>面對網友的邀約，</a:t>
            </a:r>
            <a:endParaRPr lang="en-US" altLang="zh-TW" dirty="0"/>
          </a:p>
          <a:p>
            <a:pPr marL="0" indent="0">
              <a:buNone/>
            </a:pPr>
            <a:r>
              <a:rPr lang="zh-TW" altLang="en-US" dirty="0"/>
              <a:t>請幫助潘仔如何說不，</a:t>
            </a:r>
            <a:endParaRPr lang="en-US" altLang="zh-TW" dirty="0"/>
          </a:p>
          <a:p>
            <a:pPr marL="0" indent="0">
              <a:buNone/>
            </a:pPr>
            <a:r>
              <a:rPr lang="zh-TW" altLang="en-US" dirty="0"/>
              <a:t>因你的幫忙，潘仔命運大不同！</a:t>
            </a:r>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solidFill>
                  <a:prstClr val="black">
                    <a:tint val="75000"/>
                  </a:prstClr>
                </a:solidFill>
              </a:rPr>
              <a:t>21</a:t>
            </a:fld>
            <a:endParaRPr lang="zh-TW" altLang="en-US">
              <a:solidFill>
                <a:prstClr val="black">
                  <a:tint val="75000"/>
                </a:prstClr>
              </a:solidFill>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2737262"/>
            <a:ext cx="2985589" cy="3491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6579"/>
            <a:ext cx="9144000" cy="6096000"/>
          </a:xfrm>
          <a:prstGeom prst="rect">
            <a:avLst/>
          </a:prstGeom>
        </p:spPr>
      </p:pic>
      <p:sp>
        <p:nvSpPr>
          <p:cNvPr id="2" name="標題 1"/>
          <p:cNvSpPr>
            <a:spLocks noGrp="1"/>
          </p:cNvSpPr>
          <p:nvPr>
            <p:ph type="title"/>
          </p:nvPr>
        </p:nvSpPr>
        <p:spPr>
          <a:xfrm>
            <a:off x="611560" y="819114"/>
            <a:ext cx="8229600" cy="1143000"/>
          </a:xfrm>
        </p:spPr>
        <p:txBody>
          <a:bodyPr/>
          <a:lstStyle/>
          <a:p>
            <a:pPr algn="ctr"/>
            <a:r>
              <a:rPr lang="zh-TW" altLang="en-US" dirty="0">
                <a:solidFill>
                  <a:srgbClr val="C00000"/>
                </a:solidFill>
              </a:rPr>
              <a:t>拒絕性誘惑之生活技巧</a:t>
            </a:r>
          </a:p>
        </p:txBody>
      </p:sp>
      <p:sp>
        <p:nvSpPr>
          <p:cNvPr id="3" name="內容版面配置區 2"/>
          <p:cNvSpPr>
            <a:spLocks noGrp="1"/>
          </p:cNvSpPr>
          <p:nvPr>
            <p:ph idx="1"/>
          </p:nvPr>
        </p:nvSpPr>
        <p:spPr>
          <a:xfrm>
            <a:off x="3347864" y="2384769"/>
            <a:ext cx="8229600" cy="4525963"/>
          </a:xfrm>
        </p:spPr>
        <p:txBody>
          <a:bodyPr/>
          <a:lstStyle/>
          <a:p>
            <a:r>
              <a:rPr lang="zh-TW" altLang="en-US" b="1" dirty="0"/>
              <a:t>明確表達、態度堅定</a:t>
            </a:r>
            <a:endParaRPr lang="en-US" altLang="zh-TW" b="1" dirty="0"/>
          </a:p>
          <a:p>
            <a:r>
              <a:rPr lang="zh-TW" altLang="en-US" b="1" dirty="0"/>
              <a:t>說明拒絕的原因</a:t>
            </a:r>
            <a:endParaRPr lang="en-US" altLang="zh-TW" b="1" dirty="0"/>
          </a:p>
          <a:p>
            <a:r>
              <a:rPr lang="zh-TW" altLang="en-US" b="1" dirty="0"/>
              <a:t>語氣委婉、同理與安撫</a:t>
            </a:r>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22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3"/>
          <p:cNvSpPr txBox="1"/>
          <p:nvPr/>
        </p:nvSpPr>
        <p:spPr>
          <a:xfrm>
            <a:off x="0" y="4949378"/>
            <a:ext cx="9143999" cy="1904196"/>
          </a:xfrm>
          <a:prstGeom prst="rect">
            <a:avLst/>
          </a:prstGeom>
          <a:solidFill>
            <a:srgbClr val="CCCCCC"/>
          </a:solidFill>
        </p:spPr>
        <p:txBody>
          <a:bodyPr tIns="468000" bIns="0" anchor="ctr"/>
          <a:lstStyle/>
          <a:p>
            <a:pPr>
              <a:spcBef>
                <a:spcPts val="600"/>
              </a:spcBef>
              <a:defRPr/>
            </a:pPr>
            <a:r>
              <a:rPr lang="en-US" altLang="zh-TW" sz="2800" kern="0" dirty="0">
                <a:latin typeface="標楷體" panose="03000509000000000000" pitchFamily="65" charset="-120"/>
                <a:ea typeface="標楷體" panose="03000509000000000000" pitchFamily="65" charset="-120"/>
              </a:rPr>
              <a:t>6.</a:t>
            </a:r>
            <a:r>
              <a:rPr lang="zh-TW" altLang="en-US" sz="2800" kern="0" dirty="0">
                <a:latin typeface="標楷體" panose="03000509000000000000" pitchFamily="65" charset="-120"/>
                <a:ea typeface="標楷體" panose="03000509000000000000" pitchFamily="65" charset="-120"/>
              </a:rPr>
              <a:t>拒絕</a:t>
            </a:r>
            <a:r>
              <a:rPr lang="zh-TW" altLang="en-US" sz="2800" dirty="0">
                <a:latin typeface="標楷體" panose="03000509000000000000" pitchFamily="65" charset="-120"/>
                <a:ea typeface="標楷體" panose="03000509000000000000" pitchFamily="65" charset="-120"/>
              </a:rPr>
              <a:t>影響心智、危害健康的藥物</a:t>
            </a:r>
            <a:endParaRPr lang="en-US" altLang="zh-TW" sz="2800" dirty="0">
              <a:latin typeface="標楷體" panose="03000509000000000000" pitchFamily="65" charset="-120"/>
              <a:ea typeface="標楷體" panose="03000509000000000000" pitchFamily="65" charset="-120"/>
            </a:endParaRPr>
          </a:p>
          <a:p>
            <a:pPr>
              <a:spcBef>
                <a:spcPts val="600"/>
              </a:spcBef>
              <a:defRPr/>
            </a:pPr>
            <a:r>
              <a:rPr lang="en-US" altLang="zh-TW" sz="2800" dirty="0">
                <a:latin typeface="標楷體" panose="03000509000000000000" pitchFamily="65" charset="-120"/>
                <a:ea typeface="標楷體" panose="03000509000000000000" pitchFamily="65" charset="-120"/>
              </a:rPr>
              <a:t>7.</a:t>
            </a:r>
            <a:r>
              <a:rPr lang="zh-TW" altLang="en-US" sz="2800" dirty="0">
                <a:latin typeface="標楷體" panose="03000509000000000000" pitchFamily="65" charset="-120"/>
                <a:ea typeface="標楷體" panose="03000509000000000000" pitchFamily="65" charset="-120"/>
              </a:rPr>
              <a:t>拒絕性邀約</a:t>
            </a:r>
            <a:endParaRPr lang="en-US" altLang="zh-TW" sz="2800" dirty="0">
              <a:latin typeface="標楷體" panose="03000509000000000000" pitchFamily="65" charset="-120"/>
              <a:ea typeface="標楷體" panose="03000509000000000000" pitchFamily="65" charset="-120"/>
            </a:endParaRPr>
          </a:p>
          <a:p>
            <a:pPr>
              <a:spcBef>
                <a:spcPct val="20000"/>
              </a:spcBef>
              <a:defRPr/>
            </a:pPr>
            <a:endParaRPr lang="zh-TW" altLang="en-US" sz="3200" kern="0" dirty="0">
              <a:latin typeface="標楷體" panose="03000509000000000000" pitchFamily="65" charset="-120"/>
              <a:ea typeface="標楷體" panose="03000509000000000000" pitchFamily="65" charset="-120"/>
            </a:endParaRPr>
          </a:p>
        </p:txBody>
      </p:sp>
      <p:sp>
        <p:nvSpPr>
          <p:cNvPr id="27650"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134FE63A-AE4B-44DA-B8B0-B6E0856A6B2D}" type="slidenum">
              <a:rPr lang="en-US" altLang="zh-TW" sz="1400" smtClean="0"/>
              <a:t>23</a:t>
            </a:fld>
            <a:endParaRPr lang="en-US" altLang="zh-TW" sz="1400"/>
          </a:p>
        </p:txBody>
      </p:sp>
      <p:sp>
        <p:nvSpPr>
          <p:cNvPr id="3" name="標題 1"/>
          <p:cNvSpPr txBox="1"/>
          <p:nvPr/>
        </p:nvSpPr>
        <p:spPr>
          <a:xfrm>
            <a:off x="271916" y="544045"/>
            <a:ext cx="8570302" cy="795952"/>
          </a:xfrm>
          <a:prstGeom prst="rect">
            <a:avLst/>
          </a:prstGeom>
        </p:spPr>
        <p:txBody>
          <a:bodyPr/>
          <a:lstStyle/>
          <a:p>
            <a:pPr algn="ctr">
              <a:defRPr/>
            </a:pPr>
            <a:r>
              <a:rPr lang="zh-TW" altLang="en-US" sz="4000" kern="0" dirty="0">
                <a:solidFill>
                  <a:srgbClr val="C00000"/>
                </a:solidFill>
                <a:latin typeface="標楷體" panose="03000509000000000000" pitchFamily="65" charset="-120"/>
                <a:ea typeface="標楷體" panose="03000509000000000000" pitchFamily="65" charset="-120"/>
                <a:cs typeface="+mj-cs"/>
              </a:rPr>
              <a:t>如何預防性誘惑</a:t>
            </a:r>
          </a:p>
        </p:txBody>
      </p:sp>
      <p:sp>
        <p:nvSpPr>
          <p:cNvPr id="4" name="內容版面配置區 2"/>
          <p:cNvSpPr txBox="1"/>
          <p:nvPr/>
        </p:nvSpPr>
        <p:spPr>
          <a:xfrm>
            <a:off x="0" y="1207900"/>
            <a:ext cx="9144000" cy="1904194"/>
          </a:xfrm>
          <a:prstGeom prst="rect">
            <a:avLst/>
          </a:prstGeom>
          <a:solidFill>
            <a:schemeClr val="tx1">
              <a:lumMod val="65000"/>
              <a:lumOff val="35000"/>
              <a:alpha val="31000"/>
            </a:schemeClr>
          </a:solidFill>
        </p:spPr>
        <p:txBody>
          <a:bodyPr tIns="504000" rIns="108000" anchor="ctr" anchorCtr="0">
            <a:noAutofit/>
          </a:bodyPr>
          <a:lstStyle/>
          <a:p>
            <a:pPr>
              <a:spcBef>
                <a:spcPts val="600"/>
              </a:spcBef>
            </a:pPr>
            <a:r>
              <a:rPr lang="en-US" altLang="zh-TW" sz="2800" kern="0" dirty="0">
                <a:latin typeface="標楷體" panose="03000509000000000000" pitchFamily="65" charset="-120"/>
                <a:ea typeface="標楷體" panose="03000509000000000000" pitchFamily="65" charset="-120"/>
              </a:rPr>
              <a:t>1.</a:t>
            </a:r>
            <a:r>
              <a:rPr lang="zh-TW" altLang="en-US" sz="2800" kern="0" dirty="0">
                <a:latin typeface="標楷體" panose="03000509000000000000" pitchFamily="65" charset="-120"/>
                <a:ea typeface="標楷體" panose="03000509000000000000" pitchFamily="65" charset="-120"/>
              </a:rPr>
              <a:t>避免接觸</a:t>
            </a:r>
            <a:r>
              <a:rPr lang="zh-TW" altLang="en-US" sz="2800" dirty="0">
                <a:latin typeface="標楷體" panose="03000509000000000000" pitchFamily="65" charset="-120"/>
                <a:ea typeface="標楷體" panose="03000509000000000000" pitchFamily="65" charset="-120"/>
              </a:rPr>
              <a:t>潛藏危險的場所</a:t>
            </a:r>
            <a:endParaRPr lang="en-US" altLang="zh-TW" sz="2800" dirty="0">
              <a:latin typeface="標楷體" panose="03000509000000000000" pitchFamily="65" charset="-120"/>
              <a:ea typeface="標楷體" panose="03000509000000000000" pitchFamily="65" charset="-120"/>
            </a:endParaRPr>
          </a:p>
          <a:p>
            <a:pPr>
              <a:spcBef>
                <a:spcPts val="600"/>
              </a:spcBef>
            </a:pPr>
            <a:r>
              <a:rPr lang="en-US" altLang="zh-TW" sz="2800" dirty="0">
                <a:latin typeface="標楷體" panose="03000509000000000000" pitchFamily="65" charset="-120"/>
                <a:ea typeface="標楷體" panose="03000509000000000000" pitchFamily="65" charset="-120"/>
              </a:rPr>
              <a:t>2.</a:t>
            </a:r>
            <a:r>
              <a:rPr lang="zh-TW" altLang="en-US" sz="2800" dirty="0">
                <a:latin typeface="標楷體" panose="03000509000000000000" pitchFamily="65" charset="-120"/>
                <a:ea typeface="標楷體" panose="03000509000000000000" pitchFamily="65" charset="-120"/>
              </a:rPr>
              <a:t>避免網路交友</a:t>
            </a:r>
            <a:endParaRPr lang="en-US" altLang="zh-TW" sz="2800" dirty="0">
              <a:latin typeface="標楷體" panose="03000509000000000000" pitchFamily="65" charset="-120"/>
              <a:ea typeface="標楷體" panose="03000509000000000000" pitchFamily="65" charset="-120"/>
            </a:endParaRPr>
          </a:p>
          <a:p>
            <a:pPr>
              <a:spcBef>
                <a:spcPts val="600"/>
              </a:spcBef>
            </a:pPr>
            <a:r>
              <a:rPr lang="en-US" altLang="zh-TW" sz="2800" kern="0" dirty="0">
                <a:latin typeface="標楷體" panose="03000509000000000000" pitchFamily="65" charset="-120"/>
                <a:ea typeface="標楷體" panose="03000509000000000000" pitchFamily="65" charset="-120"/>
              </a:rPr>
              <a:t>3.</a:t>
            </a:r>
            <a:r>
              <a:rPr lang="zh-TW" altLang="en-US" sz="2800" kern="0" dirty="0">
                <a:latin typeface="標楷體" panose="03000509000000000000" pitchFamily="65" charset="-120"/>
                <a:ea typeface="標楷體" panose="03000509000000000000" pitchFamily="65" charset="-120"/>
              </a:rPr>
              <a:t>避免接觸色情書刊、影片</a:t>
            </a:r>
            <a:endParaRPr lang="en-US" altLang="zh-TW" sz="2800" kern="0" dirty="0">
              <a:latin typeface="標楷體" panose="03000509000000000000" pitchFamily="65" charset="-120"/>
              <a:ea typeface="標楷體" panose="03000509000000000000" pitchFamily="65" charset="-120"/>
            </a:endParaRPr>
          </a:p>
          <a:p>
            <a:endParaRPr lang="en-US" altLang="zh-TW" sz="3200" dirty="0">
              <a:latin typeface="標楷體" panose="03000509000000000000" pitchFamily="65" charset="-120"/>
              <a:ea typeface="標楷體" panose="03000509000000000000" pitchFamily="65" charset="-120"/>
            </a:endParaRPr>
          </a:p>
        </p:txBody>
      </p:sp>
      <p:sp>
        <p:nvSpPr>
          <p:cNvPr id="7" name="內容版面配置區 5"/>
          <p:cNvSpPr txBox="1"/>
          <p:nvPr/>
        </p:nvSpPr>
        <p:spPr>
          <a:xfrm>
            <a:off x="0" y="3112095"/>
            <a:ext cx="9143999" cy="1837284"/>
          </a:xfrm>
          <a:prstGeom prst="rect">
            <a:avLst/>
          </a:prstGeom>
          <a:solidFill>
            <a:srgbClr val="FFFF99">
              <a:alpha val="56000"/>
            </a:srgbClr>
          </a:solidFill>
          <a:ln>
            <a:noFill/>
          </a:ln>
        </p:spPr>
        <p:txBody>
          <a:bodyPr anchor="ctr"/>
          <a:lstStyle/>
          <a:p>
            <a:pPr>
              <a:spcBef>
                <a:spcPts val="600"/>
              </a:spcBef>
              <a:defRPr/>
            </a:pPr>
            <a:r>
              <a:rPr lang="en-US" altLang="zh-TW" sz="2800" kern="0" dirty="0">
                <a:latin typeface="標楷體" panose="03000509000000000000" pitchFamily="65" charset="-120"/>
                <a:ea typeface="標楷體" panose="03000509000000000000" pitchFamily="65" charset="-120"/>
              </a:rPr>
              <a:t>4.</a:t>
            </a:r>
            <a:r>
              <a:rPr lang="zh-TW" altLang="en-US" sz="2800" kern="0" dirty="0">
                <a:latin typeface="標楷體" panose="03000509000000000000" pitchFamily="65" charset="-120"/>
                <a:ea typeface="標楷體" panose="03000509000000000000" pitchFamily="65" charset="-120"/>
              </a:rPr>
              <a:t>培養有益身心健康的休閒娛樂</a:t>
            </a:r>
            <a:endParaRPr lang="en-US" altLang="zh-TW" sz="2800" kern="0" dirty="0">
              <a:latin typeface="標楷體" panose="03000509000000000000" pitchFamily="65" charset="-120"/>
              <a:ea typeface="標楷體" panose="03000509000000000000" pitchFamily="65" charset="-120"/>
            </a:endParaRPr>
          </a:p>
          <a:p>
            <a:pPr>
              <a:spcBef>
                <a:spcPts val="600"/>
              </a:spcBef>
              <a:defRPr/>
            </a:pPr>
            <a:r>
              <a:rPr lang="en-US" altLang="zh-TW" sz="2800" kern="0" dirty="0">
                <a:latin typeface="標楷體" panose="03000509000000000000" pitchFamily="65" charset="-120"/>
                <a:ea typeface="標楷體" panose="03000509000000000000" pitchFamily="65" charset="-120"/>
              </a:rPr>
              <a:t>5.</a:t>
            </a:r>
            <a:r>
              <a:rPr lang="zh-TW" altLang="en-US" sz="2800" kern="0" dirty="0">
                <a:latin typeface="標楷體" panose="03000509000000000000" pitchFamily="65" charset="-120"/>
                <a:ea typeface="標楷體" panose="03000509000000000000" pitchFamily="65" charset="-120"/>
              </a:rPr>
              <a:t>參與志願服務與公益活動、社團</a:t>
            </a:r>
            <a:endParaRPr lang="en-US" altLang="zh-TW" sz="2800" kern="0"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463" y="1291931"/>
            <a:ext cx="2641809" cy="1761206"/>
          </a:xfrm>
          <a:prstGeom prst="rect">
            <a:avLst/>
          </a:prstGeom>
          <a:effectLst>
            <a:softEdge rad="63500"/>
          </a:effec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6791" y="3152755"/>
            <a:ext cx="2656481" cy="1770988"/>
          </a:xfrm>
          <a:prstGeom prst="rect">
            <a:avLst/>
          </a:prstGeom>
          <a:effectLst>
            <a:softEdge rad="63500"/>
          </a:effectLst>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1465" y="4974489"/>
            <a:ext cx="2649144" cy="1864109"/>
          </a:xfrm>
          <a:prstGeom prst="rect">
            <a:avLst/>
          </a:prstGeom>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1124744"/>
            <a:ext cx="8075240" cy="475456"/>
          </a:xfrm>
        </p:spPr>
        <p:txBody>
          <a:bodyPr/>
          <a:lstStyle/>
          <a:p>
            <a:pPr algn="l"/>
            <a:r>
              <a:rPr lang="zh-TW" altLang="en-US" b="1" dirty="0">
                <a:ln w="1905"/>
                <a:solidFill>
                  <a:srgbClr val="FF0000"/>
                </a:solidFill>
                <a:effectLst>
                  <a:innerShdw blurRad="69850" dist="43180" dir="5400000">
                    <a:srgbClr val="000000">
                      <a:alpha val="65000"/>
                    </a:srgbClr>
                  </a:innerShdw>
                </a:effectLst>
                <a:ea typeface="微軟正黑體" panose="020B0604030504040204" pitchFamily="34" charset="-120"/>
              </a:rPr>
              <a:t>愛滋防治─我可以</a:t>
            </a:r>
            <a:r>
              <a:rPr lang="en-US" altLang="zh-TW" b="1" dirty="0">
                <a:ln w="1905"/>
                <a:solidFill>
                  <a:srgbClr val="FF0000"/>
                </a:solidFill>
                <a:effectLst>
                  <a:innerShdw blurRad="69850" dist="43180" dir="5400000">
                    <a:srgbClr val="000000">
                      <a:alpha val="65000"/>
                    </a:srgbClr>
                  </a:innerShdw>
                </a:effectLst>
                <a:ea typeface="微軟正黑體" panose="020B0604030504040204" pitchFamily="34" charset="-120"/>
              </a:rPr>
              <a:t>…</a:t>
            </a:r>
            <a:br>
              <a:rPr lang="zh-TW" altLang="en-US" b="1" dirty="0">
                <a:ln w="1905"/>
                <a:solidFill>
                  <a:srgbClr val="FF0000"/>
                </a:solidFill>
                <a:effectLst>
                  <a:innerShdw blurRad="69850" dist="43180" dir="5400000">
                    <a:srgbClr val="000000">
                      <a:alpha val="65000"/>
                    </a:srgbClr>
                  </a:innerShdw>
                </a:effectLst>
                <a:ea typeface="微軟正黑體" panose="020B0604030504040204" pitchFamily="34" charset="-120"/>
              </a:rPr>
            </a:br>
            <a:endParaRPr lang="zh-TW" altLang="en-US" dirty="0"/>
          </a:p>
        </p:txBody>
      </p:sp>
      <p:sp>
        <p:nvSpPr>
          <p:cNvPr id="3" name="內容版面配置區 2"/>
          <p:cNvSpPr>
            <a:spLocks noGrp="1"/>
          </p:cNvSpPr>
          <p:nvPr>
            <p:ph idx="1"/>
          </p:nvPr>
        </p:nvSpPr>
        <p:spPr>
          <a:xfrm>
            <a:off x="534380" y="1339882"/>
            <a:ext cx="8229600" cy="4525963"/>
          </a:xfrm>
        </p:spPr>
        <p:txBody>
          <a:bodyPr/>
          <a:lstStyle/>
          <a:p>
            <a:endParaRPr lang="en-US" altLang="zh-TW" b="1">
              <a:solidFill>
                <a:schemeClr val="accent2"/>
              </a:solidFill>
            </a:endParaRPr>
          </a:p>
          <a:p>
            <a:endParaRPr lang="en-US" altLang="zh-TW" b="1">
              <a:solidFill>
                <a:schemeClr val="accent2"/>
              </a:solidFill>
            </a:endParaRPr>
          </a:p>
          <a:p>
            <a:endParaRPr lang="en-US" altLang="zh-TW" b="1">
              <a:solidFill>
                <a:schemeClr val="accent2"/>
              </a:solidFill>
            </a:endParaRPr>
          </a:p>
          <a:p>
            <a:pPr marL="0" indent="0">
              <a:buNone/>
            </a:pPr>
            <a:endParaRPr lang="en-US" altLang="zh-TW" b="1">
              <a:solidFill>
                <a:schemeClr val="accent2"/>
              </a:solidFill>
            </a:endParaRPr>
          </a:p>
          <a:p>
            <a:pPr marL="0" indent="0">
              <a:buNone/>
            </a:pPr>
            <a:endParaRPr lang="en-US" altLang="zh-TW" b="1">
              <a:solidFill>
                <a:schemeClr val="accent2"/>
              </a:solidFill>
            </a:endParaRPr>
          </a:p>
          <a:p>
            <a:r>
              <a:rPr lang="zh-TW" altLang="en-US" sz="3600" b="1">
                <a:latin typeface="標楷體" panose="03000509000000000000" pitchFamily="65" charset="-120"/>
              </a:rPr>
              <a:t>學習性行為抉擇</a:t>
            </a:r>
            <a:endParaRPr lang="en-US" altLang="zh-TW" sz="3600" b="1">
              <a:latin typeface="標楷體" panose="03000509000000000000" pitchFamily="65" charset="-120"/>
            </a:endParaRPr>
          </a:p>
          <a:p>
            <a:r>
              <a:rPr lang="zh-TW" altLang="en-US" sz="3600" b="1">
                <a:latin typeface="標楷體" panose="03000509000000000000" pitchFamily="65" charset="-120"/>
              </a:rPr>
              <a:t>安全性行為</a:t>
            </a:r>
            <a:r>
              <a:rPr lang="en-US" altLang="zh-TW" sz="3600" b="1">
                <a:latin typeface="標楷體" panose="03000509000000000000" pitchFamily="65" charset="-120"/>
              </a:rPr>
              <a:t>/</a:t>
            </a:r>
            <a:r>
              <a:rPr lang="zh-TW" altLang="en-US" sz="3600" b="1">
                <a:latin typeface="標楷體" panose="03000509000000000000" pitchFamily="65" charset="-120"/>
              </a:rPr>
              <a:t>全程使用保險套</a:t>
            </a:r>
            <a:endParaRPr lang="zh-TW" altLang="en-US" sz="3600" b="1" i="1">
              <a:solidFill>
                <a:srgbClr val="FF0000"/>
              </a:solidFill>
            </a:endParaRPr>
          </a:p>
          <a:p>
            <a:endParaRPr lang="zh-TW" altLang="en-US" dirty="0"/>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24</a:t>
            </a:fld>
            <a:endParaRPr lang="zh-TW" altLang="en-US"/>
          </a:p>
        </p:txBody>
      </p:sp>
      <p:sp>
        <p:nvSpPr>
          <p:cNvPr id="6" name="向下箭號 5"/>
          <p:cNvSpPr/>
          <p:nvPr/>
        </p:nvSpPr>
        <p:spPr>
          <a:xfrm>
            <a:off x="4226133" y="3582498"/>
            <a:ext cx="846094" cy="753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內容版面配置區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78111" y="3723982"/>
            <a:ext cx="1863049" cy="29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4"/>
          <a:stretch>
            <a:fillRect/>
          </a:stretch>
        </p:blipFill>
        <p:spPr>
          <a:xfrm>
            <a:off x="302840" y="5695711"/>
            <a:ext cx="6675271" cy="1072989"/>
          </a:xfrm>
          <a:prstGeom prst="rect">
            <a:avLst/>
          </a:prstGeom>
        </p:spPr>
      </p:pic>
      <p:pic>
        <p:nvPicPr>
          <p:cNvPr id="11" name="圖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967" y="1600200"/>
            <a:ext cx="8422065" cy="4756150"/>
          </a:xfrm>
          <a:prstGeom prst="rect">
            <a:avLst/>
          </a:prstGeom>
        </p:spPr>
      </p:pic>
      <p:sp>
        <p:nvSpPr>
          <p:cNvPr id="13" name="矩形 12"/>
          <p:cNvSpPr/>
          <p:nvPr/>
        </p:nvSpPr>
        <p:spPr>
          <a:xfrm>
            <a:off x="360966" y="3356993"/>
            <a:ext cx="8422065" cy="1276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7"/>
          <p:cNvSpPr txBox="1">
            <a:spLocks noChangeArrowheads="1"/>
          </p:cNvSpPr>
          <p:nvPr/>
        </p:nvSpPr>
        <p:spPr bwMode="auto">
          <a:xfrm>
            <a:off x="1115616" y="1421487"/>
            <a:ext cx="8281292" cy="26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marL="571500" indent="-571500" eaLnBrk="1" hangingPunct="1">
              <a:lnSpc>
                <a:spcPct val="80000"/>
              </a:lnSpc>
              <a:spcBef>
                <a:spcPct val="50000"/>
              </a:spcBef>
              <a:buSzPct val="50000"/>
              <a:buFont typeface="Wingdings" panose="05000000000000000000" pitchFamily="2" charset="2"/>
              <a:buChar char="l"/>
            </a:pPr>
            <a:r>
              <a:rPr lang="zh-TW" altLang="en-US" sz="3600" b="1"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發生性行為一定要戴保險套，</a:t>
            </a:r>
            <a:endParaRPr lang="en-US" altLang="zh-TW" sz="3600" b="1"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80000"/>
              </a:lnSpc>
              <a:spcBef>
                <a:spcPct val="50000"/>
              </a:spcBef>
              <a:buSzPct val="50000"/>
            </a:pPr>
            <a:r>
              <a:rPr lang="zh-TW" altLang="en-US" sz="3600" b="1"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   這是尊重自己與對方的行為</a:t>
            </a:r>
            <a:endParaRPr lang="en-US" altLang="zh-TW" sz="3600" b="1"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a:p>
            <a:pPr marL="571500" indent="-571500" eaLnBrk="1" hangingPunct="1">
              <a:lnSpc>
                <a:spcPct val="80000"/>
              </a:lnSpc>
              <a:spcBef>
                <a:spcPct val="50000"/>
              </a:spcBef>
              <a:buSzPct val="50000"/>
              <a:buFont typeface="Wingdings" panose="05000000000000000000" pitchFamily="2" charset="2"/>
              <a:buChar char="l"/>
            </a:pPr>
            <a:r>
              <a:rPr lang="zh-TW" altLang="en-US" sz="3600" b="1"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協商與說服性伴侶使用保險套</a:t>
            </a:r>
            <a:endParaRPr lang="en-US" altLang="zh-TW" sz="3600" b="1" dirty="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a:p>
            <a:pPr marL="571500" indent="-571500" eaLnBrk="1" hangingPunct="1">
              <a:lnSpc>
                <a:spcPct val="80000"/>
              </a:lnSpc>
              <a:spcBef>
                <a:spcPct val="50000"/>
              </a:spcBef>
              <a:buSzPct val="50000"/>
              <a:buFont typeface="Wingdings" panose="05000000000000000000" pitchFamily="2" charset="2"/>
              <a:buChar char="l"/>
            </a:pPr>
            <a:r>
              <a:rPr lang="zh-TW" altLang="en-US" sz="3600" b="1"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不戴保險套不發生性行為</a:t>
            </a:r>
            <a:endParaRPr lang="zh-TW" altLang="en-US" sz="3600" b="1" dirty="0">
              <a:solidFill>
                <a:prstClr val="black"/>
              </a:solidFill>
              <a:ea typeface="標楷體"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749802"/>
            <a:ext cx="3793165" cy="3489712"/>
          </a:xfrm>
          <a:prstGeom prst="rect">
            <a:avLst/>
          </a:prstGeom>
        </p:spPr>
      </p:pic>
      <p:sp>
        <p:nvSpPr>
          <p:cNvPr id="3" name="矩形 2"/>
          <p:cNvSpPr/>
          <p:nvPr/>
        </p:nvSpPr>
        <p:spPr>
          <a:xfrm>
            <a:off x="1786622" y="692696"/>
            <a:ext cx="5570756" cy="584775"/>
          </a:xfrm>
          <a:prstGeom prst="rect">
            <a:avLst/>
          </a:prstGeom>
        </p:spPr>
        <p:txBody>
          <a:bodyPr wrap="none">
            <a:spAutoFit/>
          </a:bodyPr>
          <a:lstStyle/>
          <a:p>
            <a:pPr>
              <a:lnSpc>
                <a:spcPct val="80000"/>
              </a:lnSpc>
              <a:spcBef>
                <a:spcPct val="50000"/>
              </a:spcBef>
              <a:spcAft>
                <a:spcPts val="1200"/>
              </a:spcAft>
            </a:pPr>
            <a:r>
              <a:rPr lang="zh-TW" altLang="en-US"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安全性行為</a:t>
            </a:r>
            <a:r>
              <a:rPr lang="en-US" altLang="zh-TW"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保險套使用</a:t>
            </a:r>
            <a:endParaRPr lang="en-US" altLang="zh-TW" sz="4000" b="1" dirty="0">
              <a:solidFill>
                <a:srgbClr val="C0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5" name="圖片 4">
            <a:hlinkClick r:id="rId4"/>
          </p:cNvPr>
          <p:cNvPicPr>
            <a:picLocks noChangeAspect="1"/>
          </p:cNvPicPr>
          <p:nvPr/>
        </p:nvPicPr>
        <p:blipFill>
          <a:blip r:embed="rId5"/>
          <a:stretch>
            <a:fillRect/>
          </a:stretch>
        </p:blipFill>
        <p:spPr>
          <a:xfrm>
            <a:off x="323528" y="4437560"/>
            <a:ext cx="3760406" cy="21141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1124744"/>
            <a:ext cx="8075240" cy="475456"/>
          </a:xfrm>
        </p:spPr>
        <p:txBody>
          <a:bodyPr/>
          <a:lstStyle/>
          <a:p>
            <a:pPr algn="l"/>
            <a:r>
              <a:rPr lang="zh-TW" altLang="en-US" b="1" dirty="0">
                <a:ln w="1905"/>
                <a:solidFill>
                  <a:srgbClr val="FF0000"/>
                </a:solidFill>
                <a:effectLst>
                  <a:innerShdw blurRad="69850" dist="43180" dir="5400000">
                    <a:srgbClr val="000000">
                      <a:alpha val="65000"/>
                    </a:srgbClr>
                  </a:innerShdw>
                </a:effectLst>
                <a:ea typeface="微軟正黑體" panose="020B0604030504040204" pitchFamily="34" charset="-120"/>
              </a:rPr>
              <a:t>愛滋防治─我可以</a:t>
            </a:r>
            <a:r>
              <a:rPr lang="en-US" altLang="zh-TW" b="1" dirty="0">
                <a:ln w="1905"/>
                <a:solidFill>
                  <a:srgbClr val="FF0000"/>
                </a:solidFill>
                <a:effectLst>
                  <a:innerShdw blurRad="69850" dist="43180" dir="5400000">
                    <a:srgbClr val="000000">
                      <a:alpha val="65000"/>
                    </a:srgbClr>
                  </a:innerShdw>
                </a:effectLst>
                <a:ea typeface="微軟正黑體" panose="020B0604030504040204" pitchFamily="34" charset="-120"/>
              </a:rPr>
              <a:t>…</a:t>
            </a:r>
            <a:br>
              <a:rPr lang="zh-TW" altLang="en-US" b="1" dirty="0">
                <a:ln w="1905"/>
                <a:solidFill>
                  <a:srgbClr val="FF0000"/>
                </a:solidFill>
                <a:effectLst>
                  <a:innerShdw blurRad="69850" dist="43180" dir="5400000">
                    <a:srgbClr val="000000">
                      <a:alpha val="65000"/>
                    </a:srgbClr>
                  </a:innerShdw>
                </a:effectLst>
                <a:ea typeface="微軟正黑體" panose="020B0604030504040204" pitchFamily="34" charset="-120"/>
              </a:rPr>
            </a:br>
            <a:endParaRPr lang="zh-TW" altLang="en-US" dirty="0"/>
          </a:p>
        </p:txBody>
      </p:sp>
      <p:sp>
        <p:nvSpPr>
          <p:cNvPr id="3" name="內容版面配置區 2"/>
          <p:cNvSpPr>
            <a:spLocks noGrp="1"/>
          </p:cNvSpPr>
          <p:nvPr>
            <p:ph idx="1"/>
          </p:nvPr>
        </p:nvSpPr>
        <p:spPr>
          <a:xfrm>
            <a:off x="534380" y="1339882"/>
            <a:ext cx="8229600" cy="4525963"/>
          </a:xfrm>
        </p:spPr>
        <p:txBody>
          <a:bodyPr/>
          <a:lstStyle/>
          <a:p>
            <a:endParaRPr lang="en-US" altLang="zh-TW" b="1">
              <a:solidFill>
                <a:schemeClr val="accent2"/>
              </a:solidFill>
            </a:endParaRPr>
          </a:p>
          <a:p>
            <a:endParaRPr lang="en-US" altLang="zh-TW" b="1">
              <a:solidFill>
                <a:schemeClr val="accent2"/>
              </a:solidFill>
            </a:endParaRPr>
          </a:p>
          <a:p>
            <a:endParaRPr lang="en-US" altLang="zh-TW" b="1">
              <a:solidFill>
                <a:schemeClr val="accent2"/>
              </a:solidFill>
            </a:endParaRPr>
          </a:p>
          <a:p>
            <a:pPr marL="0" indent="0">
              <a:buNone/>
            </a:pPr>
            <a:endParaRPr lang="en-US" altLang="zh-TW" b="1">
              <a:solidFill>
                <a:schemeClr val="accent2"/>
              </a:solidFill>
            </a:endParaRPr>
          </a:p>
          <a:p>
            <a:pPr marL="0" indent="0">
              <a:buNone/>
            </a:pPr>
            <a:endParaRPr lang="en-US" altLang="zh-TW" b="1">
              <a:solidFill>
                <a:schemeClr val="accent2"/>
              </a:solidFill>
            </a:endParaRPr>
          </a:p>
          <a:p>
            <a:r>
              <a:rPr lang="zh-TW" altLang="en-US" sz="3600" b="1">
                <a:latin typeface="標楷體" panose="03000509000000000000" pitchFamily="65" charset="-120"/>
              </a:rPr>
              <a:t>學習性行為抉擇</a:t>
            </a:r>
            <a:endParaRPr lang="en-US" altLang="zh-TW" sz="3600" b="1">
              <a:latin typeface="標楷體" panose="03000509000000000000" pitchFamily="65" charset="-120"/>
            </a:endParaRPr>
          </a:p>
          <a:p>
            <a:r>
              <a:rPr lang="zh-TW" altLang="en-US" sz="3600" b="1">
                <a:latin typeface="標楷體" panose="03000509000000000000" pitchFamily="65" charset="-120"/>
              </a:rPr>
              <a:t>安全性行為</a:t>
            </a:r>
            <a:r>
              <a:rPr lang="en-US" altLang="zh-TW" sz="3600" b="1">
                <a:latin typeface="標楷體" panose="03000509000000000000" pitchFamily="65" charset="-120"/>
              </a:rPr>
              <a:t>/</a:t>
            </a:r>
            <a:r>
              <a:rPr lang="zh-TW" altLang="en-US" sz="3600" b="1">
                <a:latin typeface="標楷體" panose="03000509000000000000" pitchFamily="65" charset="-120"/>
              </a:rPr>
              <a:t>全程使用保險套</a:t>
            </a:r>
            <a:endParaRPr lang="zh-TW" altLang="en-US" sz="3600" b="1" i="1">
              <a:solidFill>
                <a:srgbClr val="FF0000"/>
              </a:solidFill>
            </a:endParaRPr>
          </a:p>
          <a:p>
            <a:endParaRPr lang="zh-TW" altLang="en-US" dirty="0"/>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26</a:t>
            </a:fld>
            <a:endParaRPr lang="zh-TW" altLang="en-US"/>
          </a:p>
        </p:txBody>
      </p:sp>
      <p:sp>
        <p:nvSpPr>
          <p:cNvPr id="6" name="向下箭號 5"/>
          <p:cNvSpPr/>
          <p:nvPr/>
        </p:nvSpPr>
        <p:spPr>
          <a:xfrm>
            <a:off x="4226133" y="3582498"/>
            <a:ext cx="846094" cy="753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內容版面配置區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78111" y="3723982"/>
            <a:ext cx="1863049" cy="29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4"/>
          <a:stretch>
            <a:fillRect/>
          </a:stretch>
        </p:blipFill>
        <p:spPr>
          <a:xfrm>
            <a:off x="302840" y="5695711"/>
            <a:ext cx="6675271" cy="1072989"/>
          </a:xfrm>
          <a:prstGeom prst="rect">
            <a:avLst/>
          </a:prstGeom>
        </p:spPr>
      </p:pic>
      <p:pic>
        <p:nvPicPr>
          <p:cNvPr id="11" name="圖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967" y="1600200"/>
            <a:ext cx="8422065" cy="4756150"/>
          </a:xfrm>
          <a:prstGeom prst="rect">
            <a:avLst/>
          </a:prstGeom>
        </p:spPr>
      </p:pic>
      <p:sp>
        <p:nvSpPr>
          <p:cNvPr id="13" name="矩形 12"/>
          <p:cNvSpPr/>
          <p:nvPr/>
        </p:nvSpPr>
        <p:spPr>
          <a:xfrm>
            <a:off x="390031" y="4667839"/>
            <a:ext cx="8422065" cy="1276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09650" y="737675"/>
            <a:ext cx="5543550" cy="1143000"/>
          </a:xfrm>
        </p:spPr>
        <p:txBody>
          <a:bodyPr/>
          <a:lstStyle/>
          <a:p>
            <a:pPr algn="ctr">
              <a:defRPr/>
            </a:pPr>
            <a:r>
              <a:rPr lang="zh-TW" altLang="en-US" sz="4800" b="1" dirty="0">
                <a:solidFill>
                  <a:srgbClr val="C00000"/>
                </a:solidFill>
              </a:rPr>
              <a:t>愛滋病</a:t>
            </a:r>
            <a:r>
              <a:rPr lang="zh-TW" altLang="zh-TW" sz="4800" b="1" dirty="0">
                <a:solidFill>
                  <a:srgbClr val="C00000"/>
                </a:solidFill>
              </a:rPr>
              <a:t>篩檢管道</a:t>
            </a:r>
            <a:endParaRPr lang="en-US" altLang="zh-TW" sz="4800" b="1" dirty="0">
              <a:solidFill>
                <a:srgbClr val="C00000"/>
              </a:solidFill>
            </a:endParaRPr>
          </a:p>
        </p:txBody>
      </p:sp>
      <p:sp>
        <p:nvSpPr>
          <p:cNvPr id="8195" name="Rectangle 3"/>
          <p:cNvSpPr>
            <a:spLocks noGrp="1" noChangeArrowheads="1"/>
          </p:cNvSpPr>
          <p:nvPr>
            <p:ph idx="1"/>
          </p:nvPr>
        </p:nvSpPr>
        <p:spPr>
          <a:xfrm>
            <a:off x="539552" y="2231413"/>
            <a:ext cx="8147248" cy="4840800"/>
          </a:xfrm>
        </p:spPr>
        <p:txBody>
          <a:bodyPr/>
          <a:lstStyle/>
          <a:p>
            <a:pPr algn="just">
              <a:lnSpc>
                <a:spcPct val="80000"/>
              </a:lnSpc>
              <a:defRPr/>
            </a:pPr>
            <a:r>
              <a:rPr lang="zh-TW" altLang="en-US" sz="4000" b="1" dirty="0">
                <a:solidFill>
                  <a:srgbClr val="32466C"/>
                </a:solidFill>
                <a:effectLst>
                  <a:outerShdw blurRad="38100" dist="38100" dir="2700000" algn="tl">
                    <a:srgbClr val="000000">
                      <a:alpha val="43137"/>
                    </a:srgbClr>
                  </a:outerShdw>
                </a:effectLst>
                <a:latin typeface="+mn-ea"/>
              </a:rPr>
              <a:t>新北市</a:t>
            </a:r>
            <a:r>
              <a:rPr lang="zh-TW" altLang="zh-TW" sz="4000" b="1" dirty="0">
                <a:solidFill>
                  <a:srgbClr val="32466C"/>
                </a:solidFill>
                <a:effectLst>
                  <a:outerShdw blurRad="38100" dist="38100" dir="2700000" algn="tl">
                    <a:srgbClr val="000000">
                      <a:alpha val="43137"/>
                    </a:srgbClr>
                  </a:outerShdw>
                </a:effectLst>
                <a:latin typeface="+mn-ea"/>
              </a:rPr>
              <a:t>衛生局</a:t>
            </a:r>
            <a:r>
              <a:rPr lang="en-US" altLang="zh-TW" sz="4000" b="1" dirty="0">
                <a:solidFill>
                  <a:srgbClr val="32466C"/>
                </a:solidFill>
                <a:effectLst>
                  <a:outerShdw blurRad="38100" dist="38100" dir="2700000" algn="tl">
                    <a:srgbClr val="000000">
                      <a:alpha val="43137"/>
                    </a:srgbClr>
                  </a:outerShdw>
                </a:effectLst>
                <a:latin typeface="+mn-ea"/>
              </a:rPr>
              <a:t>(</a:t>
            </a:r>
            <a:r>
              <a:rPr lang="zh-TW" altLang="zh-TW" sz="4000" b="1" dirty="0">
                <a:solidFill>
                  <a:srgbClr val="32466C"/>
                </a:solidFill>
                <a:effectLst>
                  <a:outerShdw blurRad="38100" dist="38100" dir="2700000" algn="tl">
                    <a:srgbClr val="000000">
                      <a:alpha val="43137"/>
                    </a:srgbClr>
                  </a:outerShdw>
                </a:effectLst>
                <a:latin typeface="+mn-ea"/>
              </a:rPr>
              <a:t>所</a:t>
            </a:r>
            <a:r>
              <a:rPr lang="en-US" altLang="zh-TW" sz="4000" b="1" dirty="0">
                <a:solidFill>
                  <a:srgbClr val="32466C"/>
                </a:solidFill>
                <a:effectLst>
                  <a:outerShdw blurRad="38100" dist="38100" dir="2700000" algn="tl">
                    <a:srgbClr val="000000">
                      <a:alpha val="43137"/>
                    </a:srgbClr>
                  </a:outerShdw>
                </a:effectLst>
                <a:latin typeface="+mn-ea"/>
              </a:rPr>
              <a:t>)</a:t>
            </a:r>
          </a:p>
          <a:p>
            <a:pPr algn="just">
              <a:lnSpc>
                <a:spcPct val="80000"/>
              </a:lnSpc>
              <a:defRPr/>
            </a:pPr>
            <a:endParaRPr lang="en-US" altLang="zh-TW" sz="4000" dirty="0">
              <a:latin typeface="+mn-ea"/>
            </a:endParaRPr>
          </a:p>
          <a:p>
            <a:pPr marL="0" indent="0" algn="just">
              <a:lnSpc>
                <a:spcPct val="80000"/>
              </a:lnSpc>
              <a:buNone/>
              <a:defRPr/>
            </a:pPr>
            <a:endParaRPr lang="en-US" altLang="zh-TW" b="1" dirty="0"/>
          </a:p>
          <a:p>
            <a:pPr>
              <a:lnSpc>
                <a:spcPct val="80000"/>
              </a:lnSpc>
              <a:defRPr/>
            </a:pPr>
            <a:endParaRPr lang="en-US" altLang="zh-TW" sz="4000" dirty="0">
              <a:latin typeface="+mn-ea"/>
            </a:endParaRPr>
          </a:p>
          <a:p>
            <a:pPr>
              <a:lnSpc>
                <a:spcPct val="80000"/>
              </a:lnSpc>
              <a:defRPr/>
            </a:pPr>
            <a:endParaRPr lang="en-US" altLang="zh-TW" sz="4000" dirty="0">
              <a:latin typeface="+mn-ea"/>
            </a:endParaRPr>
          </a:p>
          <a:p>
            <a:pPr>
              <a:lnSpc>
                <a:spcPct val="80000"/>
              </a:lnSpc>
              <a:defRPr/>
            </a:pPr>
            <a:endParaRPr lang="en-US" altLang="zh-TW" sz="4000" dirty="0">
              <a:latin typeface="+mn-ea"/>
            </a:endParaRPr>
          </a:p>
          <a:p>
            <a:pPr>
              <a:lnSpc>
                <a:spcPct val="80000"/>
              </a:lnSpc>
              <a:defRPr/>
            </a:pPr>
            <a:r>
              <a:rPr lang="zh-TW" altLang="en-US" sz="4000" dirty="0">
                <a:latin typeface="+mn-ea"/>
              </a:rPr>
              <a:t>愛滋防治諮詢專線 </a:t>
            </a:r>
            <a:r>
              <a:rPr lang="en-US" altLang="zh-TW" sz="4000" b="1" dirty="0">
                <a:solidFill>
                  <a:srgbClr val="C00000"/>
                </a:solidFill>
                <a:effectLst>
                  <a:outerShdw blurRad="38100" dist="38100" dir="2700000" algn="tl">
                    <a:srgbClr val="000000">
                      <a:alpha val="43137"/>
                    </a:srgbClr>
                  </a:outerShdw>
                </a:effectLst>
                <a:latin typeface="+mn-ea"/>
              </a:rPr>
              <a:t>0800-001-069</a:t>
            </a:r>
          </a:p>
          <a:p>
            <a:pPr algn="just">
              <a:lnSpc>
                <a:spcPct val="80000"/>
              </a:lnSpc>
              <a:defRPr/>
            </a:pPr>
            <a:endParaRPr lang="en-US" altLang="zh-TW" sz="4400" dirty="0">
              <a:latin typeface="+mn-ea"/>
              <a:cs typeface="Times New Roman" panose="02020603050405020304" pitchFamily="18" charset="0"/>
            </a:endParaRPr>
          </a:p>
          <a:p>
            <a:pPr algn="just">
              <a:lnSpc>
                <a:spcPct val="80000"/>
              </a:lnSpc>
              <a:defRPr/>
            </a:pPr>
            <a:endParaRPr lang="en-US" altLang="zh-TW" sz="4400" dirty="0">
              <a:latin typeface="+mn-ea"/>
              <a:cs typeface="Times New Roman" panose="02020603050405020304" pitchFamily="18" charset="0"/>
            </a:endParaRPr>
          </a:p>
          <a:p>
            <a:pPr algn="just">
              <a:lnSpc>
                <a:spcPct val="80000"/>
              </a:lnSpc>
              <a:defRPr/>
            </a:pPr>
            <a:endParaRPr lang="en-US" altLang="zh-TW" dirty="0">
              <a:latin typeface="+mn-ea"/>
            </a:endParaRPr>
          </a:p>
          <a:p>
            <a:pPr algn="just">
              <a:lnSpc>
                <a:spcPct val="80000"/>
              </a:lnSpc>
              <a:defRPr/>
            </a:pPr>
            <a:endParaRPr lang="en-US" altLang="zh-TW" dirty="0">
              <a:latin typeface="+mn-ea"/>
              <a:cs typeface="Times New Roman" panose="02020603050405020304" pitchFamily="18" charset="0"/>
            </a:endParaRPr>
          </a:p>
          <a:p>
            <a:pPr lvl="1" algn="just">
              <a:lnSpc>
                <a:spcPct val="80000"/>
              </a:lnSpc>
              <a:defRPr/>
            </a:pPr>
            <a:endParaRPr lang="en-US" altLang="zh-TW" sz="3600" dirty="0">
              <a:latin typeface="+mn-ea"/>
            </a:endParaRPr>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27</a:t>
            </a:fld>
            <a:endParaRPr lang="zh-TW" altLang="en-US" dirty="0"/>
          </a:p>
        </p:txBody>
      </p:sp>
      <p:sp>
        <p:nvSpPr>
          <p:cNvPr id="6" name="Rectangle 4"/>
          <p:cNvSpPr>
            <a:spLocks noChangeArrowheads="1"/>
          </p:cNvSpPr>
          <p:nvPr/>
        </p:nvSpPr>
        <p:spPr bwMode="auto">
          <a:xfrm>
            <a:off x="858520" y="3028842"/>
            <a:ext cx="5694680" cy="26776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6699"/>
                </a:solidFill>
                <a:prstDash val="dash"/>
                <a:miter lim="800000"/>
                <a:headEnd/>
                <a:tailEnd/>
              </a14:hiddenLine>
            </a:ext>
            <a:ext uri="{AF507438-7753-43E0-B8FC-AC1667EBCBE1}">
              <a14:hiddenEffects xmlns:a14="http://schemas.microsoft.com/office/drawing/2010/main">
                <a:effectLst>
                  <a:outerShdw dist="28398" dir="20006097" algn="ctr" rotWithShape="0">
                    <a:schemeClr val="tx1"/>
                  </a:outerShdw>
                </a:effectLst>
              </a14:hiddenEffects>
            </a:ext>
          </a:extLst>
        </p:spPr>
        <p:txBody>
          <a:bodyPr wrap="square">
            <a:spAutoFit/>
          </a:bodyPr>
          <a:lstStyle/>
          <a:p>
            <a:pPr marL="405130" indent="-405130">
              <a:buFont typeface="Arial" panose="020B0604020202020204" pitchFamily="34" charset="0"/>
              <a:buChar char="•"/>
              <a:defRPr/>
            </a:pPr>
            <a:r>
              <a:rPr lang="zh-TW" altLang="en-US" sz="2800" b="1" dirty="0">
                <a:latin typeface="標楷體" panose="03000509000000000000" pitchFamily="65" charset="-120"/>
                <a:ea typeface="標楷體" panose="03000509000000000000" pitchFamily="65" charset="-120"/>
              </a:rPr>
              <a:t>具名篩檢</a:t>
            </a:r>
          </a:p>
          <a:p>
            <a:pPr marL="405130" indent="-405130">
              <a:defRPr/>
            </a:pPr>
            <a:r>
              <a:rPr lang="zh-TW" altLang="en-US" sz="2800" dirty="0">
                <a:latin typeface="標楷體" panose="03000509000000000000" pitchFamily="65" charset="-120"/>
                <a:ea typeface="標楷體" panose="03000509000000000000" pitchFamily="65" charset="-120"/>
              </a:rPr>
              <a:t>  </a:t>
            </a:r>
            <a:r>
              <a:rPr lang="zh-TW" altLang="en-US" sz="2800" dirty="0">
                <a:solidFill>
                  <a:schemeClr val="accent1">
                    <a:lumMod val="75000"/>
                  </a:schemeClr>
                </a:solidFill>
                <a:latin typeface="標楷體" panose="03000509000000000000" pitchFamily="65" charset="-120"/>
                <a:ea typeface="標楷體" panose="03000509000000000000" pitchFamily="65" charset="-120"/>
              </a:rPr>
              <a:t>－健保卡掛號進行篩檢</a:t>
            </a:r>
          </a:p>
          <a:p>
            <a:pPr marL="405130" indent="-405130">
              <a:buFont typeface="Arial" panose="020B0604020202020204" pitchFamily="34" charset="0"/>
              <a:buChar char="•"/>
              <a:defRPr/>
            </a:pPr>
            <a:r>
              <a:rPr lang="zh-TW" altLang="en-US" sz="2800" b="1" dirty="0">
                <a:latin typeface="標楷體" panose="03000509000000000000" pitchFamily="65" charset="-120"/>
                <a:ea typeface="標楷體" panose="03000509000000000000" pitchFamily="65" charset="-120"/>
              </a:rPr>
              <a:t>自我篩檢</a:t>
            </a:r>
          </a:p>
          <a:p>
            <a:pPr marL="405130" indent="-405130">
              <a:defRPr/>
            </a:pPr>
            <a:r>
              <a:rPr lang="zh-TW" altLang="en-US" sz="2800" dirty="0">
                <a:latin typeface="標楷體" panose="03000509000000000000" pitchFamily="65" charset="-120"/>
                <a:ea typeface="標楷體" panose="03000509000000000000" pitchFamily="65" charset="-120"/>
              </a:rPr>
              <a:t>  </a:t>
            </a:r>
            <a:r>
              <a:rPr lang="zh-TW" altLang="en-US" sz="2800" dirty="0">
                <a:solidFill>
                  <a:schemeClr val="accent1">
                    <a:lumMod val="75000"/>
                  </a:schemeClr>
                </a:solidFill>
                <a:latin typeface="標楷體" panose="03000509000000000000" pitchFamily="65" charset="-120"/>
                <a:ea typeface="標楷體" panose="03000509000000000000" pitchFamily="65" charset="-120"/>
              </a:rPr>
              <a:t>－便利性及隱私性</a:t>
            </a:r>
          </a:p>
          <a:p>
            <a:pPr marL="405130" indent="-405130">
              <a:buFont typeface="Arial" panose="020B0604020202020204" pitchFamily="34" charset="0"/>
              <a:buChar char="•"/>
              <a:defRPr/>
            </a:pPr>
            <a:r>
              <a:rPr lang="zh-TW" altLang="en-US" sz="2800" b="1" dirty="0">
                <a:latin typeface="標楷體" panose="03000509000000000000" pitchFamily="65" charset="-120"/>
                <a:ea typeface="標楷體" panose="03000509000000000000" pitchFamily="65" charset="-120"/>
              </a:rPr>
              <a:t>匿名篩檢</a:t>
            </a:r>
          </a:p>
          <a:p>
            <a:pPr marL="405130" indent="-405130">
              <a:defRPr/>
            </a:pPr>
            <a:r>
              <a:rPr lang="zh-TW" altLang="en-US" sz="2800" dirty="0">
                <a:latin typeface="標楷體" panose="03000509000000000000" pitchFamily="65" charset="-120"/>
                <a:ea typeface="標楷體" panose="03000509000000000000" pitchFamily="65" charset="-120"/>
              </a:rPr>
              <a:t>  </a:t>
            </a:r>
            <a:r>
              <a:rPr lang="zh-TW" altLang="en-US" sz="2800" dirty="0">
                <a:solidFill>
                  <a:schemeClr val="accent1">
                    <a:lumMod val="75000"/>
                  </a:schemeClr>
                </a:solidFill>
                <a:latin typeface="標楷體" panose="03000509000000000000" pitchFamily="65" charset="-120"/>
                <a:ea typeface="標楷體" panose="03000509000000000000" pitchFamily="65" charset="-120"/>
              </a:rPr>
              <a:t>－保有隱私</a:t>
            </a:r>
          </a:p>
        </p:txBody>
      </p:sp>
      <p:pic>
        <p:nvPicPr>
          <p:cNvPr id="8" name="Picture 2" descr="https://www.cdc.gov.tw/Uploads/Files/bd8d306a-cbea-4c52-b24c-2c11229e68d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826" y="1772816"/>
            <a:ext cx="2696974" cy="38021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755576" y="860425"/>
            <a:ext cx="8229600" cy="1143000"/>
          </a:xfrm>
        </p:spPr>
        <p:txBody>
          <a:bodyPr rtlCol="0">
            <a:noAutofit/>
          </a:bodyPr>
          <a:lstStyle/>
          <a:p>
            <a:pPr algn="ctr" eaLnBrk="1" fontAlgn="auto" hangingPunct="1">
              <a:spcAft>
                <a:spcPts val="0"/>
              </a:spcAft>
              <a:defRPr/>
            </a:pPr>
            <a:r>
              <a:rPr lang="zh-TW" altLang="en-US" b="1" dirty="0">
                <a:solidFill>
                  <a:schemeClr val="tx2">
                    <a:lumMod val="50000"/>
                  </a:schemeClr>
                </a:solidFill>
                <a:latin typeface="+mj-ea"/>
              </a:rPr>
              <a:t>暴露愛滋病毒</a:t>
            </a:r>
            <a:r>
              <a:rPr lang="zh-TW" altLang="en-US" b="1" dirty="0">
                <a:solidFill>
                  <a:srgbClr val="FF0000"/>
                </a:solidFill>
                <a:effectLst>
                  <a:outerShdw blurRad="38100" dist="38100" dir="2700000" algn="tl">
                    <a:srgbClr val="000000">
                      <a:alpha val="43137"/>
                    </a:srgbClr>
                  </a:outerShdw>
                </a:effectLst>
              </a:rPr>
              <a:t>後</a:t>
            </a:r>
            <a:r>
              <a:rPr lang="zh-TW" altLang="en-US" b="1" dirty="0">
                <a:solidFill>
                  <a:schemeClr val="tx2">
                    <a:lumMod val="50000"/>
                  </a:schemeClr>
                </a:solidFill>
                <a:latin typeface="+mj-ea"/>
              </a:rPr>
              <a:t>預防性服藥</a:t>
            </a:r>
            <a:r>
              <a:rPr lang="en-US" altLang="zh-TW" b="1" dirty="0">
                <a:solidFill>
                  <a:schemeClr val="tx2">
                    <a:lumMod val="50000"/>
                  </a:schemeClr>
                </a:solidFill>
              </a:rPr>
              <a:t>(PEP)</a:t>
            </a:r>
            <a:endParaRPr lang="zh-TW" altLang="en-US" b="1" dirty="0">
              <a:solidFill>
                <a:schemeClr val="tx2">
                  <a:lumMod val="50000"/>
                </a:schemeClr>
              </a:solidFill>
            </a:endParaRPr>
          </a:p>
        </p:txBody>
      </p:sp>
      <p:sp>
        <p:nvSpPr>
          <p:cNvPr id="5" name="內容版面配置區 4"/>
          <p:cNvSpPr>
            <a:spLocks noGrp="1"/>
          </p:cNvSpPr>
          <p:nvPr>
            <p:ph idx="1"/>
          </p:nvPr>
        </p:nvSpPr>
        <p:spPr>
          <a:xfrm>
            <a:off x="457200" y="2007035"/>
            <a:ext cx="8229600" cy="4525963"/>
          </a:xfrm>
        </p:spPr>
        <p:txBody>
          <a:bodyPr rtlCol="0">
            <a:normAutofit/>
          </a:bodyPr>
          <a:lstStyle/>
          <a:p>
            <a:pPr algn="just">
              <a:buFont typeface="Wingdings" panose="05000000000000000000" pitchFamily="2" charset="2"/>
              <a:buChar char="ü"/>
            </a:pPr>
            <a:r>
              <a:rPr lang="zh-TW" altLang="en-US" dirty="0">
                <a:latin typeface="微軟正黑體" panose="020B0604030504040204" pitchFamily="34" charset="-120"/>
              </a:rPr>
              <a:t>是指人體暴露愛滋病毒後，儘早開始服用抗反轉錄病毒藥物預防進一步的感染。目的是讓藥物儘快進入人體，</a:t>
            </a:r>
            <a:r>
              <a:rPr lang="zh-TW" altLang="en-US" dirty="0">
                <a:solidFill>
                  <a:srgbClr val="FF0000"/>
                </a:solidFill>
                <a:latin typeface="微軟正黑體" panose="020B0604030504040204" pitchFamily="34" charset="-120"/>
              </a:rPr>
              <a:t>防止病毒在人體內快速的複製</a:t>
            </a:r>
            <a:r>
              <a:rPr lang="zh-TW" altLang="en-US" dirty="0">
                <a:latin typeface="微軟正黑體" panose="020B0604030504040204" pitchFamily="34" charset="-120"/>
              </a:rPr>
              <a:t>，以期能保護人體的免疫系統不被病毒侵犯</a:t>
            </a:r>
            <a:endParaRPr lang="en-US" altLang="zh-TW" dirty="0">
              <a:latin typeface="微軟正黑體" panose="020B0604030504040204" pitchFamily="34" charset="-120"/>
            </a:endParaRPr>
          </a:p>
          <a:p>
            <a:pPr algn="just">
              <a:buFont typeface="Wingdings" panose="05000000000000000000" pitchFamily="2" charset="2"/>
              <a:buChar char="ü"/>
            </a:pPr>
            <a:r>
              <a:rPr lang="zh-TW" altLang="en-US" dirty="0">
                <a:latin typeface="微軟正黑體" panose="020B0604030504040204" pitchFamily="34" charset="-120"/>
              </a:rPr>
              <a:t>為能有效達到預防效果，</a:t>
            </a:r>
            <a:r>
              <a:rPr lang="zh-TW" altLang="en-US" kern="100" dirty="0">
                <a:latin typeface="微軟正黑體" panose="020B0604030504040204" pitchFamily="34" charset="-120"/>
              </a:rPr>
              <a:t>於發生風險行為後，越早投藥越好，最好</a:t>
            </a:r>
            <a:r>
              <a:rPr lang="zh-TW" altLang="en-US" b="1" kern="100" dirty="0">
                <a:solidFill>
                  <a:srgbClr val="FF0000"/>
                </a:solidFill>
                <a:latin typeface="微軟正黑體" panose="020B0604030504040204" pitchFamily="34" charset="-120"/>
              </a:rPr>
              <a:t>不要超過</a:t>
            </a:r>
            <a:r>
              <a:rPr lang="en-US" altLang="zh-TW" b="1" kern="100" dirty="0">
                <a:solidFill>
                  <a:srgbClr val="FF0000"/>
                </a:solidFill>
                <a:latin typeface="微軟正黑體" panose="020B0604030504040204" pitchFamily="34" charset="-120"/>
              </a:rPr>
              <a:t>72</a:t>
            </a:r>
            <a:r>
              <a:rPr lang="zh-TW" altLang="en-US" b="1" kern="100" dirty="0">
                <a:solidFill>
                  <a:srgbClr val="FF0000"/>
                </a:solidFill>
                <a:latin typeface="微軟正黑體" panose="020B0604030504040204" pitchFamily="34" charset="-120"/>
              </a:rPr>
              <a:t>小時</a:t>
            </a:r>
            <a:endParaRPr lang="zh-TW" altLang="en-US" dirty="0"/>
          </a:p>
        </p:txBody>
      </p:sp>
      <p:sp>
        <p:nvSpPr>
          <p:cNvPr id="2" name="投影片編號版面配置區 1"/>
          <p:cNvSpPr>
            <a:spLocks noGrp="1"/>
          </p:cNvSpPr>
          <p:nvPr>
            <p:ph type="sldNum" sz="quarter" idx="12"/>
          </p:nvPr>
        </p:nvSpPr>
        <p:spPr>
          <a:xfrm>
            <a:off x="8077200" y="6529388"/>
            <a:ext cx="1066800" cy="328612"/>
          </a:xfrm>
        </p:spPr>
        <p:txBody>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fld id="{D7F25F6D-5ABD-4F1D-94E1-F4A99BA42C70}" type="slidenum">
              <a:rPr lang="en-US" altLang="zh-TW" sz="1200">
                <a:solidFill>
                  <a:srgbClr val="898989"/>
                </a:solidFill>
              </a:rPr>
              <a:t>28</a:t>
            </a:fld>
            <a:endParaRPr lang="en-US" altLang="zh-TW" sz="1200">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798513"/>
            <a:ext cx="8229600" cy="1143000"/>
          </a:xfrm>
        </p:spPr>
        <p:txBody>
          <a:bodyPr/>
          <a:lstStyle/>
          <a:p>
            <a:pPr algn="l"/>
            <a:r>
              <a:rPr lang="zh-TW" altLang="en-US" dirty="0"/>
              <a:t>整合</a:t>
            </a:r>
            <a:r>
              <a:rPr lang="en-US" altLang="zh-TW" dirty="0"/>
              <a:t>HIV</a:t>
            </a:r>
            <a:r>
              <a:rPr lang="zh-TW" altLang="en-US" dirty="0"/>
              <a:t>預防及醫療照護服務</a:t>
            </a:r>
          </a:p>
        </p:txBody>
      </p:sp>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29</a:t>
            </a:fld>
            <a:endParaRPr lang="zh-TW" altLang="en-US"/>
          </a:p>
        </p:txBody>
      </p:sp>
      <p:pic>
        <p:nvPicPr>
          <p:cNvPr id="5" name="內容版面配置區 4"/>
          <p:cNvPicPr>
            <a:picLocks noGrp="1" noChangeAspect="1"/>
          </p:cNvPicPr>
          <p:nvPr>
            <p:ph idx="1"/>
          </p:nvPr>
        </p:nvPicPr>
        <p:blipFill>
          <a:blip r:embed="rId3"/>
          <a:stretch>
            <a:fillRect/>
          </a:stretch>
        </p:blipFill>
        <p:spPr>
          <a:xfrm>
            <a:off x="749971" y="1600200"/>
            <a:ext cx="7644058" cy="4525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535A7684-57B0-4E83-9499-C142152D9CF7}" type="slidenum">
              <a:rPr lang="zh-TW" altLang="en-US" smtClean="0"/>
              <a:t>3</a:t>
            </a:fld>
            <a:endParaRPr lang="zh-TW" altLang="en-US"/>
          </a:p>
        </p:txBody>
      </p:sp>
      <p:sp>
        <p:nvSpPr>
          <p:cNvPr id="4" name="文字方塊 3"/>
          <p:cNvSpPr txBox="1">
            <a:spLocks noChangeArrowheads="1"/>
          </p:cNvSpPr>
          <p:nvPr/>
        </p:nvSpPr>
        <p:spPr bwMode="auto">
          <a:xfrm>
            <a:off x="172469" y="828058"/>
            <a:ext cx="8893175" cy="3939540"/>
          </a:xfrm>
          <a:prstGeom prst="rect">
            <a:avLst/>
          </a:prstGeom>
          <a:solidFill>
            <a:srgbClr val="002060"/>
          </a:solidFill>
          <a:ln>
            <a:noFill/>
          </a:ln>
          <a:effectLst>
            <a:outerShdw blurRad="50800" dist="38100" dir="2700000" algn="tl" rotWithShape="0">
              <a:prstClr val="black">
                <a:alpha val="40000"/>
              </a:prstClr>
            </a:outerShdw>
          </a:effec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ts val="6000"/>
              </a:lnSpc>
              <a:spcBef>
                <a:spcPct val="0"/>
              </a:spcBef>
              <a:buFontTx/>
              <a:buNone/>
              <a:defRPr/>
            </a:pPr>
            <a:r>
              <a:rPr kumimoji="0"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111</a:t>
            </a:r>
            <a:r>
              <a:rPr kumimoji="0" lang="zh-TW"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月底止之統計顯示，</a:t>
            </a:r>
            <a:endPar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lnSpc>
                <a:spcPts val="6000"/>
              </a:lnSpc>
              <a:spcBef>
                <a:spcPct val="0"/>
              </a:spcBef>
              <a:buFontTx/>
              <a:buNone/>
              <a:defRPr/>
            </a:pPr>
            <a:r>
              <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國內愛滋病毒感染者累積通報人數為</a:t>
            </a:r>
            <a:r>
              <a:rPr kumimoji="0" lang="en-US" altLang="zh-TW"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42,887</a:t>
            </a:r>
            <a:r>
              <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人</a:t>
            </a:r>
          </a:p>
          <a:p>
            <a:pPr algn="ctr" eaLnBrk="1" hangingPunct="1">
              <a:lnSpc>
                <a:spcPts val="6000"/>
              </a:lnSpc>
              <a:spcBef>
                <a:spcPct val="0"/>
              </a:spcBef>
              <a:buFontTx/>
              <a:buNone/>
              <a:defRPr/>
            </a:pPr>
            <a:r>
              <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其中</a:t>
            </a:r>
            <a:r>
              <a:rPr kumimoji="0"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15-24</a:t>
            </a:r>
            <a:r>
              <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歲年輕族群有</a:t>
            </a:r>
            <a:r>
              <a:rPr kumimoji="0" lang="en-US" altLang="zh-TW"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10,109</a:t>
            </a:r>
            <a:r>
              <a:rPr lang="en-US" altLang="zh-TW" dirty="0">
                <a:latin typeface="Times New Roman" panose="02020603050405020304" pitchFamily="18" charset="0"/>
                <a:cs typeface="Times New Roman" panose="02020603050405020304" pitchFamily="18" charset="0"/>
              </a:rPr>
              <a:t> </a:t>
            </a:r>
            <a:r>
              <a:rPr kumimoji="0"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(23.57% )</a:t>
            </a:r>
            <a:r>
              <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人</a:t>
            </a:r>
            <a:endParaRPr kumimoji="0"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6000"/>
              </a:lnSpc>
              <a:spcBef>
                <a:spcPct val="0"/>
              </a:spcBef>
              <a:buNone/>
              <a:defRPr/>
            </a:pPr>
            <a:r>
              <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有</a:t>
            </a:r>
            <a:r>
              <a:rPr kumimoji="0" lang="en-US" altLang="zh-TW"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9,803 (22.86%)</a:t>
            </a:r>
            <a:r>
              <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人居住於新北市。</a:t>
            </a:r>
            <a:endParaRPr kumimoji="0"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6000"/>
              </a:lnSpc>
              <a:spcBef>
                <a:spcPct val="0"/>
              </a:spcBef>
              <a:buNone/>
              <a:defRPr/>
            </a:pPr>
            <a:r>
              <a:rPr kumimoji="0"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全國新增近</a:t>
            </a:r>
            <a:r>
              <a:rPr kumimoji="0"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1,240</a:t>
            </a:r>
            <a:r>
              <a:rPr kumimoji="0"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名感染者</a:t>
            </a:r>
            <a:endParaRPr kumimoji="0" lang="zh-TW"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10"/>
          <p:cNvSpPr>
            <a:spLocks noChangeArrowheads="1"/>
          </p:cNvSpPr>
          <p:nvPr/>
        </p:nvSpPr>
        <p:spPr bwMode="auto">
          <a:xfrm>
            <a:off x="142693" y="4840531"/>
            <a:ext cx="8922951" cy="1631216"/>
          </a:xfrm>
          <a:prstGeom prst="rect">
            <a:avLst/>
          </a:prstGeom>
          <a:solidFill>
            <a:srgbClr val="FFE7E8"/>
          </a:solidFill>
          <a:ln>
            <a:noFill/>
          </a:ln>
          <a:effectLst>
            <a:outerShdw blurRad="50800" dist="38100" dir="2700000" algn="tl" rotWithShape="0">
              <a:prstClr val="black">
                <a:alpha val="40000"/>
              </a:prstClr>
            </a:outerShdw>
          </a:effec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ts val="6000"/>
              </a:lnSpc>
              <a:spcBef>
                <a:spcPct val="0"/>
              </a:spcBef>
              <a:buFontTx/>
              <a:buNone/>
              <a:defRPr/>
            </a:pPr>
            <a:r>
              <a:rPr lang="zh-TW" altLang="en-US"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rPr>
              <a:t>近年來愛滋感染途徑</a:t>
            </a:r>
            <a:endParaRPr lang="en-US" altLang="zh-TW"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endParaRPr>
          </a:p>
          <a:p>
            <a:pPr algn="ctr" eaLnBrk="1" hangingPunct="1">
              <a:lnSpc>
                <a:spcPts val="6000"/>
              </a:lnSpc>
              <a:spcBef>
                <a:spcPct val="0"/>
              </a:spcBef>
              <a:buFontTx/>
              <a:buNone/>
              <a:defRPr/>
            </a:pPr>
            <a:r>
              <a:rPr lang="zh-TW" altLang="en-US"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rPr>
              <a:t>以</a:t>
            </a:r>
            <a:r>
              <a:rPr lang="zh-TW" altLang="en-US" sz="4000"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rPr>
              <a:t>不安全性行為</a:t>
            </a:r>
            <a:r>
              <a:rPr lang="zh-TW" altLang="en-US"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rPr>
              <a:t>的感染者佔</a:t>
            </a:r>
            <a:r>
              <a:rPr lang="en-US" altLang="zh-TW" sz="3600" u="sng"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rPr>
              <a:t>90%</a:t>
            </a:r>
            <a:r>
              <a:rPr lang="zh-TW" altLang="en-US" sz="2800"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rPr>
              <a:t>以上</a:t>
            </a:r>
            <a:endParaRPr lang="en-US" altLang="zh-TW" sz="2800"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cs typeface="文鼎簽字筆體E"/>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60483"/>
            <a:ext cx="2404494" cy="18044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未提供相片說明。"/>
          <p:cNvPicPr>
            <a:picLocks noChangeAspect="1" noChangeArrowheads="1"/>
          </p:cNvPicPr>
          <p:nvPr/>
        </p:nvPicPr>
        <p:blipFill rotWithShape="1">
          <a:blip r:embed="rId3">
            <a:extLst>
              <a:ext uri="{28A0092B-C50C-407E-A947-70E740481C1C}">
                <a14:useLocalDpi xmlns:a14="http://schemas.microsoft.com/office/drawing/2010/main" val="0"/>
              </a:ext>
            </a:extLst>
          </a:blip>
          <a:srcRect t="10101"/>
          <a:stretch>
            <a:fillRect/>
          </a:stretch>
        </p:blipFill>
        <p:spPr bwMode="auto">
          <a:xfrm>
            <a:off x="0" y="692696"/>
            <a:ext cx="9144000" cy="616530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3059832" y="17883"/>
            <a:ext cx="6010945" cy="674813"/>
          </a:xfrm>
        </p:spPr>
        <p:txBody>
          <a:bodyPr/>
          <a:lstStyle/>
          <a:p>
            <a:r>
              <a:rPr lang="zh-TW" altLang="en-US" dirty="0"/>
              <a:t>愛無限 愛滋不見</a:t>
            </a:r>
          </a:p>
        </p:txBody>
      </p:sp>
      <p:sp>
        <p:nvSpPr>
          <p:cNvPr id="4" name="投影片編號版面配置區 3"/>
          <p:cNvSpPr>
            <a:spLocks noGrp="1"/>
          </p:cNvSpPr>
          <p:nvPr>
            <p:ph type="sldNum" sz="quarter" idx="12"/>
          </p:nvPr>
        </p:nvSpPr>
        <p:spPr/>
        <p:txBody>
          <a:bodyPr/>
          <a:lstStyle/>
          <a:p>
            <a:pPr>
              <a:defRPr/>
            </a:pPr>
            <a:fld id="{9482B681-1ABC-4588-8AE7-264C4EC0CE3E}" type="slidenum">
              <a:rPr lang="zh-TW" altLang="en-US" smtClean="0"/>
              <a:t>30</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1381" t="42402" r="-1381" b="20137"/>
          <a:stretch>
            <a:fillRect/>
          </a:stretch>
        </p:blipFill>
        <p:spPr>
          <a:xfrm>
            <a:off x="6149568" y="289921"/>
            <a:ext cx="2348135" cy="1319463"/>
          </a:xfrm>
          <a:prstGeom prst="rect">
            <a:avLst/>
          </a:prstGeom>
          <a:solidFill>
            <a:schemeClr val="bg1"/>
          </a:solidFill>
        </p:spPr>
      </p:pic>
      <p:sp>
        <p:nvSpPr>
          <p:cNvPr id="16386" name="Rectangle 6"/>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23C051BD-6CC5-4BE3-A10E-3058024E7255}" type="slidenum">
              <a:rPr lang="en-US" altLang="zh-TW" sz="1400" smtClean="0">
                <a:solidFill>
                  <a:prstClr val="black"/>
                </a:solidFill>
              </a:rPr>
              <a:t>31</a:t>
            </a:fld>
            <a:endParaRPr lang="en-US" altLang="zh-TW" sz="1400">
              <a:solidFill>
                <a:prstClr val="black"/>
              </a:solidFill>
            </a:endParaRPr>
          </a:p>
        </p:txBody>
      </p:sp>
      <p:sp>
        <p:nvSpPr>
          <p:cNvPr id="5" name="標題 1"/>
          <p:cNvSpPr/>
          <p:nvPr/>
        </p:nvSpPr>
        <p:spPr bwMode="auto">
          <a:xfrm>
            <a:off x="497384" y="758623"/>
            <a:ext cx="77724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kumimoji="0" lang="zh-TW" altLang="en-US" sz="48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擁抱關懷─我可以</a:t>
            </a:r>
            <a:r>
              <a:rPr kumimoji="0" lang="en-US" altLang="zh-TW" sz="48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endParaRPr kumimoji="0" lang="zh-TW" altLang="en-US" sz="48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6" name="Rectangle 2"/>
          <p:cNvSpPr>
            <a:spLocks noChangeArrowheads="1"/>
          </p:cNvSpPr>
          <p:nvPr/>
        </p:nvSpPr>
        <p:spPr bwMode="auto">
          <a:xfrm>
            <a:off x="513368" y="1729904"/>
            <a:ext cx="7959452" cy="646331"/>
          </a:xfrm>
          <a:prstGeom prst="rect">
            <a:avLst/>
          </a:prstGeom>
          <a:solidFill>
            <a:srgbClr val="FFFF00"/>
          </a:solidFill>
          <a:ln>
            <a:noFill/>
          </a:ln>
          <a:effectLst/>
        </p:spPr>
        <p:txBody>
          <a:bodyPr wrap="square">
            <a:spAutoFit/>
          </a:bodyPr>
          <a:lstStyle/>
          <a:p>
            <a:pPr>
              <a:defRPr/>
            </a:pPr>
            <a:r>
              <a:rPr kumimoji="0" lang="zh-TW" altLang="en-US" sz="3600" b="1"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害怕的是</a:t>
            </a:r>
            <a:r>
              <a:rPr kumimoji="0" lang="zh-TW" altLang="en-US" sz="36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愛滋病毒</a:t>
            </a:r>
            <a:r>
              <a:rPr kumimoji="0" lang="zh-TW" altLang="en-US" sz="3600" b="1"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；不是</a:t>
            </a:r>
            <a:r>
              <a:rPr kumimoji="0" lang="zh-TW" altLang="en-US" sz="36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愛滋病</a:t>
            </a:r>
            <a:r>
              <a:rPr kumimoji="0" lang="zh-TW" altLang="zh-TW" sz="36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感染者</a:t>
            </a:r>
            <a:endParaRPr kumimoji="0" lang="zh-TW" altLang="en-US" sz="36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2" name="文字方塊 1"/>
          <p:cNvSpPr txBox="1"/>
          <p:nvPr/>
        </p:nvSpPr>
        <p:spPr>
          <a:xfrm>
            <a:off x="690945" y="2844937"/>
            <a:ext cx="7806758" cy="707886"/>
          </a:xfrm>
          <a:prstGeom prst="rect">
            <a:avLst/>
          </a:prstGeom>
          <a:noFill/>
        </p:spPr>
        <p:txBody>
          <a:bodyPr wrap="square" rtlCol="0">
            <a:spAutoFit/>
          </a:bodyPr>
          <a:lstStyle/>
          <a:p>
            <a:r>
              <a:rPr lang="zh-TW" altLang="en-US" sz="4000" b="1"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sym typeface="Wingdings" panose="05000000000000000000"/>
              </a:rPr>
              <a:t>不排斥、接納愛滋感染者</a:t>
            </a:r>
            <a:endParaRPr lang="zh-TW" altLang="en-US" sz="4000" b="1"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9" name="標題 1"/>
          <p:cNvSpPr/>
          <p:nvPr/>
        </p:nvSpPr>
        <p:spPr bwMode="auto">
          <a:xfrm>
            <a:off x="690945" y="3618993"/>
            <a:ext cx="8740816"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kumimoji="0" lang="zh-TW" altLang="en-US"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一起上學，或</a:t>
            </a:r>
            <a:r>
              <a:rPr kumimoji="0" lang="en-US" altLang="zh-TW"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12</a:t>
            </a:r>
            <a:r>
              <a:rPr kumimoji="0" lang="zh-TW" altLang="en-US"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月</a:t>
            </a:r>
            <a:r>
              <a:rPr kumimoji="0" lang="en-US" altLang="zh-TW"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1</a:t>
            </a:r>
            <a:r>
              <a:rPr kumimoji="0" lang="zh-TW" altLang="en-US"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日國際愛滋日</a:t>
            </a:r>
            <a:endParaRPr kumimoji="0" lang="en-US" altLang="zh-TW"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a:p>
            <a:pPr>
              <a:spcBef>
                <a:spcPct val="0"/>
              </a:spcBef>
              <a:buFontTx/>
              <a:buNone/>
            </a:pPr>
            <a:r>
              <a:rPr kumimoji="0" lang="zh-TW" altLang="en-US"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配戴紅絲帶表示重視、關懷愛滋及去歧視</a:t>
            </a:r>
          </a:p>
        </p:txBody>
      </p:sp>
      <p:sp>
        <p:nvSpPr>
          <p:cNvPr id="3" name="矩形 2"/>
          <p:cNvSpPr/>
          <p:nvPr/>
        </p:nvSpPr>
        <p:spPr>
          <a:xfrm>
            <a:off x="688579" y="4850976"/>
            <a:ext cx="9144000" cy="1200329"/>
          </a:xfrm>
          <a:prstGeom prst="rect">
            <a:avLst/>
          </a:prstGeom>
        </p:spPr>
        <p:txBody>
          <a:bodyPr wrap="square">
            <a:spAutoFit/>
          </a:bodyPr>
          <a:lstStyle/>
          <a:p>
            <a:r>
              <a:rPr lang="zh-TW" altLang="en-US" sz="4000" b="1"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sym typeface="Wingdings" panose="05000000000000000000"/>
              </a:rPr>
              <a:t>鼓勵愛滋感染高風險群進行篩檢</a:t>
            </a:r>
            <a:endParaRPr lang="en-US" altLang="zh-TW" sz="4000" b="1"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sym typeface="Wingdings" panose="05000000000000000000"/>
            </a:endParaRPr>
          </a:p>
          <a:p>
            <a:r>
              <a:rPr lang="zh-TW" altLang="en-US" sz="3200" b="1"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sym typeface="Wingdings" panose="05000000000000000000"/>
              </a:rPr>
              <a:t>→</a:t>
            </a:r>
            <a:r>
              <a:rPr lang="zh-TW" altLang="en-US" sz="32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sym typeface="Wingdings" panose="05000000000000000000"/>
              </a:rPr>
              <a:t>進行篩檢</a:t>
            </a:r>
            <a:r>
              <a:rPr lang="zh-TW" altLang="en-US" sz="3200" b="1" dirty="0">
                <a:ln w="1905"/>
                <a:solidFill>
                  <a:srgbClr val="00206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sym typeface="Wingdings" panose="05000000000000000000"/>
              </a:rPr>
              <a:t>→</a:t>
            </a:r>
            <a:r>
              <a:rPr lang="zh-TW" altLang="en-US" sz="32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sym typeface="Wingdings" panose="05000000000000000000"/>
              </a:rPr>
              <a:t>早期發現控制傳染</a:t>
            </a:r>
            <a:endParaRPr lang="zh-TW" altLang="en-US" sz="3200" b="1" dirty="0">
              <a:ln w="1905"/>
              <a:solidFill>
                <a:srgbClr val="FF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47664" y="403"/>
            <a:ext cx="8229600" cy="1143000"/>
          </a:xfrm>
        </p:spPr>
        <p:txBody>
          <a:bodyPr/>
          <a:lstStyle/>
          <a:p>
            <a:pPr algn="ctr"/>
            <a:r>
              <a:rPr lang="zh-TW" altLang="en-US" dirty="0"/>
              <a:t>愛滋倡議主題與內容</a:t>
            </a:r>
          </a:p>
        </p:txBody>
      </p:sp>
      <p:graphicFrame>
        <p:nvGraphicFramePr>
          <p:cNvPr id="6" name="內容版面配置區 5"/>
          <p:cNvGraphicFramePr>
            <a:graphicFrameLocks noGrp="1"/>
          </p:cNvGraphicFramePr>
          <p:nvPr>
            <p:ph idx="1"/>
          </p:nvPr>
        </p:nvGraphicFramePr>
        <p:xfrm>
          <a:off x="0" y="1201156"/>
          <a:ext cx="9144000" cy="5656844"/>
        </p:xfrm>
        <a:graphic>
          <a:graphicData uri="http://schemas.openxmlformats.org/drawingml/2006/table">
            <a:tbl>
              <a:tblPr firstRow="1" bandRow="1">
                <a:tableStyleId>{5C22544A-7EE6-4342-B048-85BDC9FD1C3A}</a:tableStyleId>
              </a:tblPr>
              <a:tblGrid>
                <a:gridCol w="3041632">
                  <a:extLst>
                    <a:ext uri="{9D8B030D-6E8A-4147-A177-3AD203B41FA5}">
                      <a16:colId xmlns:a16="http://schemas.microsoft.com/office/drawing/2014/main" val="20000"/>
                    </a:ext>
                  </a:extLst>
                </a:gridCol>
                <a:gridCol w="6102368">
                  <a:extLst>
                    <a:ext uri="{9D8B030D-6E8A-4147-A177-3AD203B41FA5}">
                      <a16:colId xmlns:a16="http://schemas.microsoft.com/office/drawing/2014/main" val="20001"/>
                    </a:ext>
                  </a:extLst>
                </a:gridCol>
              </a:tblGrid>
              <a:tr h="306541">
                <a:tc>
                  <a:txBody>
                    <a:bodyPr/>
                    <a:lstStyle/>
                    <a:p>
                      <a:pPr algn="ctr"/>
                      <a:r>
                        <a:rPr lang="zh-TW" altLang="en-US" sz="2800" b="1" kern="12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主題</a:t>
                      </a:r>
                    </a:p>
                  </a:txBody>
                  <a:tcPr/>
                </a:tc>
                <a:tc>
                  <a:txBody>
                    <a:bodyPr/>
                    <a:lstStyle/>
                    <a:p>
                      <a:pPr marL="0" algn="ctr" defTabSz="914400" rtl="0" eaLnBrk="1" latinLnBrk="0" hangingPunct="1"/>
                      <a:r>
                        <a:rPr lang="zh-TW" altLang="en-US" sz="2800" b="1" kern="12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倡議內容</a:t>
                      </a:r>
                    </a:p>
                  </a:txBody>
                  <a:tcPr/>
                </a:tc>
                <a:extLst>
                  <a:ext uri="{0D108BD9-81ED-4DB2-BD59-A6C34878D82A}">
                    <a16:rowId xmlns:a16="http://schemas.microsoft.com/office/drawing/2014/main" val="10000"/>
                  </a:ext>
                </a:extLst>
              </a:tr>
              <a:tr h="991931">
                <a:tc>
                  <a:txBody>
                    <a:bodyPr/>
                    <a:lstStyle/>
                    <a:p>
                      <a:pPr algn="ctr"/>
                      <a:r>
                        <a:rPr lang="zh-TW" altLang="en-US" sz="2400" b="1" kern="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接納愛滋感染者</a:t>
                      </a:r>
                    </a:p>
                  </a:txBody>
                  <a:tcPr anchor="ctr"/>
                </a:tc>
                <a:tc>
                  <a:txBody>
                    <a:bodyPr/>
                    <a:lstStyle/>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願意和愛滋病感染者做朋友</a:t>
                      </a:r>
                      <a:endPar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建立正確愛滋防治知能破除迷思</a:t>
                      </a:r>
                      <a:endPar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1"/>
                  </a:ext>
                </a:extLst>
              </a:tr>
              <a:tr h="1007641">
                <a:tc>
                  <a:txBody>
                    <a:bodyPr/>
                    <a:lstStyle/>
                    <a:p>
                      <a:pPr algn="ctr"/>
                      <a:r>
                        <a:rPr lang="zh-TW" altLang="en-US" sz="2400" b="1" kern="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主動篩檢與治療</a:t>
                      </a:r>
                    </a:p>
                  </a:txBody>
                  <a:tcPr anchor="ctr"/>
                </a:tc>
                <a:tc>
                  <a:txBody>
                    <a:bodyPr/>
                    <a:lstStyle/>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提供多元化愛滋病毒檢驗及諮詢服務管道</a:t>
                      </a:r>
                      <a:endPar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透過愛滋病毒檢驗連結預防及醫療照護服務</a:t>
                      </a:r>
                    </a:p>
                  </a:txBody>
                  <a:tcPr/>
                </a:tc>
                <a:extLst>
                  <a:ext uri="{0D108BD9-81ED-4DB2-BD59-A6C34878D82A}">
                    <a16:rowId xmlns:a16="http://schemas.microsoft.com/office/drawing/2014/main" val="10002"/>
                  </a:ext>
                </a:extLst>
              </a:tr>
              <a:tr h="855731">
                <a:tc>
                  <a:txBody>
                    <a:bodyPr/>
                    <a:lstStyle/>
                    <a:p>
                      <a:pPr algn="ctr"/>
                      <a:r>
                        <a:rPr lang="zh-TW" altLang="en-US" sz="2400" b="1" kern="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愛滋感染者去汙名化</a:t>
                      </a:r>
                    </a:p>
                  </a:txBody>
                  <a:tcPr anchor="ctr"/>
                </a:tc>
                <a:tc>
                  <a:txBody>
                    <a:bodyPr/>
                    <a:lstStyle/>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汙名與歧視對愛滋防治的影響</a:t>
                      </a:r>
                      <a:endPar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感染者權益</a:t>
                      </a:r>
                      <a:r>
                        <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就醫、就學、工作、人權</a:t>
                      </a:r>
                      <a:r>
                        <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保障</a:t>
                      </a:r>
                      <a:endPar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3"/>
                  </a:ext>
                </a:extLst>
              </a:tr>
              <a:tr h="1047326">
                <a:tc>
                  <a:txBody>
                    <a:bodyPr/>
                    <a:lstStyle/>
                    <a:p>
                      <a:pPr algn="ctr"/>
                      <a:r>
                        <a:rPr lang="zh-TW" altLang="en-US" sz="2400" b="1" kern="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參與關懷愛滋病活動</a:t>
                      </a:r>
                    </a:p>
                  </a:txBody>
                  <a:tcPr anchor="ctr"/>
                </a:tc>
                <a:tc>
                  <a:txBody>
                    <a:bodyPr/>
                    <a:lstStyle/>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參與世界愛滋日關懷愛滋活動：如紅絲帶</a:t>
                      </a:r>
                      <a:endPar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擔任愛滋病宣導防治義工</a:t>
                      </a:r>
                    </a:p>
                  </a:txBody>
                  <a:tcPr/>
                </a:tc>
                <a:extLst>
                  <a:ext uri="{0D108BD9-81ED-4DB2-BD59-A6C34878D82A}">
                    <a16:rowId xmlns:a16="http://schemas.microsoft.com/office/drawing/2014/main" val="10004"/>
                  </a:ext>
                </a:extLst>
              </a:tr>
              <a:tr h="123605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TW" altLang="en-US" sz="2400" b="1" kern="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參與愛滋義賣活動</a:t>
                      </a:r>
                    </a:p>
                    <a:p>
                      <a:pPr algn="ctr"/>
                      <a:endParaRPr lang="zh-TW" altLang="en-US" sz="2400" b="1" kern="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願意購買愛滋義賣商品</a:t>
                      </a:r>
                      <a:endParaRPr lang="en-US" altLang="zh-TW"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b="1" kern="1200" dirty="0">
                          <a:solidFill>
                            <a:schemeClr val="accent1">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願意協助愛滋義賣商品活動</a:t>
                      </a:r>
                    </a:p>
                  </a:txBody>
                  <a:tcPr/>
                </a:tc>
                <a:extLst>
                  <a:ext uri="{0D108BD9-81ED-4DB2-BD59-A6C34878D82A}">
                    <a16:rowId xmlns:a16="http://schemas.microsoft.com/office/drawing/2014/main" val="10005"/>
                  </a:ext>
                </a:extLst>
              </a:tr>
            </a:tbl>
          </a:graphicData>
        </a:graphic>
      </p:graphicFrame>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solidFill>
                  <a:prstClr val="black">
                    <a:tint val="75000"/>
                  </a:prstClr>
                </a:solidFill>
              </a:rPr>
              <a:t>32</a:t>
            </a:fld>
            <a:endParaRPr lang="zh-TW"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29043" y="1403974"/>
            <a:ext cx="7885913" cy="1568450"/>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lvl1pPr algn="l"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algn="l"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algn="l"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algn="l"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en-US" altLang="zh-TW" sz="3800" b="1" dirty="0">
                <a:solidFill>
                  <a:srgbClr val="000000"/>
                </a:solidFill>
                <a:latin typeface="微軟正黑體" panose="020B0604030504040204" pitchFamily="34" charset="-120"/>
                <a:ea typeface="微軟正黑體" panose="020B0604030504040204" pitchFamily="34" charset="-120"/>
                <a:cs typeface="華康粗圓體(P)"/>
              </a:rPr>
              <a:t>1.</a:t>
            </a:r>
            <a:r>
              <a:rPr lang="zh-TW" altLang="en-US" sz="4000" b="1" dirty="0">
                <a:solidFill>
                  <a:srgbClr val="000000"/>
                </a:solidFill>
                <a:latin typeface="微軟正黑體" panose="020B0604030504040204" pitchFamily="34" charset="-120"/>
                <a:ea typeface="微軟正黑體" panose="020B0604030504040204" pitchFamily="34" charset="-120"/>
                <a:cs typeface="華康粗圓體(P)"/>
              </a:rPr>
              <a:t>愛滋病傳染途徑以不安全性行為比例最高。</a:t>
            </a:r>
          </a:p>
        </p:txBody>
      </p:sp>
      <p:sp>
        <p:nvSpPr>
          <p:cNvPr id="9" name="Text Box 4"/>
          <p:cNvSpPr txBox="1">
            <a:spLocks noChangeArrowheads="1"/>
          </p:cNvSpPr>
          <p:nvPr/>
        </p:nvSpPr>
        <p:spPr bwMode="auto">
          <a:xfrm>
            <a:off x="4572000" y="575751"/>
            <a:ext cx="2527870" cy="832234"/>
          </a:xfrm>
          <a:prstGeom prst="rect">
            <a:avLst/>
          </a:prstGeom>
          <a:noFill/>
          <a:ln>
            <a:noFill/>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eaLnBrk="0" hangingPunct="0">
              <a:defRPr kumimoji="1" sz="4000">
                <a:solidFill>
                  <a:srgbClr val="0000CC"/>
                </a:solidFill>
                <a:latin typeface="Arial" panose="020B0604020202020204" pitchFamily="34" charset="0"/>
                <a:ea typeface="華康儷金黑"/>
                <a:cs typeface="華康儷金黑"/>
              </a:defRPr>
            </a:lvl1pPr>
            <a:lvl2pPr marL="742950" indent="-285750" algn="ctr" eaLnBrk="0" hangingPunct="0">
              <a:defRPr kumimoji="1" sz="4000">
                <a:solidFill>
                  <a:srgbClr val="0000CC"/>
                </a:solidFill>
                <a:latin typeface="Arial" panose="020B0604020202020204" pitchFamily="34" charset="0"/>
                <a:ea typeface="華康儷金黑"/>
                <a:cs typeface="華康儷金黑"/>
              </a:defRPr>
            </a:lvl2pPr>
            <a:lvl3pPr marL="1143000" indent="-228600" algn="ctr" eaLnBrk="0" hangingPunct="0">
              <a:defRPr kumimoji="1" sz="4000">
                <a:solidFill>
                  <a:srgbClr val="0000CC"/>
                </a:solidFill>
                <a:latin typeface="Arial" panose="020B0604020202020204" pitchFamily="34" charset="0"/>
                <a:ea typeface="華康儷金黑"/>
                <a:cs typeface="華康儷金黑"/>
              </a:defRPr>
            </a:lvl3pPr>
            <a:lvl4pPr marL="1600200" indent="-228600" algn="ctr" eaLnBrk="0" hangingPunct="0">
              <a:defRPr kumimoji="1" sz="4000">
                <a:solidFill>
                  <a:srgbClr val="0000CC"/>
                </a:solidFill>
                <a:latin typeface="Arial" panose="020B0604020202020204" pitchFamily="34" charset="0"/>
                <a:ea typeface="華康儷金黑"/>
                <a:cs typeface="華康儷金黑"/>
              </a:defRPr>
            </a:lvl4pPr>
            <a:lvl5pPr marL="2057400" indent="-228600" algn="ctr" eaLnBrk="0" hangingPunct="0">
              <a:defRPr kumimoji="1" sz="4000">
                <a:solidFill>
                  <a:srgbClr val="0000CC"/>
                </a:solidFill>
                <a:latin typeface="Arial" panose="020B0604020202020204" pitchFamily="34" charset="0"/>
                <a:ea typeface="華康儷金黑"/>
                <a:cs typeface="華康儷金黑"/>
              </a:defRPr>
            </a:lvl5pPr>
            <a:lvl6pPr marL="25146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6pPr>
            <a:lvl7pPr marL="29718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7pPr>
            <a:lvl8pPr marL="34290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8pPr>
            <a:lvl9pPr marL="38862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9pPr>
          </a:lstStyle>
          <a:p>
            <a:pPr algn="l" eaLnBrk="1" hangingPunct="1">
              <a:spcBef>
                <a:spcPct val="50000"/>
              </a:spcBef>
              <a:defRPr/>
            </a:pPr>
            <a:r>
              <a:rPr lang="zh-TW" altLang="en-US"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rPr>
              <a:t>中學堂</a:t>
            </a:r>
            <a:endParaRPr lang="en-US" altLang="zh-TW"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endParaRPr>
          </a:p>
        </p:txBody>
      </p:sp>
      <p:sp>
        <p:nvSpPr>
          <p:cNvPr id="10" name="矩形 9"/>
          <p:cNvSpPr/>
          <p:nvPr/>
        </p:nvSpPr>
        <p:spPr>
          <a:xfrm>
            <a:off x="2391092" y="3959073"/>
            <a:ext cx="3888432" cy="683264"/>
          </a:xfrm>
          <a:prstGeom prst="rect">
            <a:avLst/>
          </a:prstGeom>
        </p:spPr>
        <p:txBody>
          <a:bodyPr wrap="square">
            <a:spAutoFit/>
          </a:bodyPr>
          <a:lstStyle/>
          <a:p>
            <a:pPr marL="342900" indent="-342900" eaLnBrk="0" fontAlgn="auto" hangingPunct="0">
              <a:lnSpc>
                <a:spcPct val="80000"/>
              </a:lnSpc>
              <a:spcBef>
                <a:spcPct val="20000"/>
              </a:spcBef>
              <a:spcAft>
                <a:spcPts val="0"/>
              </a:spcAft>
              <a:defRPr/>
            </a:pPr>
            <a:r>
              <a:rPr lang="en-US" altLang="zh-TW" sz="4800" b="1" kern="0" dirty="0">
                <a:latin typeface="標楷體" panose="03000509000000000000" pitchFamily="65" charset="-120"/>
                <a:ea typeface="標楷體" panose="03000509000000000000" pitchFamily="65" charset="-120"/>
              </a:rPr>
              <a:t>1.</a:t>
            </a:r>
            <a:r>
              <a:rPr lang="zh-TW" altLang="en-US" sz="4800" b="1" kern="0" dirty="0">
                <a:latin typeface="標楷體" panose="03000509000000000000" pitchFamily="65" charset="-120"/>
                <a:ea typeface="標楷體" panose="03000509000000000000" pitchFamily="65" charset="-120"/>
              </a:rPr>
              <a:t>對</a:t>
            </a:r>
            <a:r>
              <a:rPr lang="en-US" altLang="zh-TW" sz="4800" b="1" kern="0" dirty="0">
                <a:latin typeface="標楷體" panose="03000509000000000000" pitchFamily="65" charset="-120"/>
                <a:ea typeface="標楷體" panose="03000509000000000000" pitchFamily="65" charset="-120"/>
              </a:rPr>
              <a:t>    2.</a:t>
            </a:r>
            <a:r>
              <a:rPr lang="zh-TW" altLang="en-US" sz="4800" b="1" kern="0" dirty="0">
                <a:latin typeface="標楷體" panose="03000509000000000000" pitchFamily="65" charset="-120"/>
                <a:ea typeface="標楷體" panose="03000509000000000000" pitchFamily="65" charset="-120"/>
              </a:rPr>
              <a:t>錯</a:t>
            </a:r>
          </a:p>
        </p:txBody>
      </p:sp>
      <p:sp>
        <p:nvSpPr>
          <p:cNvPr id="2" name="文字方塊 1"/>
          <p:cNvSpPr txBox="1"/>
          <p:nvPr/>
        </p:nvSpPr>
        <p:spPr>
          <a:xfrm>
            <a:off x="1619672" y="575751"/>
            <a:ext cx="3473914" cy="923330"/>
          </a:xfrm>
          <a:prstGeom prst="rect">
            <a:avLst/>
          </a:prstGeom>
          <a:noFill/>
        </p:spPr>
        <p:txBody>
          <a:bodyPr wrap="square" rtlCol="0">
            <a:spAutoFit/>
          </a:bodyPr>
          <a:lstStyle/>
          <a:p>
            <a:r>
              <a:rPr lang="zh-TW" altLang="en-US" sz="5400" b="1" dirty="0">
                <a:ln w="22225">
                  <a:solidFill>
                    <a:schemeClr val="accent2"/>
                  </a:solidFill>
                  <a:prstDash val="solid"/>
                </a:ln>
                <a:solidFill>
                  <a:srgbClr val="CC0099"/>
                </a:solidFill>
                <a:latin typeface="微軟正黑體" panose="020B0604030504040204" pitchFamily="34" charset="-120"/>
                <a:ea typeface="微軟正黑體" panose="020B0604030504040204" pitchFamily="34" charset="-120"/>
              </a:rPr>
              <a:t>關懷愛滋</a:t>
            </a:r>
          </a:p>
        </p:txBody>
      </p:sp>
      <p:sp>
        <p:nvSpPr>
          <p:cNvPr id="4" name="橢圓 3"/>
          <p:cNvSpPr/>
          <p:nvPr/>
        </p:nvSpPr>
        <p:spPr>
          <a:xfrm>
            <a:off x="2267744" y="3809657"/>
            <a:ext cx="1676852" cy="982095"/>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4775502"/>
            <a:ext cx="1597922" cy="2209109"/>
          </a:xfrm>
          <a:prstGeom prst="rect">
            <a:avLst/>
          </a:prstGeom>
        </p:spPr>
      </p:pic>
      <p:pic>
        <p:nvPicPr>
          <p:cNvPr id="14" name="圖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596" y="4823233"/>
            <a:ext cx="1563508" cy="2112849"/>
          </a:xfrm>
          <a:prstGeom prst="rect">
            <a:avLst/>
          </a:prstGeom>
        </p:spPr>
      </p:pic>
      <p:pic>
        <p:nvPicPr>
          <p:cNvPr id="15" name="圖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6125" y="4791752"/>
            <a:ext cx="1754642" cy="2157347"/>
          </a:xfrm>
          <a:prstGeom prst="rect">
            <a:avLst/>
          </a:prstGeom>
        </p:spPr>
      </p:pic>
      <p:pic>
        <p:nvPicPr>
          <p:cNvPr id="16" name="圖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0723" y="4877961"/>
            <a:ext cx="1805981" cy="2052251"/>
          </a:xfrm>
          <a:prstGeom prst="rect">
            <a:avLst/>
          </a:prstGeom>
        </p:spPr>
      </p:pic>
      <p:pic>
        <p:nvPicPr>
          <p:cNvPr id="17" name="圖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086" y="4877960"/>
            <a:ext cx="1805981" cy="2052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29043" y="1766711"/>
            <a:ext cx="7885913" cy="1531620"/>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lvl1pPr algn="l"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algn="l"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algn="l"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algn="l"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en-US" altLang="zh-TW" sz="3800" b="1" dirty="0">
                <a:solidFill>
                  <a:srgbClr val="000000"/>
                </a:solidFill>
                <a:latin typeface="微軟正黑體" panose="020B0604030504040204" pitchFamily="34" charset="-120"/>
                <a:ea typeface="微軟正黑體" panose="020B0604030504040204" pitchFamily="34" charset="-120"/>
                <a:cs typeface="華康粗圓體(P)"/>
              </a:rPr>
              <a:t>2.</a:t>
            </a:r>
            <a:r>
              <a:rPr lang="zh-TW" altLang="zh-TW" sz="3800" b="1" dirty="0">
                <a:latin typeface="微軟正黑體" panose="020B0604030504040204" pitchFamily="34" charset="-120"/>
                <a:ea typeface="微軟正黑體" panose="020B0604030504040204" pitchFamily="34" charset="-120"/>
                <a:cs typeface="華康粗圓體(P)"/>
              </a:rPr>
              <a:t>愛滋病毒感染在空窗期時，檢驗呈陰性反應</a:t>
            </a:r>
            <a:r>
              <a:rPr lang="zh-TW" altLang="zh-TW" sz="4000" b="1" dirty="0">
                <a:solidFill>
                  <a:srgbClr val="000000"/>
                </a:solidFill>
                <a:latin typeface="微軟正黑體" panose="020B0604030504040204" pitchFamily="34" charset="-120"/>
                <a:ea typeface="微軟正黑體" panose="020B0604030504040204" pitchFamily="34" charset="-120"/>
                <a:cs typeface="華康粗圓體(P)"/>
              </a:rPr>
              <a:t>。</a:t>
            </a:r>
            <a:endParaRPr lang="zh-TW" altLang="en-US" sz="4000" b="1" dirty="0">
              <a:solidFill>
                <a:srgbClr val="000000"/>
              </a:solidFill>
              <a:latin typeface="微軟正黑體" panose="020B0604030504040204" pitchFamily="34" charset="-120"/>
              <a:ea typeface="微軟正黑體" panose="020B0604030504040204" pitchFamily="34" charset="-120"/>
              <a:cs typeface="華康粗圓體(P)"/>
            </a:endParaRPr>
          </a:p>
        </p:txBody>
      </p:sp>
      <p:sp>
        <p:nvSpPr>
          <p:cNvPr id="9" name="Text Box 4"/>
          <p:cNvSpPr txBox="1">
            <a:spLocks noChangeArrowheads="1"/>
          </p:cNvSpPr>
          <p:nvPr/>
        </p:nvSpPr>
        <p:spPr bwMode="auto">
          <a:xfrm>
            <a:off x="4572000" y="575751"/>
            <a:ext cx="2527870" cy="832234"/>
          </a:xfrm>
          <a:prstGeom prst="rect">
            <a:avLst/>
          </a:prstGeom>
          <a:noFill/>
          <a:ln>
            <a:noFill/>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eaLnBrk="0" hangingPunct="0">
              <a:defRPr kumimoji="1" sz="4000">
                <a:solidFill>
                  <a:srgbClr val="0000CC"/>
                </a:solidFill>
                <a:latin typeface="Arial" panose="020B0604020202020204" pitchFamily="34" charset="0"/>
                <a:ea typeface="華康儷金黑"/>
                <a:cs typeface="華康儷金黑"/>
              </a:defRPr>
            </a:lvl1pPr>
            <a:lvl2pPr marL="742950" indent="-285750" algn="ctr" eaLnBrk="0" hangingPunct="0">
              <a:defRPr kumimoji="1" sz="4000">
                <a:solidFill>
                  <a:srgbClr val="0000CC"/>
                </a:solidFill>
                <a:latin typeface="Arial" panose="020B0604020202020204" pitchFamily="34" charset="0"/>
                <a:ea typeface="華康儷金黑"/>
                <a:cs typeface="華康儷金黑"/>
              </a:defRPr>
            </a:lvl2pPr>
            <a:lvl3pPr marL="1143000" indent="-228600" algn="ctr" eaLnBrk="0" hangingPunct="0">
              <a:defRPr kumimoji="1" sz="4000">
                <a:solidFill>
                  <a:srgbClr val="0000CC"/>
                </a:solidFill>
                <a:latin typeface="Arial" panose="020B0604020202020204" pitchFamily="34" charset="0"/>
                <a:ea typeface="華康儷金黑"/>
                <a:cs typeface="華康儷金黑"/>
              </a:defRPr>
            </a:lvl3pPr>
            <a:lvl4pPr marL="1600200" indent="-228600" algn="ctr" eaLnBrk="0" hangingPunct="0">
              <a:defRPr kumimoji="1" sz="4000">
                <a:solidFill>
                  <a:srgbClr val="0000CC"/>
                </a:solidFill>
                <a:latin typeface="Arial" panose="020B0604020202020204" pitchFamily="34" charset="0"/>
                <a:ea typeface="華康儷金黑"/>
                <a:cs typeface="華康儷金黑"/>
              </a:defRPr>
            </a:lvl4pPr>
            <a:lvl5pPr marL="2057400" indent="-228600" algn="ctr" eaLnBrk="0" hangingPunct="0">
              <a:defRPr kumimoji="1" sz="4000">
                <a:solidFill>
                  <a:srgbClr val="0000CC"/>
                </a:solidFill>
                <a:latin typeface="Arial" panose="020B0604020202020204" pitchFamily="34" charset="0"/>
                <a:ea typeface="華康儷金黑"/>
                <a:cs typeface="華康儷金黑"/>
              </a:defRPr>
            </a:lvl5pPr>
            <a:lvl6pPr marL="25146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6pPr>
            <a:lvl7pPr marL="29718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7pPr>
            <a:lvl8pPr marL="34290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8pPr>
            <a:lvl9pPr marL="38862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9pPr>
          </a:lstStyle>
          <a:p>
            <a:pPr algn="l" eaLnBrk="1" hangingPunct="1">
              <a:spcBef>
                <a:spcPct val="50000"/>
              </a:spcBef>
              <a:defRPr/>
            </a:pPr>
            <a:r>
              <a:rPr lang="zh-TW" altLang="en-US"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rPr>
              <a:t>中學堂</a:t>
            </a:r>
            <a:endParaRPr lang="en-US" altLang="zh-TW"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endParaRPr>
          </a:p>
        </p:txBody>
      </p:sp>
      <p:sp>
        <p:nvSpPr>
          <p:cNvPr id="10" name="矩形 9"/>
          <p:cNvSpPr/>
          <p:nvPr/>
        </p:nvSpPr>
        <p:spPr>
          <a:xfrm>
            <a:off x="2391092" y="3959073"/>
            <a:ext cx="3888432" cy="683264"/>
          </a:xfrm>
          <a:prstGeom prst="rect">
            <a:avLst/>
          </a:prstGeom>
        </p:spPr>
        <p:txBody>
          <a:bodyPr wrap="square">
            <a:spAutoFit/>
          </a:bodyPr>
          <a:lstStyle/>
          <a:p>
            <a:pPr marL="342900" indent="-342900" eaLnBrk="0" fontAlgn="auto" hangingPunct="0">
              <a:lnSpc>
                <a:spcPct val="80000"/>
              </a:lnSpc>
              <a:spcBef>
                <a:spcPct val="20000"/>
              </a:spcBef>
              <a:spcAft>
                <a:spcPts val="0"/>
              </a:spcAft>
              <a:defRPr/>
            </a:pPr>
            <a:r>
              <a:rPr lang="en-US" altLang="zh-TW" sz="4800" b="1" kern="0" dirty="0">
                <a:latin typeface="標楷體" panose="03000509000000000000" pitchFamily="65" charset="-120"/>
                <a:ea typeface="標楷體" panose="03000509000000000000" pitchFamily="65" charset="-120"/>
              </a:rPr>
              <a:t>1.</a:t>
            </a:r>
            <a:r>
              <a:rPr lang="zh-TW" altLang="en-US" sz="4800" b="1" kern="0" dirty="0">
                <a:latin typeface="標楷體" panose="03000509000000000000" pitchFamily="65" charset="-120"/>
                <a:ea typeface="標楷體" panose="03000509000000000000" pitchFamily="65" charset="-120"/>
              </a:rPr>
              <a:t>對</a:t>
            </a:r>
            <a:r>
              <a:rPr lang="en-US" altLang="zh-TW" sz="4800" b="1" kern="0" dirty="0">
                <a:latin typeface="標楷體" panose="03000509000000000000" pitchFamily="65" charset="-120"/>
                <a:ea typeface="標楷體" panose="03000509000000000000" pitchFamily="65" charset="-120"/>
              </a:rPr>
              <a:t>    2.</a:t>
            </a:r>
            <a:r>
              <a:rPr lang="zh-TW" altLang="en-US" sz="4800" b="1" kern="0" dirty="0">
                <a:latin typeface="標楷體" panose="03000509000000000000" pitchFamily="65" charset="-120"/>
                <a:ea typeface="標楷體" panose="03000509000000000000" pitchFamily="65" charset="-120"/>
              </a:rPr>
              <a:t>錯</a:t>
            </a:r>
          </a:p>
        </p:txBody>
      </p:sp>
      <p:sp>
        <p:nvSpPr>
          <p:cNvPr id="2" name="文字方塊 1"/>
          <p:cNvSpPr txBox="1"/>
          <p:nvPr/>
        </p:nvSpPr>
        <p:spPr>
          <a:xfrm>
            <a:off x="1619672" y="575751"/>
            <a:ext cx="3473914" cy="923330"/>
          </a:xfrm>
          <a:prstGeom prst="rect">
            <a:avLst/>
          </a:prstGeom>
          <a:noFill/>
        </p:spPr>
        <p:txBody>
          <a:bodyPr wrap="square" rtlCol="0">
            <a:spAutoFit/>
          </a:bodyPr>
          <a:lstStyle/>
          <a:p>
            <a:r>
              <a:rPr lang="zh-TW" altLang="en-US" sz="5400" b="1" dirty="0">
                <a:ln w="22225">
                  <a:solidFill>
                    <a:schemeClr val="accent2"/>
                  </a:solidFill>
                  <a:prstDash val="solid"/>
                </a:ln>
                <a:solidFill>
                  <a:srgbClr val="CC0099"/>
                </a:solidFill>
                <a:latin typeface="微軟正黑體" panose="020B0604030504040204" pitchFamily="34" charset="-120"/>
                <a:ea typeface="微軟正黑體" panose="020B0604030504040204" pitchFamily="34" charset="-120"/>
              </a:rPr>
              <a:t>關懷愛滋</a:t>
            </a:r>
          </a:p>
        </p:txBody>
      </p:sp>
      <p:sp>
        <p:nvSpPr>
          <p:cNvPr id="4" name="橢圓 3"/>
          <p:cNvSpPr/>
          <p:nvPr/>
        </p:nvSpPr>
        <p:spPr>
          <a:xfrm>
            <a:off x="2267744" y="3809657"/>
            <a:ext cx="1676852" cy="982095"/>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0" y="4823233"/>
            <a:ext cx="1832994" cy="2082949"/>
          </a:xfrm>
          <a:prstGeom prst="rect">
            <a:avLst/>
          </a:prstGeom>
        </p:spPr>
      </p:pic>
      <p:pic>
        <p:nvPicPr>
          <p:cNvPr id="14" name="圖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596" y="4823233"/>
            <a:ext cx="1563508" cy="2112849"/>
          </a:xfrm>
          <a:prstGeom prst="rect">
            <a:avLst/>
          </a:prstGeom>
        </p:spPr>
      </p:pic>
      <p:pic>
        <p:nvPicPr>
          <p:cNvPr id="15" name="圖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6125" y="4791752"/>
            <a:ext cx="1754642" cy="2157347"/>
          </a:xfrm>
          <a:prstGeom prst="rect">
            <a:avLst/>
          </a:prstGeom>
        </p:spPr>
      </p:pic>
      <p:pic>
        <p:nvPicPr>
          <p:cNvPr id="16" name="圖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0723" y="4877961"/>
            <a:ext cx="1805981" cy="2052251"/>
          </a:xfrm>
          <a:prstGeom prst="rect">
            <a:avLst/>
          </a:prstGeom>
        </p:spPr>
      </p:pic>
      <p:pic>
        <p:nvPicPr>
          <p:cNvPr id="3" name="圖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3328" y="4797387"/>
            <a:ext cx="1565684" cy="21645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29043" y="1900994"/>
            <a:ext cx="7885913" cy="1494155"/>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lvl1pPr algn="l"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algn="l"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algn="l"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algn="l"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en-US" altLang="zh-TW" sz="3800" b="1" dirty="0">
                <a:solidFill>
                  <a:srgbClr val="000000"/>
                </a:solidFill>
                <a:latin typeface="微軟正黑體" panose="020B0604030504040204" pitchFamily="34" charset="-120"/>
                <a:ea typeface="微軟正黑體" panose="020B0604030504040204" pitchFamily="34" charset="-120"/>
                <a:cs typeface="華康粗圓體(P)"/>
              </a:rPr>
              <a:t>3.</a:t>
            </a:r>
            <a:r>
              <a:rPr lang="zh-TW" altLang="en-US" sz="3800" b="1" dirty="0">
                <a:solidFill>
                  <a:srgbClr val="000000"/>
                </a:solidFill>
                <a:latin typeface="微軟正黑體" panose="020B0604030504040204" pitchFamily="34" charset="-120"/>
                <a:ea typeface="微軟正黑體" panose="020B0604030504040204" pitchFamily="34" charset="-120"/>
                <a:cs typeface="華康粗圓體(P)"/>
              </a:rPr>
              <a:t>還</a:t>
            </a:r>
            <a:r>
              <a:rPr lang="zh-TW" altLang="en-US" sz="3800" b="1" dirty="0">
                <a:latin typeface="微軟正黑體" panose="020B0604030504040204" pitchFamily="34" charset="-120"/>
                <a:ea typeface="微軟正黑體" panose="020B0604030504040204" pitchFamily="34" charset="-120"/>
                <a:cs typeface="華康粗圓體(P)"/>
              </a:rPr>
              <a:t>未發病的</a:t>
            </a:r>
            <a:r>
              <a:rPr lang="en-US" altLang="zh-TW" sz="3800" b="1" dirty="0">
                <a:latin typeface="微軟正黑體" panose="020B0604030504040204" pitchFamily="34" charset="-120"/>
                <a:ea typeface="微軟正黑體" panose="020B0604030504040204" pitchFamily="34" charset="-120"/>
                <a:cs typeface="華康粗圓體(P)"/>
              </a:rPr>
              <a:t>HIV</a:t>
            </a:r>
            <a:r>
              <a:rPr lang="zh-TW" altLang="en-US" sz="3800" b="1" dirty="0">
                <a:latin typeface="微軟正黑體" panose="020B0604030504040204" pitchFamily="34" charset="-120"/>
                <a:ea typeface="微軟正黑體" panose="020B0604030504040204" pitchFamily="34" charset="-120"/>
                <a:cs typeface="華康粗圓體(P)"/>
              </a:rPr>
              <a:t>感染者</a:t>
            </a:r>
            <a:r>
              <a:rPr lang="zh-TW" altLang="en-US" sz="3800" b="1" dirty="0">
                <a:solidFill>
                  <a:srgbClr val="000000"/>
                </a:solidFill>
                <a:latin typeface="微軟正黑體" panose="020B0604030504040204" pitchFamily="34" charset="-120"/>
                <a:ea typeface="微軟正黑體" panose="020B0604030504040204" pitchFamily="34" charset="-120"/>
                <a:cs typeface="華康粗圓體(P)"/>
              </a:rPr>
              <a:t>具有傳播愛滋病毒的能力。</a:t>
            </a:r>
          </a:p>
        </p:txBody>
      </p:sp>
      <p:sp>
        <p:nvSpPr>
          <p:cNvPr id="9" name="Text Box 4"/>
          <p:cNvSpPr txBox="1">
            <a:spLocks noChangeArrowheads="1"/>
          </p:cNvSpPr>
          <p:nvPr/>
        </p:nvSpPr>
        <p:spPr bwMode="auto">
          <a:xfrm>
            <a:off x="4572000" y="575751"/>
            <a:ext cx="2527870" cy="832234"/>
          </a:xfrm>
          <a:prstGeom prst="rect">
            <a:avLst/>
          </a:prstGeom>
          <a:noFill/>
          <a:ln>
            <a:noFill/>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eaLnBrk="0" hangingPunct="0">
              <a:defRPr kumimoji="1" sz="4000">
                <a:solidFill>
                  <a:srgbClr val="0000CC"/>
                </a:solidFill>
                <a:latin typeface="Arial" panose="020B0604020202020204" pitchFamily="34" charset="0"/>
                <a:ea typeface="華康儷金黑"/>
                <a:cs typeface="華康儷金黑"/>
              </a:defRPr>
            </a:lvl1pPr>
            <a:lvl2pPr marL="742950" indent="-285750" algn="ctr" eaLnBrk="0" hangingPunct="0">
              <a:defRPr kumimoji="1" sz="4000">
                <a:solidFill>
                  <a:srgbClr val="0000CC"/>
                </a:solidFill>
                <a:latin typeface="Arial" panose="020B0604020202020204" pitchFamily="34" charset="0"/>
                <a:ea typeface="華康儷金黑"/>
                <a:cs typeface="華康儷金黑"/>
              </a:defRPr>
            </a:lvl2pPr>
            <a:lvl3pPr marL="1143000" indent="-228600" algn="ctr" eaLnBrk="0" hangingPunct="0">
              <a:defRPr kumimoji="1" sz="4000">
                <a:solidFill>
                  <a:srgbClr val="0000CC"/>
                </a:solidFill>
                <a:latin typeface="Arial" panose="020B0604020202020204" pitchFamily="34" charset="0"/>
                <a:ea typeface="華康儷金黑"/>
                <a:cs typeface="華康儷金黑"/>
              </a:defRPr>
            </a:lvl3pPr>
            <a:lvl4pPr marL="1600200" indent="-228600" algn="ctr" eaLnBrk="0" hangingPunct="0">
              <a:defRPr kumimoji="1" sz="4000">
                <a:solidFill>
                  <a:srgbClr val="0000CC"/>
                </a:solidFill>
                <a:latin typeface="Arial" panose="020B0604020202020204" pitchFamily="34" charset="0"/>
                <a:ea typeface="華康儷金黑"/>
                <a:cs typeface="華康儷金黑"/>
              </a:defRPr>
            </a:lvl4pPr>
            <a:lvl5pPr marL="2057400" indent="-228600" algn="ctr" eaLnBrk="0" hangingPunct="0">
              <a:defRPr kumimoji="1" sz="4000">
                <a:solidFill>
                  <a:srgbClr val="0000CC"/>
                </a:solidFill>
                <a:latin typeface="Arial" panose="020B0604020202020204" pitchFamily="34" charset="0"/>
                <a:ea typeface="華康儷金黑"/>
                <a:cs typeface="華康儷金黑"/>
              </a:defRPr>
            </a:lvl5pPr>
            <a:lvl6pPr marL="25146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6pPr>
            <a:lvl7pPr marL="29718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7pPr>
            <a:lvl8pPr marL="34290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8pPr>
            <a:lvl9pPr marL="38862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9pPr>
          </a:lstStyle>
          <a:p>
            <a:pPr algn="l" eaLnBrk="1" hangingPunct="1">
              <a:spcBef>
                <a:spcPct val="50000"/>
              </a:spcBef>
              <a:defRPr/>
            </a:pPr>
            <a:r>
              <a:rPr lang="zh-TW" altLang="en-US"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rPr>
              <a:t>中學堂</a:t>
            </a:r>
            <a:endParaRPr lang="en-US" altLang="zh-TW"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endParaRPr>
          </a:p>
        </p:txBody>
      </p:sp>
      <p:sp>
        <p:nvSpPr>
          <p:cNvPr id="10" name="矩形 9"/>
          <p:cNvSpPr/>
          <p:nvPr/>
        </p:nvSpPr>
        <p:spPr>
          <a:xfrm>
            <a:off x="2391092" y="3959073"/>
            <a:ext cx="3888432" cy="683264"/>
          </a:xfrm>
          <a:prstGeom prst="rect">
            <a:avLst/>
          </a:prstGeom>
        </p:spPr>
        <p:txBody>
          <a:bodyPr wrap="square">
            <a:spAutoFit/>
          </a:bodyPr>
          <a:lstStyle/>
          <a:p>
            <a:pPr marL="342900" indent="-342900" eaLnBrk="0" fontAlgn="auto" hangingPunct="0">
              <a:lnSpc>
                <a:spcPct val="80000"/>
              </a:lnSpc>
              <a:spcBef>
                <a:spcPct val="20000"/>
              </a:spcBef>
              <a:spcAft>
                <a:spcPts val="0"/>
              </a:spcAft>
              <a:defRPr/>
            </a:pPr>
            <a:r>
              <a:rPr lang="en-US" altLang="zh-TW" sz="4800" b="1" kern="0" dirty="0">
                <a:latin typeface="標楷體" panose="03000509000000000000" pitchFamily="65" charset="-120"/>
                <a:ea typeface="標楷體" panose="03000509000000000000" pitchFamily="65" charset="-120"/>
              </a:rPr>
              <a:t>1.</a:t>
            </a:r>
            <a:r>
              <a:rPr lang="zh-TW" altLang="en-US" sz="4800" b="1" kern="0" dirty="0">
                <a:latin typeface="標楷體" panose="03000509000000000000" pitchFamily="65" charset="-120"/>
                <a:ea typeface="標楷體" panose="03000509000000000000" pitchFamily="65" charset="-120"/>
              </a:rPr>
              <a:t>對</a:t>
            </a:r>
            <a:r>
              <a:rPr lang="en-US" altLang="zh-TW" sz="4800" b="1" kern="0" dirty="0">
                <a:latin typeface="標楷體" panose="03000509000000000000" pitchFamily="65" charset="-120"/>
                <a:ea typeface="標楷體" panose="03000509000000000000" pitchFamily="65" charset="-120"/>
              </a:rPr>
              <a:t>    2.</a:t>
            </a:r>
            <a:r>
              <a:rPr lang="zh-TW" altLang="en-US" sz="4800" b="1" kern="0" dirty="0">
                <a:latin typeface="標楷體" panose="03000509000000000000" pitchFamily="65" charset="-120"/>
                <a:ea typeface="標楷體" panose="03000509000000000000" pitchFamily="65" charset="-120"/>
              </a:rPr>
              <a:t>錯</a:t>
            </a:r>
          </a:p>
        </p:txBody>
      </p:sp>
      <p:sp>
        <p:nvSpPr>
          <p:cNvPr id="2" name="文字方塊 1"/>
          <p:cNvSpPr txBox="1"/>
          <p:nvPr/>
        </p:nvSpPr>
        <p:spPr>
          <a:xfrm>
            <a:off x="1619672" y="575751"/>
            <a:ext cx="3473914" cy="923330"/>
          </a:xfrm>
          <a:prstGeom prst="rect">
            <a:avLst/>
          </a:prstGeom>
          <a:noFill/>
        </p:spPr>
        <p:txBody>
          <a:bodyPr wrap="square" rtlCol="0">
            <a:spAutoFit/>
          </a:bodyPr>
          <a:lstStyle/>
          <a:p>
            <a:r>
              <a:rPr lang="zh-TW" altLang="en-US" sz="5400" b="1" dirty="0">
                <a:ln w="22225">
                  <a:solidFill>
                    <a:schemeClr val="accent2"/>
                  </a:solidFill>
                  <a:prstDash val="solid"/>
                </a:ln>
                <a:solidFill>
                  <a:srgbClr val="CC0099"/>
                </a:solidFill>
                <a:latin typeface="微軟正黑體" panose="020B0604030504040204" pitchFamily="34" charset="-120"/>
                <a:ea typeface="微軟正黑體" panose="020B0604030504040204" pitchFamily="34" charset="-120"/>
              </a:rPr>
              <a:t>關懷愛滋</a:t>
            </a:r>
          </a:p>
        </p:txBody>
      </p:sp>
      <p:sp>
        <p:nvSpPr>
          <p:cNvPr id="4" name="橢圓 3"/>
          <p:cNvSpPr/>
          <p:nvPr/>
        </p:nvSpPr>
        <p:spPr>
          <a:xfrm>
            <a:off x="2267744" y="3809657"/>
            <a:ext cx="1676852" cy="982095"/>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0" y="4823233"/>
            <a:ext cx="1832994" cy="2082949"/>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4775502"/>
            <a:ext cx="1597922" cy="2209109"/>
          </a:xfrm>
          <a:prstGeom prst="rect">
            <a:avLst/>
          </a:prstGeom>
        </p:spPr>
      </p:pic>
      <p:pic>
        <p:nvPicPr>
          <p:cNvPr id="15" name="圖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6125" y="4791752"/>
            <a:ext cx="1754642" cy="2157347"/>
          </a:xfrm>
          <a:prstGeom prst="rect">
            <a:avLst/>
          </a:prstGeom>
        </p:spPr>
      </p:pic>
      <p:pic>
        <p:nvPicPr>
          <p:cNvPr id="16" name="圖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0723" y="4877961"/>
            <a:ext cx="1805981" cy="2052251"/>
          </a:xfrm>
          <a:prstGeom prst="rect">
            <a:avLst/>
          </a:prstGeom>
        </p:spPr>
      </p:pic>
      <p:pic>
        <p:nvPicPr>
          <p:cNvPr id="3" name="圖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7237" y="4642337"/>
            <a:ext cx="1693027" cy="2287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29043" y="1946542"/>
            <a:ext cx="7885913" cy="1494155"/>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lvl1pPr algn="l"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algn="l"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algn="l"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algn="l"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en-US" altLang="zh-TW" sz="3800" b="1" dirty="0">
                <a:solidFill>
                  <a:srgbClr val="000000"/>
                </a:solidFill>
                <a:latin typeface="微軟正黑體" panose="020B0604030504040204" pitchFamily="34" charset="-120"/>
                <a:ea typeface="微軟正黑體" panose="020B0604030504040204" pitchFamily="34" charset="-120"/>
                <a:cs typeface="華康粗圓體(P)"/>
              </a:rPr>
              <a:t>4.</a:t>
            </a:r>
            <a:r>
              <a:rPr lang="zh-TW" altLang="zh-TW" sz="3800" b="1" dirty="0">
                <a:solidFill>
                  <a:srgbClr val="000000"/>
                </a:solidFill>
                <a:latin typeface="微軟正黑體" panose="020B0604030504040204" pitchFamily="34" charset="-120"/>
                <a:ea typeface="微軟正黑體" panose="020B0604030504040204" pitchFamily="34" charset="-120"/>
                <a:cs typeface="華康粗圓體(P)"/>
              </a:rPr>
              <a:t>愛滋病患遵照醫生指示服藥，可達到根治愛滋病毒。</a:t>
            </a:r>
            <a:endParaRPr lang="zh-TW" altLang="en-US" sz="3800" b="1" dirty="0">
              <a:solidFill>
                <a:srgbClr val="000000"/>
              </a:solidFill>
              <a:latin typeface="微軟正黑體" panose="020B0604030504040204" pitchFamily="34" charset="-120"/>
              <a:ea typeface="微軟正黑體" panose="020B0604030504040204" pitchFamily="34" charset="-120"/>
              <a:cs typeface="華康粗圓體(P)"/>
            </a:endParaRPr>
          </a:p>
        </p:txBody>
      </p:sp>
      <p:sp>
        <p:nvSpPr>
          <p:cNvPr id="9" name="Text Box 4"/>
          <p:cNvSpPr txBox="1">
            <a:spLocks noChangeArrowheads="1"/>
          </p:cNvSpPr>
          <p:nvPr/>
        </p:nvSpPr>
        <p:spPr bwMode="auto">
          <a:xfrm>
            <a:off x="4572000" y="575751"/>
            <a:ext cx="2527870" cy="832234"/>
          </a:xfrm>
          <a:prstGeom prst="rect">
            <a:avLst/>
          </a:prstGeom>
          <a:noFill/>
          <a:ln>
            <a:noFill/>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eaLnBrk="0" hangingPunct="0">
              <a:defRPr kumimoji="1" sz="4000">
                <a:solidFill>
                  <a:srgbClr val="0000CC"/>
                </a:solidFill>
                <a:latin typeface="Arial" panose="020B0604020202020204" pitchFamily="34" charset="0"/>
                <a:ea typeface="華康儷金黑"/>
                <a:cs typeface="華康儷金黑"/>
              </a:defRPr>
            </a:lvl1pPr>
            <a:lvl2pPr marL="742950" indent="-285750" algn="ctr" eaLnBrk="0" hangingPunct="0">
              <a:defRPr kumimoji="1" sz="4000">
                <a:solidFill>
                  <a:srgbClr val="0000CC"/>
                </a:solidFill>
                <a:latin typeface="Arial" panose="020B0604020202020204" pitchFamily="34" charset="0"/>
                <a:ea typeface="華康儷金黑"/>
                <a:cs typeface="華康儷金黑"/>
              </a:defRPr>
            </a:lvl2pPr>
            <a:lvl3pPr marL="1143000" indent="-228600" algn="ctr" eaLnBrk="0" hangingPunct="0">
              <a:defRPr kumimoji="1" sz="4000">
                <a:solidFill>
                  <a:srgbClr val="0000CC"/>
                </a:solidFill>
                <a:latin typeface="Arial" panose="020B0604020202020204" pitchFamily="34" charset="0"/>
                <a:ea typeface="華康儷金黑"/>
                <a:cs typeface="華康儷金黑"/>
              </a:defRPr>
            </a:lvl3pPr>
            <a:lvl4pPr marL="1600200" indent="-228600" algn="ctr" eaLnBrk="0" hangingPunct="0">
              <a:defRPr kumimoji="1" sz="4000">
                <a:solidFill>
                  <a:srgbClr val="0000CC"/>
                </a:solidFill>
                <a:latin typeface="Arial" panose="020B0604020202020204" pitchFamily="34" charset="0"/>
                <a:ea typeface="華康儷金黑"/>
                <a:cs typeface="華康儷金黑"/>
              </a:defRPr>
            </a:lvl4pPr>
            <a:lvl5pPr marL="2057400" indent="-228600" algn="ctr" eaLnBrk="0" hangingPunct="0">
              <a:defRPr kumimoji="1" sz="4000">
                <a:solidFill>
                  <a:srgbClr val="0000CC"/>
                </a:solidFill>
                <a:latin typeface="Arial" panose="020B0604020202020204" pitchFamily="34" charset="0"/>
                <a:ea typeface="華康儷金黑"/>
                <a:cs typeface="華康儷金黑"/>
              </a:defRPr>
            </a:lvl5pPr>
            <a:lvl6pPr marL="25146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6pPr>
            <a:lvl7pPr marL="29718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7pPr>
            <a:lvl8pPr marL="34290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8pPr>
            <a:lvl9pPr marL="38862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9pPr>
          </a:lstStyle>
          <a:p>
            <a:pPr algn="l" eaLnBrk="1" hangingPunct="1">
              <a:spcBef>
                <a:spcPct val="50000"/>
              </a:spcBef>
              <a:defRPr/>
            </a:pPr>
            <a:r>
              <a:rPr lang="zh-TW" altLang="en-US"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rPr>
              <a:t>中學堂</a:t>
            </a:r>
            <a:endParaRPr lang="en-US" altLang="zh-TW"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endParaRPr>
          </a:p>
        </p:txBody>
      </p:sp>
      <p:sp>
        <p:nvSpPr>
          <p:cNvPr id="10" name="矩形 9"/>
          <p:cNvSpPr/>
          <p:nvPr/>
        </p:nvSpPr>
        <p:spPr>
          <a:xfrm>
            <a:off x="2391092" y="3959073"/>
            <a:ext cx="3888432" cy="683264"/>
          </a:xfrm>
          <a:prstGeom prst="rect">
            <a:avLst/>
          </a:prstGeom>
        </p:spPr>
        <p:txBody>
          <a:bodyPr wrap="square">
            <a:spAutoFit/>
          </a:bodyPr>
          <a:lstStyle/>
          <a:p>
            <a:pPr marL="342900" indent="-342900" eaLnBrk="0" fontAlgn="auto" hangingPunct="0">
              <a:lnSpc>
                <a:spcPct val="80000"/>
              </a:lnSpc>
              <a:spcBef>
                <a:spcPct val="20000"/>
              </a:spcBef>
              <a:spcAft>
                <a:spcPts val="0"/>
              </a:spcAft>
              <a:defRPr/>
            </a:pPr>
            <a:r>
              <a:rPr lang="en-US" altLang="zh-TW" sz="4800" b="1" kern="0" dirty="0">
                <a:latin typeface="標楷體" panose="03000509000000000000" pitchFamily="65" charset="-120"/>
                <a:ea typeface="標楷體" panose="03000509000000000000" pitchFamily="65" charset="-120"/>
              </a:rPr>
              <a:t>1.</a:t>
            </a:r>
            <a:r>
              <a:rPr lang="zh-TW" altLang="en-US" sz="4800" b="1" kern="0" dirty="0">
                <a:latin typeface="標楷體" panose="03000509000000000000" pitchFamily="65" charset="-120"/>
                <a:ea typeface="標楷體" panose="03000509000000000000" pitchFamily="65" charset="-120"/>
              </a:rPr>
              <a:t>對</a:t>
            </a:r>
            <a:r>
              <a:rPr lang="en-US" altLang="zh-TW" sz="4800" b="1" kern="0" dirty="0">
                <a:latin typeface="標楷體" panose="03000509000000000000" pitchFamily="65" charset="-120"/>
                <a:ea typeface="標楷體" panose="03000509000000000000" pitchFamily="65" charset="-120"/>
              </a:rPr>
              <a:t>    2.</a:t>
            </a:r>
            <a:r>
              <a:rPr lang="zh-TW" altLang="en-US" sz="4800" b="1" kern="0" dirty="0">
                <a:latin typeface="標楷體" panose="03000509000000000000" pitchFamily="65" charset="-120"/>
                <a:ea typeface="標楷體" panose="03000509000000000000" pitchFamily="65" charset="-120"/>
              </a:rPr>
              <a:t>錯</a:t>
            </a:r>
          </a:p>
        </p:txBody>
      </p:sp>
      <p:sp>
        <p:nvSpPr>
          <p:cNvPr id="2" name="文字方塊 1"/>
          <p:cNvSpPr txBox="1"/>
          <p:nvPr/>
        </p:nvSpPr>
        <p:spPr>
          <a:xfrm>
            <a:off x="1619672" y="575751"/>
            <a:ext cx="3473914" cy="923330"/>
          </a:xfrm>
          <a:prstGeom prst="rect">
            <a:avLst/>
          </a:prstGeom>
          <a:noFill/>
        </p:spPr>
        <p:txBody>
          <a:bodyPr wrap="square" rtlCol="0">
            <a:spAutoFit/>
          </a:bodyPr>
          <a:lstStyle/>
          <a:p>
            <a:r>
              <a:rPr lang="zh-TW" altLang="en-US" sz="5400" b="1" dirty="0">
                <a:ln w="22225">
                  <a:solidFill>
                    <a:schemeClr val="accent2"/>
                  </a:solidFill>
                  <a:prstDash val="solid"/>
                </a:ln>
                <a:solidFill>
                  <a:srgbClr val="CC0099"/>
                </a:solidFill>
                <a:latin typeface="微軟正黑體" panose="020B0604030504040204" pitchFamily="34" charset="-120"/>
                <a:ea typeface="微軟正黑體" panose="020B0604030504040204" pitchFamily="34" charset="-120"/>
              </a:rPr>
              <a:t>關懷愛滋</a:t>
            </a:r>
          </a:p>
        </p:txBody>
      </p:sp>
      <p:sp>
        <p:nvSpPr>
          <p:cNvPr id="4" name="橢圓 3"/>
          <p:cNvSpPr/>
          <p:nvPr/>
        </p:nvSpPr>
        <p:spPr>
          <a:xfrm>
            <a:off x="4669678" y="3795650"/>
            <a:ext cx="1676852" cy="982095"/>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0" y="4823233"/>
            <a:ext cx="1832994" cy="2082949"/>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4775502"/>
            <a:ext cx="1597922" cy="2209109"/>
          </a:xfrm>
          <a:prstGeom prst="rect">
            <a:avLst/>
          </a:prstGeom>
        </p:spPr>
      </p:pic>
      <p:pic>
        <p:nvPicPr>
          <p:cNvPr id="14" name="圖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4596" y="4823233"/>
            <a:ext cx="1563508" cy="2112849"/>
          </a:xfrm>
          <a:prstGeom prst="rect">
            <a:avLst/>
          </a:prstGeom>
        </p:spPr>
      </p:pic>
      <p:pic>
        <p:nvPicPr>
          <p:cNvPr id="16" name="圖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0723" y="4877961"/>
            <a:ext cx="1805981" cy="2052251"/>
          </a:xfrm>
          <a:prstGeom prst="rect">
            <a:avLst/>
          </a:prstGeom>
        </p:spPr>
      </p:pic>
      <p:pic>
        <p:nvPicPr>
          <p:cNvPr id="3" name="圖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8104" y="4761625"/>
            <a:ext cx="1763784" cy="21685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29043" y="2005153"/>
            <a:ext cx="7885913" cy="1494155"/>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lvl1pPr algn="l"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algn="l"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algn="l"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algn="l"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algn="l"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en-US" altLang="zh-TW" sz="3800" b="1" dirty="0">
                <a:solidFill>
                  <a:srgbClr val="000000"/>
                </a:solidFill>
                <a:latin typeface="微軟正黑體" panose="020B0604030504040204" pitchFamily="34" charset="-120"/>
                <a:ea typeface="微軟正黑體" panose="020B0604030504040204" pitchFamily="34" charset="-120"/>
                <a:cs typeface="華康粗圓體(P)"/>
              </a:rPr>
              <a:t>5.</a:t>
            </a:r>
            <a:r>
              <a:rPr lang="zh-TW" altLang="zh-TW" sz="3800" b="1" dirty="0">
                <a:solidFill>
                  <a:srgbClr val="000000"/>
                </a:solidFill>
                <a:latin typeface="微軟正黑體" panose="020B0604030504040204" pitchFamily="34" charset="-120"/>
                <a:ea typeface="微軟正黑體" panose="020B0604030504040204" pitchFamily="34" charset="-120"/>
                <a:cs typeface="華康粗圓體(P)"/>
              </a:rPr>
              <a:t>為了</a:t>
            </a:r>
            <a:r>
              <a:rPr lang="zh-TW" altLang="en-US" sz="3800" b="1" dirty="0">
                <a:solidFill>
                  <a:srgbClr val="000000"/>
                </a:solidFill>
                <a:latin typeface="微軟正黑體" panose="020B0604030504040204" pitchFamily="34" charset="-120"/>
                <a:ea typeface="微軟正黑體" panose="020B0604030504040204" pitchFamily="34" charset="-120"/>
                <a:cs typeface="華康粗圓體(P)"/>
              </a:rPr>
              <a:t>早期發現，早期治療</a:t>
            </a:r>
            <a:r>
              <a:rPr lang="zh-TW" altLang="zh-TW" sz="3800" b="1" dirty="0">
                <a:solidFill>
                  <a:srgbClr val="000000"/>
                </a:solidFill>
                <a:latin typeface="微軟正黑體" panose="020B0604030504040204" pitchFamily="34" charset="-120"/>
                <a:ea typeface="微軟正黑體" panose="020B0604030504040204" pitchFamily="34" charset="-120"/>
                <a:cs typeface="華康粗圓體(P)"/>
              </a:rPr>
              <a:t>，所以</a:t>
            </a:r>
            <a:r>
              <a:rPr lang="zh-TW" altLang="en-US" sz="3800" b="1" dirty="0">
                <a:solidFill>
                  <a:srgbClr val="000000"/>
                </a:solidFill>
                <a:latin typeface="微軟正黑體" panose="020B0604030504040204" pitchFamily="34" charset="-120"/>
                <a:ea typeface="微軟正黑體" panose="020B0604030504040204" pitchFamily="34" charset="-120"/>
                <a:cs typeface="華康粗圓體(P)"/>
              </a:rPr>
              <a:t>可以</a:t>
            </a:r>
            <a:r>
              <a:rPr lang="zh-TW" altLang="zh-TW" sz="3800" b="1" dirty="0">
                <a:solidFill>
                  <a:srgbClr val="000000"/>
                </a:solidFill>
                <a:latin typeface="微軟正黑體" panose="020B0604030504040204" pitchFamily="34" charset="-120"/>
                <a:ea typeface="微軟正黑體" panose="020B0604030504040204" pitchFamily="34" charset="-120"/>
                <a:cs typeface="華康粗圓體(P)"/>
              </a:rPr>
              <a:t>匿名方式進行愛滋篩檢</a:t>
            </a:r>
            <a:r>
              <a:rPr lang="zh-TW" altLang="en-US" sz="3800" b="1" dirty="0">
                <a:solidFill>
                  <a:srgbClr val="000000"/>
                </a:solidFill>
                <a:latin typeface="微軟正黑體" panose="020B0604030504040204" pitchFamily="34" charset="-120"/>
                <a:ea typeface="微軟正黑體" panose="020B0604030504040204" pitchFamily="34" charset="-120"/>
                <a:cs typeface="華康粗圓體(P)"/>
              </a:rPr>
              <a:t>。</a:t>
            </a:r>
          </a:p>
        </p:txBody>
      </p:sp>
      <p:sp>
        <p:nvSpPr>
          <p:cNvPr id="9" name="Text Box 4"/>
          <p:cNvSpPr txBox="1">
            <a:spLocks noChangeArrowheads="1"/>
          </p:cNvSpPr>
          <p:nvPr/>
        </p:nvSpPr>
        <p:spPr bwMode="auto">
          <a:xfrm>
            <a:off x="4572000" y="575751"/>
            <a:ext cx="2527870" cy="832234"/>
          </a:xfrm>
          <a:prstGeom prst="rect">
            <a:avLst/>
          </a:prstGeom>
          <a:noFill/>
          <a:ln>
            <a:noFill/>
          </a:ln>
          <a:effec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eaLnBrk="0" hangingPunct="0">
              <a:defRPr kumimoji="1" sz="4000">
                <a:solidFill>
                  <a:srgbClr val="0000CC"/>
                </a:solidFill>
                <a:latin typeface="Arial" panose="020B0604020202020204" pitchFamily="34" charset="0"/>
                <a:ea typeface="華康儷金黑"/>
                <a:cs typeface="華康儷金黑"/>
              </a:defRPr>
            </a:lvl1pPr>
            <a:lvl2pPr marL="742950" indent="-285750" algn="ctr" eaLnBrk="0" hangingPunct="0">
              <a:defRPr kumimoji="1" sz="4000">
                <a:solidFill>
                  <a:srgbClr val="0000CC"/>
                </a:solidFill>
                <a:latin typeface="Arial" panose="020B0604020202020204" pitchFamily="34" charset="0"/>
                <a:ea typeface="華康儷金黑"/>
                <a:cs typeface="華康儷金黑"/>
              </a:defRPr>
            </a:lvl2pPr>
            <a:lvl3pPr marL="1143000" indent="-228600" algn="ctr" eaLnBrk="0" hangingPunct="0">
              <a:defRPr kumimoji="1" sz="4000">
                <a:solidFill>
                  <a:srgbClr val="0000CC"/>
                </a:solidFill>
                <a:latin typeface="Arial" panose="020B0604020202020204" pitchFamily="34" charset="0"/>
                <a:ea typeface="華康儷金黑"/>
                <a:cs typeface="華康儷金黑"/>
              </a:defRPr>
            </a:lvl3pPr>
            <a:lvl4pPr marL="1600200" indent="-228600" algn="ctr" eaLnBrk="0" hangingPunct="0">
              <a:defRPr kumimoji="1" sz="4000">
                <a:solidFill>
                  <a:srgbClr val="0000CC"/>
                </a:solidFill>
                <a:latin typeface="Arial" panose="020B0604020202020204" pitchFamily="34" charset="0"/>
                <a:ea typeface="華康儷金黑"/>
                <a:cs typeface="華康儷金黑"/>
              </a:defRPr>
            </a:lvl4pPr>
            <a:lvl5pPr marL="2057400" indent="-228600" algn="ctr" eaLnBrk="0" hangingPunct="0">
              <a:defRPr kumimoji="1" sz="4000">
                <a:solidFill>
                  <a:srgbClr val="0000CC"/>
                </a:solidFill>
                <a:latin typeface="Arial" panose="020B0604020202020204" pitchFamily="34" charset="0"/>
                <a:ea typeface="華康儷金黑"/>
                <a:cs typeface="華康儷金黑"/>
              </a:defRPr>
            </a:lvl5pPr>
            <a:lvl6pPr marL="25146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6pPr>
            <a:lvl7pPr marL="29718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7pPr>
            <a:lvl8pPr marL="34290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8pPr>
            <a:lvl9pPr marL="3886200" indent="-228600" algn="ctr" eaLnBrk="0" fontAlgn="base" hangingPunct="0">
              <a:spcBef>
                <a:spcPct val="0"/>
              </a:spcBef>
              <a:spcAft>
                <a:spcPct val="0"/>
              </a:spcAft>
              <a:defRPr kumimoji="1" sz="4000">
                <a:solidFill>
                  <a:srgbClr val="0000CC"/>
                </a:solidFill>
                <a:latin typeface="Arial" panose="020B0604020202020204" pitchFamily="34" charset="0"/>
                <a:ea typeface="華康儷金黑"/>
                <a:cs typeface="華康儷金黑"/>
              </a:defRPr>
            </a:lvl9pPr>
          </a:lstStyle>
          <a:p>
            <a:pPr algn="l" eaLnBrk="1" hangingPunct="1">
              <a:spcBef>
                <a:spcPct val="50000"/>
              </a:spcBef>
              <a:defRPr/>
            </a:pPr>
            <a:r>
              <a:rPr lang="zh-TW" altLang="en-US"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rPr>
              <a:t>中學堂</a:t>
            </a:r>
            <a:endParaRPr lang="en-US" altLang="zh-TW" sz="4800" b="1" spc="50" dirty="0">
              <a:ln w="11430"/>
              <a:solidFill>
                <a:srgbClr val="0000FF"/>
              </a:solidFill>
              <a:effectLst>
                <a:outerShdw blurRad="76200" dist="50800" dir="5400000" algn="tl" rotWithShape="0">
                  <a:srgbClr val="000000">
                    <a:alpha val="65000"/>
                  </a:srgbClr>
                </a:outerShdw>
              </a:effectLst>
              <a:latin typeface="文鼎特明" pitchFamily="49" charset="-120"/>
              <a:ea typeface="文鼎特明" pitchFamily="49" charset="-120"/>
            </a:endParaRPr>
          </a:p>
        </p:txBody>
      </p:sp>
      <p:sp>
        <p:nvSpPr>
          <p:cNvPr id="10" name="矩形 9"/>
          <p:cNvSpPr/>
          <p:nvPr/>
        </p:nvSpPr>
        <p:spPr>
          <a:xfrm>
            <a:off x="2391092" y="3959073"/>
            <a:ext cx="3888432" cy="683264"/>
          </a:xfrm>
          <a:prstGeom prst="rect">
            <a:avLst/>
          </a:prstGeom>
        </p:spPr>
        <p:txBody>
          <a:bodyPr wrap="square">
            <a:spAutoFit/>
          </a:bodyPr>
          <a:lstStyle/>
          <a:p>
            <a:pPr marL="342900" indent="-342900" eaLnBrk="0" fontAlgn="auto" hangingPunct="0">
              <a:lnSpc>
                <a:spcPct val="80000"/>
              </a:lnSpc>
              <a:spcBef>
                <a:spcPct val="20000"/>
              </a:spcBef>
              <a:spcAft>
                <a:spcPts val="0"/>
              </a:spcAft>
              <a:defRPr/>
            </a:pPr>
            <a:r>
              <a:rPr lang="en-US" altLang="zh-TW" sz="4800" b="1" kern="0" dirty="0">
                <a:latin typeface="標楷體" panose="03000509000000000000" pitchFamily="65" charset="-120"/>
                <a:ea typeface="標楷體" panose="03000509000000000000" pitchFamily="65" charset="-120"/>
              </a:rPr>
              <a:t>1.</a:t>
            </a:r>
            <a:r>
              <a:rPr lang="zh-TW" altLang="en-US" sz="4800" b="1" kern="0" dirty="0">
                <a:latin typeface="標楷體" panose="03000509000000000000" pitchFamily="65" charset="-120"/>
                <a:ea typeface="標楷體" panose="03000509000000000000" pitchFamily="65" charset="-120"/>
              </a:rPr>
              <a:t>對</a:t>
            </a:r>
            <a:r>
              <a:rPr lang="en-US" altLang="zh-TW" sz="4800" b="1" kern="0" dirty="0">
                <a:latin typeface="標楷體" panose="03000509000000000000" pitchFamily="65" charset="-120"/>
                <a:ea typeface="標楷體" panose="03000509000000000000" pitchFamily="65" charset="-120"/>
              </a:rPr>
              <a:t>    2.</a:t>
            </a:r>
            <a:r>
              <a:rPr lang="zh-TW" altLang="en-US" sz="4800" b="1" kern="0" dirty="0">
                <a:latin typeface="標楷體" panose="03000509000000000000" pitchFamily="65" charset="-120"/>
                <a:ea typeface="標楷體" panose="03000509000000000000" pitchFamily="65" charset="-120"/>
              </a:rPr>
              <a:t>錯</a:t>
            </a:r>
          </a:p>
        </p:txBody>
      </p:sp>
      <p:sp>
        <p:nvSpPr>
          <p:cNvPr id="2" name="文字方塊 1"/>
          <p:cNvSpPr txBox="1"/>
          <p:nvPr/>
        </p:nvSpPr>
        <p:spPr>
          <a:xfrm>
            <a:off x="1619672" y="575751"/>
            <a:ext cx="3473914" cy="923330"/>
          </a:xfrm>
          <a:prstGeom prst="rect">
            <a:avLst/>
          </a:prstGeom>
          <a:noFill/>
        </p:spPr>
        <p:txBody>
          <a:bodyPr wrap="square" rtlCol="0">
            <a:spAutoFit/>
          </a:bodyPr>
          <a:lstStyle/>
          <a:p>
            <a:r>
              <a:rPr lang="zh-TW" altLang="en-US" sz="5400" b="1" dirty="0">
                <a:ln w="22225">
                  <a:solidFill>
                    <a:schemeClr val="accent2"/>
                  </a:solidFill>
                  <a:prstDash val="solid"/>
                </a:ln>
                <a:solidFill>
                  <a:srgbClr val="CC0099"/>
                </a:solidFill>
                <a:latin typeface="微軟正黑體" panose="020B0604030504040204" pitchFamily="34" charset="-120"/>
                <a:ea typeface="微軟正黑體" panose="020B0604030504040204" pitchFamily="34" charset="-120"/>
              </a:rPr>
              <a:t>關懷愛滋</a:t>
            </a:r>
          </a:p>
        </p:txBody>
      </p:sp>
      <p:sp>
        <p:nvSpPr>
          <p:cNvPr id="4" name="橢圓 3"/>
          <p:cNvSpPr/>
          <p:nvPr/>
        </p:nvSpPr>
        <p:spPr>
          <a:xfrm>
            <a:off x="2267744" y="3809657"/>
            <a:ext cx="1676852" cy="982095"/>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0" y="4823233"/>
            <a:ext cx="1832994" cy="2082949"/>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4775502"/>
            <a:ext cx="1597922" cy="2209109"/>
          </a:xfrm>
          <a:prstGeom prst="rect">
            <a:avLst/>
          </a:prstGeom>
        </p:spPr>
      </p:pic>
      <p:pic>
        <p:nvPicPr>
          <p:cNvPr id="14" name="圖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4596" y="4823233"/>
            <a:ext cx="1563508" cy="2112849"/>
          </a:xfrm>
          <a:prstGeom prst="rect">
            <a:avLst/>
          </a:prstGeom>
        </p:spPr>
      </p:pic>
      <p:pic>
        <p:nvPicPr>
          <p:cNvPr id="15" name="圖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6125" y="4791752"/>
            <a:ext cx="1754642" cy="2157347"/>
          </a:xfrm>
          <a:prstGeom prst="rect">
            <a:avLst/>
          </a:prstGeom>
        </p:spPr>
      </p:pic>
      <p:pic>
        <p:nvPicPr>
          <p:cNvPr id="3" name="圖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767" y="4823233"/>
            <a:ext cx="1858700" cy="2112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DE2F87D9-9655-41C9-AE70-941E17901E21}" type="slidenum">
              <a:rPr lang="en-US" altLang="zh-TW" sz="1400" smtClean="0">
                <a:solidFill>
                  <a:prstClr val="black"/>
                </a:solidFill>
              </a:rPr>
              <a:t>38</a:t>
            </a:fld>
            <a:endParaRPr lang="en-US" altLang="zh-TW" sz="1400">
              <a:solidFill>
                <a:prstClr val="black"/>
              </a:solidFill>
            </a:endParaRPr>
          </a:p>
        </p:txBody>
      </p:sp>
      <p:pic>
        <p:nvPicPr>
          <p:cNvPr id="5" name="圖片 4"/>
          <p:cNvPicPr>
            <a:picLocks noChangeAspect="1"/>
          </p:cNvPicPr>
          <p:nvPr/>
        </p:nvPicPr>
        <p:blipFill rotWithShape="1">
          <a:blip r:embed="rId3"/>
          <a:srcRect b="6335"/>
          <a:stretch>
            <a:fillRect/>
          </a:stretch>
        </p:blipFill>
        <p:spPr>
          <a:xfrm>
            <a:off x="341784" y="759852"/>
            <a:ext cx="8460432" cy="5596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4</a:t>
            </a:fld>
            <a:endParaRPr lang="zh-TW" altLang="en-US"/>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0750">
            <a:off x="-62569" y="5046389"/>
            <a:ext cx="3658174" cy="1844675"/>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5564352"/>
            <a:ext cx="3246523" cy="2314245"/>
          </a:xfrm>
          <a:prstGeom prst="rect">
            <a:avLst/>
          </a:prstGeom>
        </p:spPr>
      </p:pic>
      <p:pic>
        <p:nvPicPr>
          <p:cNvPr id="2" name="圖片 1"/>
          <p:cNvPicPr>
            <a:picLocks noChangeAspect="1"/>
          </p:cNvPicPr>
          <p:nvPr/>
        </p:nvPicPr>
        <p:blipFill rotWithShape="1">
          <a:blip r:embed="rId5"/>
          <a:srcRect t="14446" r="49569" b="4518"/>
          <a:stretch>
            <a:fillRect/>
          </a:stretch>
        </p:blipFill>
        <p:spPr>
          <a:xfrm>
            <a:off x="971025" y="1334580"/>
            <a:ext cx="6789762" cy="4159547"/>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rcRect l="475" t="46490"/>
          <a:stretch>
            <a:fillRect/>
          </a:stretch>
        </p:blipFill>
        <p:spPr>
          <a:xfrm>
            <a:off x="236220" y="1249045"/>
            <a:ext cx="8550910" cy="4244975"/>
          </a:xfrm>
          <a:prstGeom prst="rect">
            <a:avLst/>
          </a:prstGeom>
          <a:ln>
            <a:noFill/>
          </a:ln>
          <a:effectLst>
            <a:outerShdw blurRad="292100" dist="139700" dir="2700000" algn="tl" rotWithShape="0">
              <a:srgbClr val="333333">
                <a:alpha val="65000"/>
              </a:srgbClr>
            </a:outerShdw>
          </a:effectLst>
        </p:spPr>
      </p:pic>
      <p:sp>
        <p:nvSpPr>
          <p:cNvPr id="10" name="文字方塊 9"/>
          <p:cNvSpPr txBox="1"/>
          <p:nvPr/>
        </p:nvSpPr>
        <p:spPr>
          <a:xfrm>
            <a:off x="5364075" y="189347"/>
            <a:ext cx="3530393"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dirty="0">
                <a:solidFill>
                  <a:srgbClr val="7030A0"/>
                </a:solidFill>
                <a:latin typeface="標楷體" panose="03000509000000000000" pitchFamily="65" charset="-120"/>
                <a:ea typeface="標楷體" panose="03000509000000000000" pitchFamily="65" charset="-120"/>
              </a:rPr>
              <a:t>網路交友、不安全性行為</a:t>
            </a:r>
            <a:r>
              <a:rPr lang="en-US" altLang="zh-TW" sz="3200" dirty="0">
                <a:solidFill>
                  <a:srgbClr val="7030A0"/>
                </a:solidFill>
                <a:latin typeface="標楷體" panose="03000509000000000000" pitchFamily="65" charset="-120"/>
                <a:ea typeface="標楷體" panose="03000509000000000000" pitchFamily="65" charset="-120"/>
              </a:rPr>
              <a:t>…</a:t>
            </a:r>
            <a:r>
              <a:rPr lang="zh-TW" altLang="en-US" sz="3200" dirty="0">
                <a:solidFill>
                  <a:srgbClr val="7030A0"/>
                </a:solidFill>
                <a:latin typeface="標楷體" panose="03000509000000000000" pitchFamily="65" charset="-120"/>
                <a:ea typeface="標楷體" panose="03000509000000000000" pitchFamily="65" charset="-120"/>
              </a:rPr>
              <a:t> </a:t>
            </a:r>
            <a:endParaRPr lang="en-US" altLang="zh-TW" sz="3200" dirty="0">
              <a:solidFill>
                <a:srgbClr val="7030A0"/>
              </a:solidFill>
              <a:latin typeface="標楷體" panose="03000509000000000000" pitchFamily="65" charset="-120"/>
              <a:ea typeface="標楷體" panose="03000509000000000000" pitchFamily="65" charset="-120"/>
            </a:endParaRPr>
          </a:p>
          <a:p>
            <a:r>
              <a:rPr lang="zh-TW" altLang="en-US" sz="3200" dirty="0">
                <a:solidFill>
                  <a:srgbClr val="7030A0"/>
                </a:solidFill>
                <a:latin typeface="標楷體" panose="03000509000000000000" pitchFamily="65" charset="-120"/>
                <a:ea typeface="標楷體" panose="03000509000000000000" pitchFamily="65" charset="-120"/>
              </a:rPr>
              <a:t>愛滋感染者年輕化</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4C22A849-29A3-42EC-818B-A47E12ECFD38}" type="slidenum">
              <a:rPr lang="zh-TW" altLang="en-US" smtClean="0"/>
              <a:t>5</a:t>
            </a:fld>
            <a:endParaRPr lang="zh-TW" altLang="en-US"/>
          </a:p>
        </p:txBody>
      </p:sp>
      <p:pic>
        <p:nvPicPr>
          <p:cNvPr id="2" name="圖片 1"/>
          <p:cNvPicPr>
            <a:picLocks noChangeAspect="1"/>
          </p:cNvPicPr>
          <p:nvPr/>
        </p:nvPicPr>
        <p:blipFill rotWithShape="1">
          <a:blip r:embed="rId3"/>
          <a:srcRect l="8736" t="13780" r="18209" b="12619"/>
          <a:stretch>
            <a:fillRect/>
          </a:stretch>
        </p:blipFill>
        <p:spPr>
          <a:xfrm>
            <a:off x="24408" y="847197"/>
            <a:ext cx="8784976" cy="53840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p:cNvPicPr/>
          <p:nvPr/>
        </p:nvPicPr>
        <p:blipFill rotWithShape="1">
          <a:blip r:embed="rId4"/>
          <a:srcRect l="27235" t="33606" r="7233" b="17574"/>
          <a:stretch>
            <a:fillRect/>
          </a:stretch>
        </p:blipFill>
        <p:spPr>
          <a:xfrm>
            <a:off x="0" y="760000"/>
            <a:ext cx="8776106" cy="5558468"/>
          </a:xfrm>
          <a:prstGeom prst="rect">
            <a:avLst/>
          </a:prstGeom>
          <a:ln>
            <a:noFill/>
          </a:ln>
          <a:effectLst>
            <a:outerShdw blurRad="292100" dist="139700" dir="2700000" algn="tl" rotWithShape="0">
              <a:srgbClr val="333333">
                <a:alpha val="65000"/>
              </a:srgbClr>
            </a:outerShdw>
          </a:effectLst>
        </p:spPr>
      </p:pic>
      <p:pic>
        <p:nvPicPr>
          <p:cNvPr id="10" name="Picture 2" descr="C:\Users\aq3088\Desktop\檔案_000.jpeg"/>
          <p:cNvPicPr>
            <a:picLocks noChangeAspect="1" noChangeArrowheads="1"/>
          </p:cNvPicPr>
          <p:nvPr/>
        </p:nvPicPr>
        <p:blipFill rotWithShape="1">
          <a:blip r:embed="rId5">
            <a:extLst>
              <a:ext uri="{28A0092B-C50C-407E-A947-70E740481C1C}">
                <a14:useLocalDpi xmlns:a14="http://schemas.microsoft.com/office/drawing/2010/main" val="0"/>
              </a:ext>
            </a:extLst>
          </a:blip>
          <a:srcRect l="2690" t="8294" r="2616"/>
          <a:stretch>
            <a:fillRect/>
          </a:stretch>
        </p:blipFill>
        <p:spPr bwMode="auto">
          <a:xfrm>
            <a:off x="-778" y="484383"/>
            <a:ext cx="8776884" cy="637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5250487" y="80848"/>
            <a:ext cx="3744416"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3200" dirty="0">
                <a:solidFill>
                  <a:srgbClr val="7030A0"/>
                </a:solidFill>
                <a:latin typeface="標楷體" panose="03000509000000000000" pitchFamily="65" charset="-120"/>
                <a:ea typeface="標楷體" panose="03000509000000000000" pitchFamily="65" charset="-120"/>
              </a:rPr>
              <a:t>藥物濫用，容易發生沒有保護措施的性行為</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409825" y="1285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endParaRPr lang="zh-TW" altLang="zh-TW" sz="4000">
              <a:solidFill>
                <a:srgbClr val="0000CC"/>
              </a:solidFill>
              <a:latin typeface="Arial" panose="020B0604020202020204" pitchFamily="34" charset="0"/>
              <a:ea typeface="華康儷金黑" pitchFamily="1" charset="-120"/>
            </a:endParaRPr>
          </a:p>
        </p:txBody>
      </p:sp>
      <p:pic>
        <p:nvPicPr>
          <p:cNvPr id="78851" name="Picture 6"/>
          <p:cNvPicPr>
            <a:picLocks noChangeAspect="1" noChangeArrowheads="1"/>
          </p:cNvPicPr>
          <p:nvPr/>
        </p:nvPicPr>
        <p:blipFill>
          <a:blip r:embed="rId3">
            <a:extLst>
              <a:ext uri="{28A0092B-C50C-407E-A947-70E740481C1C}">
                <a14:useLocalDpi xmlns:a14="http://schemas.microsoft.com/office/drawing/2010/main" val="0"/>
              </a:ext>
            </a:extLst>
          </a:blip>
          <a:srcRect t="57294"/>
          <a:stretch>
            <a:fillRect/>
          </a:stretch>
        </p:blipFill>
        <p:spPr bwMode="auto">
          <a:xfrm>
            <a:off x="2929833" y="801688"/>
            <a:ext cx="2797175" cy="1543050"/>
          </a:xfrm>
          <a:prstGeom prst="rect">
            <a:avLst/>
          </a:prstGeom>
          <a:noFill/>
          <a:ln w="57150"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 name="標題 1"/>
          <p:cNvSpPr/>
          <p:nvPr/>
        </p:nvSpPr>
        <p:spPr bwMode="auto">
          <a:xfrm>
            <a:off x="3251994" y="-168807"/>
            <a:ext cx="6443662"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kumimoji="1" sz="3600">
                <a:solidFill>
                  <a:schemeClr val="tx2"/>
                </a:solidFill>
                <a:latin typeface="Arial" panose="020B0604020202020204" pitchFamily="34" charset="0"/>
                <a:ea typeface="新細明體" panose="02020500000000000000" pitchFamily="18" charset="-120"/>
              </a:defRPr>
            </a:lvl1pPr>
            <a:lvl2pPr algn="ctr" eaLnBrk="0" hangingPunct="0">
              <a:defRPr kumimoji="1" sz="3600">
                <a:solidFill>
                  <a:schemeClr val="tx2"/>
                </a:solidFill>
                <a:latin typeface="Arial" panose="020B0604020202020204" pitchFamily="34" charset="0"/>
                <a:ea typeface="新細明體" panose="02020500000000000000" pitchFamily="18" charset="-120"/>
              </a:defRPr>
            </a:lvl2pPr>
            <a:lvl3pPr algn="ctr" eaLnBrk="0" hangingPunct="0">
              <a:defRPr kumimoji="1" sz="3600">
                <a:solidFill>
                  <a:schemeClr val="tx2"/>
                </a:solidFill>
                <a:latin typeface="Arial" panose="020B0604020202020204" pitchFamily="34" charset="0"/>
                <a:ea typeface="新細明體" panose="02020500000000000000" pitchFamily="18" charset="-120"/>
              </a:defRPr>
            </a:lvl3pPr>
            <a:lvl4pPr algn="ctr" eaLnBrk="0" hangingPunct="0">
              <a:defRPr kumimoji="1" sz="3600">
                <a:solidFill>
                  <a:schemeClr val="tx2"/>
                </a:solidFill>
                <a:latin typeface="Arial" panose="020B0604020202020204" pitchFamily="34" charset="0"/>
                <a:ea typeface="新細明體" panose="02020500000000000000" pitchFamily="18" charset="-120"/>
              </a:defRPr>
            </a:lvl4pPr>
            <a:lvl5pPr algn="ctr" eaLnBrk="0" hangingPunct="0">
              <a:defRPr kumimoji="1" sz="3600">
                <a:solidFill>
                  <a:schemeClr val="tx2"/>
                </a:solidFill>
                <a:latin typeface="Arial" panose="020B0604020202020204" pitchFamily="34" charset="0"/>
                <a:ea typeface="新細明體" panose="02020500000000000000" pitchFamily="18" charset="-120"/>
              </a:defRPr>
            </a:lvl5pPr>
            <a:lvl6pPr marL="457200" algn="ctr" eaLnBrk="0" fontAlgn="base" hangingPunct="0">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6pPr>
            <a:lvl7pPr marL="914400" algn="ctr" eaLnBrk="0" fontAlgn="base" hangingPunct="0">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7pPr>
            <a:lvl8pPr marL="1371600" algn="ctr" eaLnBrk="0" fontAlgn="base" hangingPunct="0">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8pPr>
            <a:lvl9pPr marL="1828800" algn="ctr" eaLnBrk="0" fontAlgn="base" hangingPunct="0">
              <a:spcBef>
                <a:spcPct val="0"/>
              </a:spcBef>
              <a:spcAft>
                <a:spcPct val="0"/>
              </a:spcAft>
              <a:defRPr kumimoji="1" sz="3600">
                <a:solidFill>
                  <a:schemeClr val="tx2"/>
                </a:solidFill>
                <a:latin typeface="Arial" panose="020B0604020202020204" pitchFamily="34" charset="0"/>
                <a:ea typeface="新細明體" panose="02020500000000000000" pitchFamily="18" charset="-120"/>
              </a:defRPr>
            </a:lvl9pPr>
          </a:lstStyle>
          <a:p>
            <a:pPr algn="l" eaLnBrk="1" hangingPunct="1">
              <a:defRPr/>
            </a:pPr>
            <a:r>
              <a:rPr kumimoji="0" lang="zh-TW" altLang="en-US" sz="4800" b="1" dirty="0">
                <a:solidFill>
                  <a:srgbClr val="1F497D">
                    <a:lumMod val="75000"/>
                  </a:srgbClr>
                </a:solidFill>
                <a:effectLst>
                  <a:outerShdw blurRad="38100" dist="38100" dir="2700000" algn="tl">
                    <a:srgbClr val="C0C0C0"/>
                  </a:outerShdw>
                </a:effectLst>
                <a:latin typeface="Calibri" panose="020F0502020204030204" pitchFamily="34" charset="0"/>
                <a:ea typeface="標楷體" panose="03000509000000000000" pitchFamily="65" charset="-120"/>
              </a:rPr>
              <a:t>認識愛滋</a:t>
            </a:r>
          </a:p>
        </p:txBody>
      </p:sp>
      <p:pic>
        <p:nvPicPr>
          <p:cNvPr id="7885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688" y="3363913"/>
            <a:ext cx="652462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899592" y="2706063"/>
            <a:ext cx="3384376" cy="830997"/>
          </a:xfrm>
          <a:prstGeom prst="rect">
            <a:avLst/>
          </a:prstGeom>
          <a:solidFill>
            <a:srgbClr val="FFFF00"/>
          </a:solidFill>
        </p:spPr>
        <p:txBody>
          <a:bodyPr>
            <a:spAutoFit/>
          </a:bodyPr>
          <a:lstStyle/>
          <a:p>
            <a:pPr>
              <a:spcBef>
                <a:spcPct val="10000"/>
              </a:spcBef>
              <a:defRPr/>
            </a:pPr>
            <a:r>
              <a:rPr lang="zh-TW" altLang="en-US" sz="2400" dirty="0">
                <a:ln w="1905"/>
                <a:solidFill>
                  <a:srgbClr val="00206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愛滋病毒</a:t>
            </a:r>
            <a:r>
              <a:rPr lang="en-US" altLang="zh-TW" sz="2400" dirty="0">
                <a:ln w="1905"/>
                <a:solidFill>
                  <a:srgbClr val="00206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(HIV)</a:t>
            </a:r>
            <a:r>
              <a:rPr lang="zh-TW" altLang="en-US" sz="2400" dirty="0">
                <a:ln w="1905"/>
                <a:solidFill>
                  <a:srgbClr val="00206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必須生存在</a:t>
            </a:r>
            <a:r>
              <a:rPr lang="zh-TW" altLang="en-US" sz="24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潮濕的黏膜組織</a:t>
            </a:r>
            <a:r>
              <a:rPr lang="zh-TW" altLang="en-US" sz="2400" dirty="0">
                <a:ln w="1905"/>
                <a:solidFill>
                  <a:srgbClr val="00206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中。</a:t>
            </a:r>
          </a:p>
        </p:txBody>
      </p:sp>
      <p:pic>
        <p:nvPicPr>
          <p:cNvPr id="8" name="圖片 1"/>
          <p:cNvPicPr>
            <a:picLocks noChangeAspect="1"/>
          </p:cNvPicPr>
          <p:nvPr/>
        </p:nvPicPr>
        <p:blipFill rotWithShape="1">
          <a:blip r:embed="rId5" cstate="print"/>
          <a:srcRect l="31357" t="26557" r="35400" b="33562"/>
          <a:stretch>
            <a:fillRect/>
          </a:stretch>
        </p:blipFill>
        <p:spPr bwMode="auto">
          <a:xfrm>
            <a:off x="201203" y="3621973"/>
            <a:ext cx="1908212" cy="1832352"/>
          </a:xfrm>
          <a:prstGeom prst="rect">
            <a:avLst/>
          </a:prstGeom>
          <a:ln>
            <a:noFill/>
          </a:ln>
          <a:effectLst>
            <a:softEdge rad="112500"/>
          </a:effectLst>
        </p:spPr>
      </p:pic>
      <p:sp>
        <p:nvSpPr>
          <p:cNvPr id="4" name="矩形 3"/>
          <p:cNvSpPr/>
          <p:nvPr/>
        </p:nvSpPr>
        <p:spPr>
          <a:xfrm>
            <a:off x="4553563" y="2700274"/>
            <a:ext cx="4248472" cy="523220"/>
          </a:xfrm>
          <a:prstGeom prst="rect">
            <a:avLst/>
          </a:prstGeom>
          <a:solidFill>
            <a:srgbClr val="FFFF00"/>
          </a:solidFill>
        </p:spPr>
        <p:txBody>
          <a:bodyPr>
            <a:spAutoFit/>
          </a:bodyPr>
          <a:lstStyle/>
          <a:p>
            <a:pPr>
              <a:spcBef>
                <a:spcPts val="1800"/>
              </a:spcBef>
              <a:defRPr/>
            </a:pPr>
            <a:r>
              <a:rPr lang="zh-TW" altLang="en-US" sz="28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愛滋病</a:t>
            </a:r>
            <a:r>
              <a:rPr lang="zh-TW" altLang="en-US" sz="2000" b="1" dirty="0">
                <a:ln w="1905"/>
                <a:solidFill>
                  <a:srgbClr val="00206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缺乏預防疫苗與治癒藥物</a:t>
            </a:r>
          </a:p>
        </p:txBody>
      </p:sp>
      <p:sp>
        <p:nvSpPr>
          <p:cNvPr id="13" name="Rectangle 6"/>
          <p:cNvSpPr>
            <a:spLocks noChangeArrowheads="1"/>
          </p:cNvSpPr>
          <p:nvPr/>
        </p:nvSpPr>
        <p:spPr bwMode="auto">
          <a:xfrm>
            <a:off x="324036" y="6093295"/>
            <a:ext cx="8477999" cy="584775"/>
          </a:xfrm>
          <a:prstGeom prst="rect">
            <a:avLst/>
          </a:prstGeom>
          <a:solidFill>
            <a:srgbClr val="FFC000"/>
          </a:solidFill>
          <a:ln>
            <a:noFill/>
          </a:ln>
        </p:spPr>
        <p:txBody>
          <a:bodyPr>
            <a:spAutoFit/>
          </a:bodyPr>
          <a:lstStyle/>
          <a:p>
            <a:pPr algn="ctr">
              <a:defRPr/>
            </a:pPr>
            <a:r>
              <a:rPr lang="zh-TW" altLang="en-US"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無論是</a:t>
            </a:r>
            <a:r>
              <a:rPr lang="en-US" altLang="zh-TW" sz="32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(HIV</a:t>
            </a:r>
            <a:r>
              <a:rPr lang="zh-TW" altLang="en-US" sz="32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感染者</a:t>
            </a:r>
            <a:r>
              <a:rPr lang="en-US" altLang="zh-TW" sz="32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/AIDS</a:t>
            </a:r>
            <a:r>
              <a:rPr lang="zh-TW" altLang="en-US" sz="32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病人</a:t>
            </a:r>
            <a:r>
              <a:rPr lang="en-US" altLang="zh-TW" sz="32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a:t>
            </a:r>
            <a:r>
              <a:rPr lang="zh-TW" altLang="en-US" sz="24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都具有傳染力。</a:t>
            </a:r>
          </a:p>
        </p:txBody>
      </p:sp>
      <p:sp>
        <p:nvSpPr>
          <p:cNvPr id="15" name="橢圓 14"/>
          <p:cNvSpPr/>
          <p:nvPr/>
        </p:nvSpPr>
        <p:spPr>
          <a:xfrm>
            <a:off x="4519612" y="3810910"/>
            <a:ext cx="1954213" cy="10017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ndParaRPr>
          </a:p>
        </p:txBody>
      </p:sp>
      <p:sp>
        <p:nvSpPr>
          <p:cNvPr id="16" name="文字方塊 15"/>
          <p:cNvSpPr txBox="1"/>
          <p:nvPr/>
        </p:nvSpPr>
        <p:spPr>
          <a:xfrm>
            <a:off x="3923928" y="4811946"/>
            <a:ext cx="3864730" cy="461665"/>
          </a:xfrm>
          <a:prstGeom prst="rect">
            <a:avLst/>
          </a:prstGeom>
          <a:solidFill>
            <a:srgbClr val="FF3300"/>
          </a:solidFill>
        </p:spPr>
        <p:txBody>
          <a:bodyPr>
            <a:spAutoFit/>
          </a:bodyPr>
          <a:lstStyle/>
          <a:p>
            <a:pPr>
              <a:defRPr/>
            </a:pPr>
            <a:r>
              <a:rPr lang="zh-TW"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雞尾酒療法→延長</a:t>
            </a:r>
            <a:r>
              <a:rPr lang="en-US" altLang="zh-TW"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20~30</a:t>
            </a:r>
            <a:r>
              <a:rPr lang="zh-TW"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年</a:t>
            </a:r>
          </a:p>
        </p:txBody>
      </p:sp>
      <p:pic>
        <p:nvPicPr>
          <p:cNvPr id="78860" name="Picture 6"/>
          <p:cNvPicPr>
            <a:picLocks noChangeAspect="1" noChangeArrowheads="1"/>
          </p:cNvPicPr>
          <p:nvPr/>
        </p:nvPicPr>
        <p:blipFill>
          <a:blip r:embed="rId3">
            <a:extLst>
              <a:ext uri="{28A0092B-C50C-407E-A947-70E740481C1C}">
                <a14:useLocalDpi xmlns:a14="http://schemas.microsoft.com/office/drawing/2010/main" val="0"/>
              </a:ext>
            </a:extLst>
          </a:blip>
          <a:srcRect b="48280"/>
          <a:stretch>
            <a:fillRect/>
          </a:stretch>
        </p:blipFill>
        <p:spPr bwMode="auto">
          <a:xfrm>
            <a:off x="5954554" y="801688"/>
            <a:ext cx="2665407" cy="1543050"/>
          </a:xfrm>
          <a:prstGeom prst="rect">
            <a:avLst/>
          </a:prstGeom>
          <a:noFill/>
          <a:ln w="762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8861" name="Picture 7" descr="virus"/>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53418" y="694464"/>
            <a:ext cx="1902470" cy="195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2" name="文字方塊 2"/>
          <p:cNvSpPr txBox="1">
            <a:spLocks noChangeArrowheads="1"/>
          </p:cNvSpPr>
          <p:nvPr/>
        </p:nvSpPr>
        <p:spPr bwMode="auto">
          <a:xfrm>
            <a:off x="1616075" y="3576638"/>
            <a:ext cx="2166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2400" b="1" dirty="0">
                <a:solidFill>
                  <a:srgbClr val="FF0066"/>
                </a:solidFill>
                <a:latin typeface="Arial" panose="020B0604020202020204" pitchFamily="34" charset="0"/>
                <a:ea typeface="新細明體" panose="02020500000000000000" pitchFamily="18" charset="-120"/>
              </a:rPr>
              <a:t>空窗期</a:t>
            </a:r>
            <a:r>
              <a:rPr lang="en-US" altLang="zh-TW" sz="2400" b="1" dirty="0">
                <a:solidFill>
                  <a:srgbClr val="FF0066"/>
                </a:solidFill>
                <a:latin typeface="Arial" panose="020B0604020202020204" pitchFamily="34" charset="0"/>
                <a:ea typeface="新細明體" panose="02020500000000000000" pitchFamily="18" charset="-120"/>
              </a:rPr>
              <a:t>:3-12</a:t>
            </a:r>
            <a:r>
              <a:rPr lang="zh-TW" altLang="en-US" sz="2400" b="1" dirty="0">
                <a:solidFill>
                  <a:srgbClr val="FF0066"/>
                </a:solidFill>
                <a:latin typeface="Arial" panose="020B0604020202020204" pitchFamily="34" charset="0"/>
                <a:ea typeface="新細明體" panose="02020500000000000000" pitchFamily="18" charset="-120"/>
              </a:rPr>
              <a:t>週</a:t>
            </a:r>
          </a:p>
        </p:txBody>
      </p:sp>
      <p:sp>
        <p:nvSpPr>
          <p:cNvPr id="78863" name="文字方塊 4"/>
          <p:cNvSpPr txBox="1">
            <a:spLocks noChangeArrowheads="1"/>
          </p:cNvSpPr>
          <p:nvPr/>
        </p:nvSpPr>
        <p:spPr bwMode="auto">
          <a:xfrm>
            <a:off x="4846638" y="3341688"/>
            <a:ext cx="13001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2800" b="1" dirty="0">
                <a:solidFill>
                  <a:srgbClr val="FF0066"/>
                </a:solidFill>
                <a:latin typeface="Arial" panose="020B0604020202020204" pitchFamily="34" charset="0"/>
                <a:ea typeface="新細明體" panose="02020500000000000000" pitchFamily="18" charset="-120"/>
              </a:rPr>
              <a:t>潛伏期</a:t>
            </a:r>
          </a:p>
        </p:txBody>
      </p:sp>
      <p:sp>
        <p:nvSpPr>
          <p:cNvPr id="5" name="矩形 4"/>
          <p:cNvSpPr/>
          <p:nvPr/>
        </p:nvSpPr>
        <p:spPr>
          <a:xfrm>
            <a:off x="4846638" y="4038600"/>
            <a:ext cx="1300162" cy="461665"/>
          </a:xfrm>
          <a:prstGeom prst="rect">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Arial" panose="020B0604020202020204" pitchFamily="34" charset="0"/>
                <a:cs typeface="Arial" panose="020B0604020202020204" pitchFamily="34" charset="0"/>
              </a:rPr>
              <a:t>5-10</a:t>
            </a:r>
            <a:r>
              <a:rPr lang="zh-TW" altLang="en-US" sz="2400" b="1" dirty="0">
                <a:latin typeface="Arial" panose="020B0604020202020204" pitchFamily="34" charset="0"/>
                <a:cs typeface="Arial" panose="020B0604020202020204" pitchFamily="34" charset="0"/>
              </a:rPr>
              <a:t>年</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35A7684-57B0-4E83-9499-C142152D9CF7}" type="slidenum">
              <a:rPr lang="zh-TW" altLang="en-US" smtClean="0"/>
              <a:t>7</a:t>
            </a:fld>
            <a:endParaRPr lang="zh-TW" altLang="en-US"/>
          </a:p>
        </p:txBody>
      </p:sp>
      <p:sp>
        <p:nvSpPr>
          <p:cNvPr id="3" name="文字方塊 2"/>
          <p:cNvSpPr txBox="1"/>
          <p:nvPr/>
        </p:nvSpPr>
        <p:spPr>
          <a:xfrm>
            <a:off x="1151620" y="1388358"/>
            <a:ext cx="6840760" cy="3046988"/>
          </a:xfrm>
          <a:prstGeom prst="rect">
            <a:avLst/>
          </a:prstGeom>
          <a:noFill/>
        </p:spPr>
        <p:txBody>
          <a:bodyPr wrap="square" rtlCol="0">
            <a:spAutoFit/>
          </a:bodyPr>
          <a:lstStyle/>
          <a:p>
            <a:pPr marL="49530" marR="5080" algn="just">
              <a:lnSpc>
                <a:spcPct val="100000"/>
              </a:lnSpc>
              <a:spcBef>
                <a:spcPts val="100"/>
              </a:spcBef>
            </a:pPr>
            <a:r>
              <a:rPr lang="zh-TW" altLang="en-US" sz="3200" spc="114" dirty="0">
                <a:latin typeface="標楷體" panose="03000509000000000000" pitchFamily="65" charset="-120"/>
                <a:ea typeface="標楷體" panose="03000509000000000000" pitchFamily="65" charset="-120"/>
                <a:cs typeface="Noto Sans CJK JP Regular"/>
              </a:rPr>
              <a:t>感染</a:t>
            </a:r>
            <a:r>
              <a:rPr lang="zh-TW" altLang="en-US" sz="3200" spc="120" dirty="0">
                <a:latin typeface="標楷體" panose="03000509000000000000" pitchFamily="65" charset="-120"/>
                <a:ea typeface="標楷體" panose="03000509000000000000" pitchFamily="65" charset="-120"/>
                <a:cs typeface="Noto Sans CJK JP Regular"/>
              </a:rPr>
              <a:t>愛滋</a:t>
            </a:r>
            <a:r>
              <a:rPr lang="zh-TW" altLang="en-US" sz="3200" spc="114" dirty="0">
                <a:latin typeface="標楷體" panose="03000509000000000000" pitchFamily="65" charset="-120"/>
                <a:ea typeface="標楷體" panose="03000509000000000000" pitchFamily="65" charset="-120"/>
                <a:cs typeface="Noto Sans CJK JP Regular"/>
              </a:rPr>
              <a:t>病</a:t>
            </a:r>
            <a:r>
              <a:rPr lang="zh-TW" altLang="en-US" sz="3200" spc="120" dirty="0">
                <a:latin typeface="標楷體" panose="03000509000000000000" pitchFamily="65" charset="-120"/>
                <a:ea typeface="標楷體" panose="03000509000000000000" pitchFamily="65" charset="-120"/>
                <a:cs typeface="Noto Sans CJK JP Regular"/>
              </a:rPr>
              <a:t>毒</a:t>
            </a:r>
            <a:r>
              <a:rPr lang="zh-TW" altLang="en-US" sz="3200" spc="125" dirty="0">
                <a:latin typeface="標楷體" panose="03000509000000000000" pitchFamily="65" charset="-120"/>
                <a:ea typeface="標楷體" panose="03000509000000000000" pitchFamily="65" charset="-120"/>
                <a:cs typeface="Noto Sans CJK JP Regular"/>
              </a:rPr>
              <a:t>後</a:t>
            </a:r>
            <a:r>
              <a:rPr lang="zh-TW" altLang="en-US" sz="3200" spc="120" dirty="0">
                <a:latin typeface="標楷體" panose="03000509000000000000" pitchFamily="65" charset="-120"/>
                <a:ea typeface="標楷體" panose="03000509000000000000" pitchFamily="65" charset="-120"/>
                <a:cs typeface="Noto Sans CJK JP Regular"/>
              </a:rPr>
              <a:t>，需</a:t>
            </a:r>
            <a:r>
              <a:rPr lang="zh-TW" altLang="en-US" sz="3200" spc="114" dirty="0">
                <a:latin typeface="標楷體" panose="03000509000000000000" pitchFamily="65" charset="-120"/>
                <a:ea typeface="標楷體" panose="03000509000000000000" pitchFamily="65" charset="-120"/>
                <a:cs typeface="Noto Sans CJK JP Regular"/>
              </a:rPr>
              <a:t>要</a:t>
            </a:r>
            <a:r>
              <a:rPr lang="zh-TW" altLang="en-US" sz="3200" spc="120" dirty="0">
                <a:latin typeface="標楷體" panose="03000509000000000000" pitchFamily="65" charset="-120"/>
                <a:ea typeface="標楷體" panose="03000509000000000000" pitchFamily="65" charset="-120"/>
                <a:cs typeface="Noto Sans CJK JP Regular"/>
              </a:rPr>
              <a:t>經</a:t>
            </a:r>
            <a:r>
              <a:rPr lang="zh-TW" altLang="en-US" sz="3200" spc="125" dirty="0">
                <a:latin typeface="標楷體" panose="03000509000000000000" pitchFamily="65" charset="-120"/>
                <a:ea typeface="標楷體" panose="03000509000000000000" pitchFamily="65" charset="-120"/>
                <a:cs typeface="Noto Sans CJK JP Regular"/>
              </a:rPr>
              <a:t>過</a:t>
            </a:r>
            <a:r>
              <a:rPr lang="zh-TW" altLang="en-US" sz="3200" spc="114" dirty="0">
                <a:latin typeface="標楷體" panose="03000509000000000000" pitchFamily="65" charset="-120"/>
                <a:ea typeface="標楷體" panose="03000509000000000000" pitchFamily="65" charset="-120"/>
                <a:cs typeface="Noto Sans CJK JP Regular"/>
              </a:rPr>
              <a:t>一</a:t>
            </a:r>
            <a:r>
              <a:rPr lang="zh-TW" altLang="en-US" sz="3200" spc="120" dirty="0">
                <a:latin typeface="標楷體" panose="03000509000000000000" pitchFamily="65" charset="-120"/>
                <a:ea typeface="標楷體" panose="03000509000000000000" pitchFamily="65" charset="-120"/>
                <a:cs typeface="Noto Sans CJK JP Regular"/>
              </a:rPr>
              <a:t>段</a:t>
            </a:r>
            <a:r>
              <a:rPr lang="zh-TW" altLang="en-US" sz="3200" spc="114" dirty="0">
                <a:latin typeface="標楷體" panose="03000509000000000000" pitchFamily="65" charset="-120"/>
                <a:ea typeface="標楷體" panose="03000509000000000000" pitchFamily="65" charset="-120"/>
                <a:cs typeface="Noto Sans CJK JP Regular"/>
              </a:rPr>
              <a:t>時</a:t>
            </a:r>
            <a:r>
              <a:rPr lang="zh-TW" altLang="en-US" sz="3200" spc="120" dirty="0">
                <a:latin typeface="標楷體" panose="03000509000000000000" pitchFamily="65" charset="-120"/>
                <a:ea typeface="標楷體" panose="03000509000000000000" pitchFamily="65" charset="-120"/>
                <a:cs typeface="Noto Sans CJK JP Regular"/>
              </a:rPr>
              <a:t>間，</a:t>
            </a:r>
            <a:r>
              <a:rPr lang="zh-TW" altLang="en-US" sz="3200" spc="125" dirty="0">
                <a:latin typeface="標楷體" panose="03000509000000000000" pitchFamily="65" charset="-120"/>
                <a:ea typeface="標楷體" panose="03000509000000000000" pitchFamily="65" charset="-120"/>
                <a:cs typeface="Noto Sans CJK JP Regular"/>
              </a:rPr>
              <a:t>血液才</a:t>
            </a:r>
            <a:r>
              <a:rPr lang="zh-TW" altLang="en-US" sz="3200" spc="114" dirty="0">
                <a:latin typeface="標楷體" panose="03000509000000000000" pitchFamily="65" charset="-120"/>
                <a:ea typeface="標楷體" panose="03000509000000000000" pitchFamily="65" charset="-120"/>
                <a:cs typeface="Noto Sans CJK JP Regular"/>
              </a:rPr>
              <a:t>會</a:t>
            </a:r>
            <a:r>
              <a:rPr lang="zh-TW" altLang="en-US" sz="3200" spc="125" dirty="0">
                <a:latin typeface="標楷體" panose="03000509000000000000" pitchFamily="65" charset="-120"/>
                <a:ea typeface="標楷體" panose="03000509000000000000" pitchFamily="65" charset="-120"/>
                <a:cs typeface="Noto Sans CJK JP Regular"/>
              </a:rPr>
              <a:t>產生愛滋病毒抗原及抗體，因此感染初期，是無法檢測出感染愛滋病毒，</a:t>
            </a:r>
            <a:r>
              <a:rPr lang="zh-TW" altLang="en-US" sz="3200" spc="120" dirty="0">
                <a:latin typeface="標楷體" panose="03000509000000000000" pitchFamily="65" charset="-120"/>
                <a:ea typeface="標楷體" panose="03000509000000000000" pitchFamily="65" charset="-120"/>
                <a:cs typeface="Noto Sans CJK JP Regular"/>
              </a:rPr>
              <a:t>檢驗</a:t>
            </a:r>
            <a:r>
              <a:rPr lang="zh-TW" altLang="en-US" sz="3200" spc="114" dirty="0">
                <a:latin typeface="標楷體" panose="03000509000000000000" pitchFamily="65" charset="-120"/>
                <a:ea typeface="標楷體" panose="03000509000000000000" pitchFamily="65" charset="-120"/>
                <a:cs typeface="Noto Sans CJK JP Regular"/>
              </a:rPr>
              <a:t>呈</a:t>
            </a:r>
            <a:r>
              <a:rPr lang="zh-TW" altLang="en-US" sz="3200" spc="125" dirty="0">
                <a:latin typeface="標楷體" panose="03000509000000000000" pitchFamily="65" charset="-120"/>
                <a:ea typeface="標楷體" panose="03000509000000000000" pitchFamily="65" charset="-120"/>
                <a:cs typeface="Noto Sans CJK JP Regular"/>
              </a:rPr>
              <a:t>陰</a:t>
            </a:r>
            <a:r>
              <a:rPr lang="zh-TW" altLang="en-US" sz="3200" spc="114" dirty="0">
                <a:latin typeface="標楷體" panose="03000509000000000000" pitchFamily="65" charset="-120"/>
                <a:ea typeface="標楷體" panose="03000509000000000000" pitchFamily="65" charset="-120"/>
                <a:cs typeface="Noto Sans CJK JP Regular"/>
              </a:rPr>
              <a:t>性</a:t>
            </a:r>
            <a:r>
              <a:rPr lang="zh-TW" altLang="en-US" sz="3200" spc="125" dirty="0">
                <a:latin typeface="標楷體" panose="03000509000000000000" pitchFamily="65" charset="-120"/>
                <a:ea typeface="標楷體" panose="03000509000000000000" pitchFamily="65" charset="-120"/>
                <a:cs typeface="Noto Sans CJK JP Regular"/>
              </a:rPr>
              <a:t>反應</a:t>
            </a:r>
            <a:r>
              <a:rPr lang="zh-TW" altLang="en-US" sz="3200" spc="114" dirty="0">
                <a:latin typeface="標楷體" panose="03000509000000000000" pitchFamily="65" charset="-120"/>
                <a:ea typeface="標楷體" panose="03000509000000000000" pitchFamily="65" charset="-120"/>
                <a:cs typeface="Noto Sans CJK JP Regular"/>
              </a:rPr>
              <a:t>，</a:t>
            </a:r>
            <a:r>
              <a:rPr lang="zh-TW" altLang="en-US" sz="3200" spc="120" dirty="0">
                <a:latin typeface="標楷體" panose="03000509000000000000" pitchFamily="65" charset="-120"/>
                <a:ea typeface="標楷體" panose="03000509000000000000" pitchFamily="65" charset="-120"/>
                <a:cs typeface="Noto Sans CJK JP Regular"/>
              </a:rPr>
              <a:t>此</a:t>
            </a:r>
            <a:r>
              <a:rPr lang="zh-TW" altLang="en-US" sz="3200" spc="114" dirty="0">
                <a:latin typeface="標楷體" panose="03000509000000000000" pitchFamily="65" charset="-120"/>
                <a:ea typeface="標楷體" panose="03000509000000000000" pitchFamily="65" charset="-120"/>
                <a:cs typeface="Noto Sans CJK JP Regular"/>
              </a:rPr>
              <a:t>即</a:t>
            </a:r>
            <a:r>
              <a:rPr lang="zh-TW" altLang="en-US" sz="3200" spc="125" dirty="0">
                <a:latin typeface="標楷體" panose="03000509000000000000" pitchFamily="65" charset="-120"/>
                <a:ea typeface="標楷體" panose="03000509000000000000" pitchFamily="65" charset="-120"/>
                <a:cs typeface="Noto Sans CJK JP Regular"/>
              </a:rPr>
              <a:t>為空窗期</a:t>
            </a:r>
            <a:r>
              <a:rPr lang="zh-TW" altLang="en-US" sz="3200" spc="120" dirty="0">
                <a:latin typeface="標楷體" panose="03000509000000000000" pitchFamily="65" charset="-120"/>
                <a:ea typeface="標楷體" panose="03000509000000000000" pitchFamily="65" charset="-120"/>
                <a:cs typeface="Noto Sans CJK JP Regular"/>
              </a:rPr>
              <a:t>，但此時</a:t>
            </a:r>
            <a:r>
              <a:rPr lang="zh-TW" altLang="en-US" sz="3200" spc="114" dirty="0">
                <a:latin typeface="標楷體" panose="03000509000000000000" pitchFamily="65" charset="-120"/>
                <a:ea typeface="標楷體" panose="03000509000000000000" pitchFamily="65" charset="-120"/>
                <a:cs typeface="Noto Sans CJK JP Regular"/>
              </a:rPr>
              <a:t>體</a:t>
            </a:r>
            <a:r>
              <a:rPr lang="zh-TW" altLang="en-US" sz="3200" spc="125" dirty="0">
                <a:latin typeface="標楷體" panose="03000509000000000000" pitchFamily="65" charset="-120"/>
                <a:ea typeface="標楷體" panose="03000509000000000000" pitchFamily="65" charset="-120"/>
                <a:cs typeface="Noto Sans CJK JP Regular"/>
              </a:rPr>
              <a:t>內</a:t>
            </a:r>
            <a:r>
              <a:rPr lang="zh-TW" altLang="en-US" sz="3200" spc="114" dirty="0">
                <a:latin typeface="標楷體" panose="03000509000000000000" pitchFamily="65" charset="-120"/>
                <a:ea typeface="標楷體" panose="03000509000000000000" pitchFamily="65" charset="-120"/>
                <a:cs typeface="Noto Sans CJK JP Regular"/>
              </a:rPr>
              <a:t>愛</a:t>
            </a:r>
            <a:r>
              <a:rPr lang="zh-TW" altLang="en-US" sz="3200" spc="120" dirty="0">
                <a:latin typeface="標楷體" panose="03000509000000000000" pitchFamily="65" charset="-120"/>
                <a:ea typeface="標楷體" panose="03000509000000000000" pitchFamily="65" charset="-120"/>
                <a:cs typeface="Noto Sans CJK JP Regular"/>
              </a:rPr>
              <a:t>滋病</a:t>
            </a:r>
            <a:r>
              <a:rPr lang="zh-TW" altLang="en-US" sz="3200" spc="114" dirty="0">
                <a:latin typeface="標楷體" panose="03000509000000000000" pitchFamily="65" charset="-120"/>
                <a:ea typeface="標楷體" panose="03000509000000000000" pitchFamily="65" charset="-120"/>
                <a:cs typeface="Noto Sans CJK JP Regular"/>
              </a:rPr>
              <a:t>毒存在，已具有</a:t>
            </a:r>
            <a:r>
              <a:rPr lang="zh-TW" altLang="en-US" sz="3200" spc="125" dirty="0">
                <a:latin typeface="標楷體" panose="03000509000000000000" pitchFamily="65" charset="-120"/>
                <a:ea typeface="標楷體" panose="03000509000000000000" pitchFamily="65" charset="-120"/>
                <a:cs typeface="Noto Sans CJK JP Regular"/>
              </a:rPr>
              <a:t>傳染</a:t>
            </a:r>
            <a:r>
              <a:rPr lang="zh-TW" altLang="en-US" sz="3200" spc="120" dirty="0">
                <a:latin typeface="標楷體" panose="03000509000000000000" pitchFamily="65" charset="-120"/>
                <a:ea typeface="標楷體" panose="03000509000000000000" pitchFamily="65" charset="-120"/>
                <a:cs typeface="Noto Sans CJK JP Regular"/>
              </a:rPr>
              <a:t>力</a:t>
            </a:r>
            <a:r>
              <a:rPr lang="zh-TW" altLang="en-US" sz="3200" spc="125" dirty="0">
                <a:latin typeface="標楷體" panose="03000509000000000000" pitchFamily="65" charset="-120"/>
                <a:ea typeface="標楷體" panose="03000509000000000000" pitchFamily="65" charset="-120"/>
                <a:cs typeface="Noto Sans CJK JP Regular"/>
              </a:rPr>
              <a:t>。</a:t>
            </a:r>
            <a:endParaRPr lang="zh-TW" altLang="en-US" sz="3200" dirty="0">
              <a:latin typeface="標楷體" panose="03000509000000000000" pitchFamily="65" charset="-120"/>
              <a:ea typeface="標楷體" panose="03000509000000000000" pitchFamily="65" charset="-120"/>
              <a:cs typeface="Noto Sans CJK JP Regular"/>
            </a:endParaRPr>
          </a:p>
        </p:txBody>
      </p:sp>
      <p:sp>
        <p:nvSpPr>
          <p:cNvPr id="4" name="文字方塊 3"/>
          <p:cNvSpPr txBox="1"/>
          <p:nvPr/>
        </p:nvSpPr>
        <p:spPr>
          <a:xfrm>
            <a:off x="3059832" y="557361"/>
            <a:ext cx="3024336" cy="830997"/>
          </a:xfrm>
          <a:prstGeom prst="rect">
            <a:avLst/>
          </a:prstGeom>
          <a:noFill/>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空窗期</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41167"/>
            <a:ext cx="1570033" cy="1570033"/>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133" y="3501008"/>
            <a:ext cx="1250013" cy="1250013"/>
          </a:xfrm>
          <a:prstGeom prst="rect">
            <a:avLst/>
          </a:prstGeom>
        </p:spPr>
      </p:pic>
      <p:sp>
        <p:nvSpPr>
          <p:cNvPr id="10" name="矩形 9"/>
          <p:cNvSpPr/>
          <p:nvPr/>
        </p:nvSpPr>
        <p:spPr>
          <a:xfrm>
            <a:off x="1570033" y="4751021"/>
            <a:ext cx="6110142" cy="1500484"/>
          </a:xfrm>
          <a:prstGeom prst="rect">
            <a:avLst/>
          </a:prstGeom>
          <a:solidFill>
            <a:srgbClr val="FFFFC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感染</a:t>
            </a:r>
            <a:r>
              <a:rPr lang="zh-TW" altLang="en-US"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愛滋病毒</a:t>
            </a:r>
            <a:r>
              <a:rPr lang="zh-TW"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後，</a:t>
            </a:r>
            <a:r>
              <a:rPr lang="zh-TW" altLang="en-US"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時間</a:t>
            </a:r>
            <a:r>
              <a:rPr lang="zh-TW"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最長</a:t>
            </a:r>
            <a:r>
              <a:rPr lang="zh-TW" altLang="en-US"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會</a:t>
            </a:r>
            <a:r>
              <a:rPr lang="zh-TW"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到</a:t>
            </a:r>
            <a:r>
              <a:rPr lang="en-US"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週</a:t>
            </a:r>
            <a:r>
              <a:rPr lang="en-US"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個月</a:t>
            </a:r>
            <a:r>
              <a:rPr lang="en-US"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zh-TW"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都檢測不出來的</a:t>
            </a:r>
            <a:r>
              <a:rPr lang="zh-TW" altLang="en-US" sz="32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，但這時候已具有傳染力了</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754" name="Rectangle 2"/>
          <p:cNvSpPr>
            <a:spLocks noGrp="1" noChangeArrowheads="1"/>
          </p:cNvSpPr>
          <p:nvPr>
            <p:ph type="title"/>
          </p:nvPr>
        </p:nvSpPr>
        <p:spPr>
          <a:xfrm>
            <a:off x="15644" y="630712"/>
            <a:ext cx="7786687" cy="588963"/>
          </a:xfrm>
        </p:spPr>
        <p:txBody>
          <a:bodyPr rtlCol="0">
            <a:normAutofit fontScale="90000"/>
          </a:bodyPr>
          <a:lstStyle/>
          <a:p>
            <a:pPr eaLnBrk="1" fontAlgn="auto" hangingPunct="1">
              <a:spcAft>
                <a:spcPts val="0"/>
              </a:spcAft>
              <a:defRPr/>
            </a:pPr>
            <a:r>
              <a:rPr lang="zh-TW" altLang="en-US" sz="40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感染愛滋病毒後</a:t>
            </a:r>
            <a:r>
              <a:rPr lang="en-US" altLang="zh-TW" sz="40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4000" b="1"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會有什麼症狀</a:t>
            </a:r>
          </a:p>
        </p:txBody>
      </p:sp>
      <p:sp>
        <p:nvSpPr>
          <p:cNvPr id="10243" name="Text Box 3"/>
          <p:cNvSpPr txBox="1">
            <a:spLocks noChangeArrowheads="1"/>
          </p:cNvSpPr>
          <p:nvPr/>
        </p:nvSpPr>
        <p:spPr bwMode="auto">
          <a:xfrm>
            <a:off x="687560" y="1236008"/>
            <a:ext cx="151288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800" dirty="0">
                <a:latin typeface="Times New Roman" panose="02020603050405020304" pitchFamily="18" charset="0"/>
                <a:ea typeface="標楷體" panose="03000509000000000000" pitchFamily="65" charset="-120"/>
              </a:rPr>
              <a:t>病毒感染</a:t>
            </a:r>
          </a:p>
        </p:txBody>
      </p:sp>
      <p:sp>
        <p:nvSpPr>
          <p:cNvPr id="10244" name="Line 4"/>
          <p:cNvSpPr>
            <a:spLocks noChangeShapeType="1"/>
          </p:cNvSpPr>
          <p:nvPr/>
        </p:nvSpPr>
        <p:spPr bwMode="auto">
          <a:xfrm>
            <a:off x="1462939" y="1705033"/>
            <a:ext cx="0" cy="304800"/>
          </a:xfrm>
          <a:prstGeom prst="line">
            <a:avLst/>
          </a:prstGeom>
          <a:noFill/>
          <a:ln w="34925">
            <a:solidFill>
              <a:schemeClr val="accent2"/>
            </a:solidFill>
            <a:rou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nvGrpSpPr>
          <p:cNvPr id="2" name="Group 5"/>
          <p:cNvGrpSpPr/>
          <p:nvPr/>
        </p:nvGrpSpPr>
        <p:grpSpPr bwMode="auto">
          <a:xfrm>
            <a:off x="469035" y="1739129"/>
            <a:ext cx="7778750" cy="1173162"/>
            <a:chOff x="611" y="1071"/>
            <a:chExt cx="4900" cy="739"/>
          </a:xfrm>
        </p:grpSpPr>
        <p:sp>
          <p:nvSpPr>
            <p:cNvPr id="10256" name="Text Box 6"/>
            <p:cNvSpPr txBox="1">
              <a:spLocks noChangeArrowheads="1"/>
            </p:cNvSpPr>
            <p:nvPr/>
          </p:nvSpPr>
          <p:spPr bwMode="auto">
            <a:xfrm>
              <a:off x="611" y="1258"/>
              <a:ext cx="1180"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FontTx/>
                <a:buNone/>
              </a:pPr>
              <a:r>
                <a:rPr lang="zh-TW" altLang="en-US" sz="2800" dirty="0">
                  <a:latin typeface="Times New Roman" panose="02020603050405020304" pitchFamily="18" charset="0"/>
                  <a:ea typeface="標楷體" panose="03000509000000000000" pitchFamily="65" charset="-120"/>
                </a:rPr>
                <a:t>急性感染期</a:t>
              </a:r>
              <a:r>
                <a:rPr lang="en-US" altLang="zh-TW" sz="2800" dirty="0">
                  <a:latin typeface="Times New Roman" panose="02020603050405020304" pitchFamily="18" charset="0"/>
                  <a:ea typeface="標楷體" panose="03000509000000000000" pitchFamily="65" charset="-120"/>
                </a:rPr>
                <a:t>(2-6</a:t>
              </a:r>
              <a:r>
                <a:rPr lang="zh-TW" altLang="en-US" sz="2800" dirty="0">
                  <a:latin typeface="Times New Roman" panose="02020603050405020304" pitchFamily="18" charset="0"/>
                  <a:ea typeface="標楷體" panose="03000509000000000000" pitchFamily="65" charset="-120"/>
                </a:rPr>
                <a:t>週</a:t>
              </a:r>
              <a:r>
                <a:rPr lang="en-US" altLang="zh-TW" sz="2800" dirty="0">
                  <a:latin typeface="Times New Roman" panose="02020603050405020304" pitchFamily="18" charset="0"/>
                  <a:ea typeface="標楷體" panose="03000509000000000000" pitchFamily="65" charset="-120"/>
                </a:rPr>
                <a:t>)</a:t>
              </a:r>
            </a:p>
          </p:txBody>
        </p:sp>
        <p:sp>
          <p:nvSpPr>
            <p:cNvPr id="10257" name="Text Box 7"/>
            <p:cNvSpPr txBox="1">
              <a:spLocks noChangeArrowheads="1"/>
            </p:cNvSpPr>
            <p:nvPr/>
          </p:nvSpPr>
          <p:spPr bwMode="auto">
            <a:xfrm>
              <a:off x="2064" y="1071"/>
              <a:ext cx="3447" cy="710"/>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lIns="18000" tIns="10800" rIns="18000" bIns="10800">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eaLnBrk="1" hangingPunct="1">
                <a:spcBef>
                  <a:spcPct val="50000"/>
                </a:spcBef>
                <a:buFontTx/>
                <a:buNone/>
              </a:pPr>
              <a:r>
                <a:rPr lang="zh-TW" altLang="en-US" sz="2400" dirty="0">
                  <a:latin typeface="Times New Roman" panose="02020603050405020304" pitchFamily="18" charset="0"/>
                  <a:ea typeface="標楷體" panose="03000509000000000000" pitchFamily="65" charset="-120"/>
                </a:rPr>
                <a:t>發燒、喉嚨疼痛、疲倦、胃口不佳、噁心、嘔吐、腹瀉、皮膚發疹、肌肉關節疼痛，只有一半的人會有症狀。</a:t>
              </a:r>
            </a:p>
          </p:txBody>
        </p:sp>
        <p:sp>
          <p:nvSpPr>
            <p:cNvPr id="10258" name="Line 8"/>
            <p:cNvSpPr>
              <a:spLocks noChangeShapeType="1"/>
            </p:cNvSpPr>
            <p:nvPr/>
          </p:nvSpPr>
          <p:spPr bwMode="auto">
            <a:xfrm>
              <a:off x="1746" y="1525"/>
              <a:ext cx="318"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10252" name="Text Box 10"/>
          <p:cNvSpPr txBox="1">
            <a:spLocks noChangeArrowheads="1"/>
          </p:cNvSpPr>
          <p:nvPr/>
        </p:nvSpPr>
        <p:spPr bwMode="auto">
          <a:xfrm>
            <a:off x="599339" y="3621258"/>
            <a:ext cx="1727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2800" dirty="0">
                <a:latin typeface="Times New Roman" panose="02020603050405020304" pitchFamily="18" charset="0"/>
                <a:ea typeface="標楷體" panose="03000509000000000000" pitchFamily="65" charset="-120"/>
              </a:rPr>
              <a:t>潛伏期</a:t>
            </a:r>
          </a:p>
          <a:p>
            <a:pPr algn="ctr" eaLnBrk="1" hangingPunct="1">
              <a:spcBef>
                <a:spcPct val="0"/>
              </a:spcBef>
              <a:buFontTx/>
              <a:buNone/>
            </a:pPr>
            <a:r>
              <a:rPr lang="en-US" altLang="zh-TW" sz="2800" dirty="0">
                <a:latin typeface="Times New Roman" panose="02020603050405020304" pitchFamily="18" charset="0"/>
                <a:ea typeface="標楷體" panose="03000509000000000000" pitchFamily="65" charset="-120"/>
              </a:rPr>
              <a:t>(5-10</a:t>
            </a:r>
            <a:r>
              <a:rPr lang="zh-TW" altLang="en-US" sz="2800" dirty="0">
                <a:latin typeface="Times New Roman" panose="02020603050405020304" pitchFamily="18" charset="0"/>
                <a:ea typeface="標楷體" panose="03000509000000000000" pitchFamily="65" charset="-120"/>
              </a:rPr>
              <a:t>年</a:t>
            </a:r>
            <a:r>
              <a:rPr lang="en-US" altLang="zh-TW" sz="2800" dirty="0">
                <a:latin typeface="Times New Roman" panose="02020603050405020304" pitchFamily="18" charset="0"/>
                <a:ea typeface="標楷體" panose="03000509000000000000" pitchFamily="65" charset="-120"/>
              </a:rPr>
              <a:t>)</a:t>
            </a:r>
          </a:p>
        </p:txBody>
      </p:sp>
      <p:sp>
        <p:nvSpPr>
          <p:cNvPr id="10253" name="Line 11"/>
          <p:cNvSpPr>
            <a:spLocks noChangeShapeType="1"/>
          </p:cNvSpPr>
          <p:nvPr/>
        </p:nvSpPr>
        <p:spPr bwMode="auto">
          <a:xfrm>
            <a:off x="1461351" y="2906249"/>
            <a:ext cx="1588" cy="742631"/>
          </a:xfrm>
          <a:custGeom>
            <a:avLst/>
            <a:gdLst>
              <a:gd name="connsiteX0" fmla="*/ 0 w 10000"/>
              <a:gd name="connsiteY0" fmla="*/ 0 h 10000"/>
              <a:gd name="connsiteX1" fmla="*/ 10000 w 10000"/>
              <a:gd name="connsiteY1" fmla="*/ 10000 h 10000"/>
              <a:gd name="connsiteX0-1" fmla="*/ 0 w 10000"/>
              <a:gd name="connsiteY0-2" fmla="*/ 0 h 8024"/>
              <a:gd name="connsiteX1-3" fmla="*/ 10000 w 10000"/>
              <a:gd name="connsiteY1-4" fmla="*/ 8024 h 8024"/>
            </a:gdLst>
            <a:ahLst/>
            <a:cxnLst>
              <a:cxn ang="0">
                <a:pos x="connsiteX0-1" y="connsiteY0-2"/>
              </a:cxn>
              <a:cxn ang="0">
                <a:pos x="connsiteX1-3" y="connsiteY1-4"/>
              </a:cxn>
            </a:cxnLst>
            <a:rect l="l" t="t" r="r" b="b"/>
            <a:pathLst>
              <a:path w="10000" h="8024">
                <a:moveTo>
                  <a:pt x="0" y="0"/>
                </a:moveTo>
                <a:cubicBezTo>
                  <a:pt x="3333" y="3333"/>
                  <a:pt x="6667" y="4691"/>
                  <a:pt x="10000" y="8024"/>
                </a:cubicBezTo>
              </a:path>
            </a:pathLst>
          </a:custGeom>
          <a:noFill/>
          <a:ln w="34925">
            <a:solidFill>
              <a:schemeClr val="accent2"/>
            </a:solidFill>
            <a:rou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54" name="Text Box 12"/>
          <p:cNvSpPr txBox="1">
            <a:spLocks noChangeArrowheads="1"/>
          </p:cNvSpPr>
          <p:nvPr/>
        </p:nvSpPr>
        <p:spPr bwMode="auto">
          <a:xfrm>
            <a:off x="2782762" y="3323104"/>
            <a:ext cx="5472113" cy="1130300"/>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lIns="18000" tIns="10800" rIns="18000" bIns="10800">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eaLnBrk="1" hangingPunct="1">
              <a:spcBef>
                <a:spcPct val="0"/>
              </a:spcBef>
              <a:buFontTx/>
              <a:buNone/>
            </a:pPr>
            <a:r>
              <a:rPr lang="zh-TW" altLang="en-US" sz="2400" dirty="0">
                <a:latin typeface="Times New Roman" panose="02020603050405020304" pitchFamily="18" charset="0"/>
                <a:ea typeface="標楷體" panose="03000509000000000000" pitchFamily="65" charset="-120"/>
              </a:rPr>
              <a:t>當第一次急性症狀發生後，絕大多數的患者會有很長一段時間沒有症狀。但</a:t>
            </a:r>
            <a:r>
              <a:rPr lang="en-US" altLang="zh-TW" sz="2400" dirty="0">
                <a:latin typeface="Times New Roman" panose="02020603050405020304" pitchFamily="18" charset="0"/>
                <a:ea typeface="標楷體" panose="03000509000000000000" pitchFamily="65" charset="-120"/>
              </a:rPr>
              <a:t>HIV</a:t>
            </a:r>
            <a:r>
              <a:rPr lang="zh-TW" altLang="en-US" sz="2400" dirty="0">
                <a:latin typeface="Times New Roman" panose="02020603050405020304" pitchFamily="18" charset="0"/>
                <a:ea typeface="標楷體" panose="03000509000000000000" pitchFamily="65" charset="-120"/>
              </a:rPr>
              <a:t>病毒會持續破壞人體的</a:t>
            </a:r>
            <a:r>
              <a:rPr lang="en-US" altLang="zh-TW" sz="2400" dirty="0">
                <a:latin typeface="Times New Roman" panose="02020603050405020304" pitchFamily="18" charset="0"/>
                <a:ea typeface="標楷體" panose="03000509000000000000" pitchFamily="65" charset="-120"/>
              </a:rPr>
              <a:t>CD4+</a:t>
            </a:r>
            <a:r>
              <a:rPr lang="zh-TW" altLang="en-US" sz="2400" dirty="0">
                <a:latin typeface="Times New Roman" panose="02020603050405020304" pitchFamily="18" charset="0"/>
                <a:ea typeface="標楷體" panose="03000509000000000000" pitchFamily="65" charset="-120"/>
              </a:rPr>
              <a:t>細胞。</a:t>
            </a:r>
          </a:p>
        </p:txBody>
      </p:sp>
      <p:sp>
        <p:nvSpPr>
          <p:cNvPr id="10255" name="Line 13"/>
          <p:cNvSpPr>
            <a:spLocks noChangeShapeType="1"/>
          </p:cNvSpPr>
          <p:nvPr/>
        </p:nvSpPr>
        <p:spPr bwMode="auto">
          <a:xfrm>
            <a:off x="2099062" y="4040644"/>
            <a:ext cx="629265" cy="0"/>
          </a:xfrm>
          <a:custGeom>
            <a:avLst/>
            <a:gdLst>
              <a:gd name="connsiteX0" fmla="*/ 0 w 10000"/>
              <a:gd name="connsiteY0" fmla="*/ 0 h 10000"/>
              <a:gd name="connsiteX1" fmla="*/ 10000 w 10000"/>
              <a:gd name="connsiteY1" fmla="*/ 10000 h 10000"/>
              <a:gd name="connsiteX0-1" fmla="*/ 0 w 8731"/>
              <a:gd name="connsiteY0-2" fmla="*/ 0 h 0"/>
              <a:gd name="connsiteX1-3" fmla="*/ 8731 w 8731"/>
              <a:gd name="connsiteY1-4" fmla="*/ 0 h 0"/>
            </a:gdLst>
            <a:ahLst/>
            <a:cxnLst>
              <a:cxn ang="0">
                <a:pos x="connsiteX0-1" y="connsiteY0-2"/>
              </a:cxn>
              <a:cxn ang="0">
                <a:pos x="connsiteX1-3" y="connsiteY1-4"/>
              </a:cxn>
            </a:cxnLst>
            <a:rect l="l" t="t" r="r" b="b"/>
            <a:pathLst>
              <a:path w="8731">
                <a:moveTo>
                  <a:pt x="0" y="0"/>
                </a:moveTo>
                <a:cubicBezTo>
                  <a:pt x="3333" y="3333"/>
                  <a:pt x="5398" y="-3333"/>
                  <a:pt x="8731" y="0"/>
                </a:cubicBezTo>
              </a:path>
            </a:pathLst>
          </a:cu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48" name="Text Box 15"/>
          <p:cNvSpPr txBox="1">
            <a:spLocks noChangeArrowheads="1"/>
          </p:cNvSpPr>
          <p:nvPr/>
        </p:nvSpPr>
        <p:spPr bwMode="auto">
          <a:xfrm>
            <a:off x="687560" y="5319275"/>
            <a:ext cx="151288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2800" dirty="0">
                <a:latin typeface="Times New Roman" panose="02020603050405020304" pitchFamily="18" charset="0"/>
                <a:ea typeface="標楷體" panose="03000509000000000000" pitchFamily="65" charset="-120"/>
              </a:rPr>
              <a:t>發病期</a:t>
            </a:r>
          </a:p>
          <a:p>
            <a:pPr algn="ctr" eaLnBrk="1" hangingPunct="1">
              <a:spcBef>
                <a:spcPct val="0"/>
              </a:spcBef>
              <a:buFontTx/>
              <a:buNone/>
            </a:pPr>
            <a:r>
              <a:rPr lang="en-US" altLang="zh-TW" sz="2800" dirty="0">
                <a:latin typeface="Times New Roman" panose="02020603050405020304" pitchFamily="18" charset="0"/>
                <a:ea typeface="標楷體" panose="03000509000000000000" pitchFamily="65" charset="-120"/>
              </a:rPr>
              <a:t>(2-5</a:t>
            </a:r>
            <a:r>
              <a:rPr lang="zh-TW" altLang="en-US" sz="2800" dirty="0">
                <a:latin typeface="Times New Roman" panose="02020603050405020304" pitchFamily="18" charset="0"/>
                <a:ea typeface="標楷體" panose="03000509000000000000" pitchFamily="65" charset="-120"/>
              </a:rPr>
              <a:t>年</a:t>
            </a:r>
            <a:r>
              <a:rPr lang="en-US" altLang="zh-TW" sz="2800" dirty="0">
                <a:latin typeface="Times New Roman" panose="02020603050405020304" pitchFamily="18" charset="0"/>
                <a:ea typeface="標楷體" panose="03000509000000000000" pitchFamily="65" charset="-120"/>
              </a:rPr>
              <a:t>)</a:t>
            </a:r>
          </a:p>
        </p:txBody>
      </p:sp>
      <p:sp>
        <p:nvSpPr>
          <p:cNvPr id="10249" name="Line 16"/>
          <p:cNvSpPr>
            <a:spLocks noChangeShapeType="1"/>
          </p:cNvSpPr>
          <p:nvPr/>
        </p:nvSpPr>
        <p:spPr bwMode="auto">
          <a:xfrm>
            <a:off x="1461351" y="4520265"/>
            <a:ext cx="1588" cy="687388"/>
          </a:xfrm>
          <a:prstGeom prst="line">
            <a:avLst/>
          </a:prstGeom>
          <a:noFill/>
          <a:ln w="34925">
            <a:solidFill>
              <a:schemeClr val="accent2"/>
            </a:solidFill>
            <a:rou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50" name="Text Box 17"/>
          <p:cNvSpPr txBox="1">
            <a:spLocks noChangeArrowheads="1"/>
          </p:cNvSpPr>
          <p:nvPr/>
        </p:nvSpPr>
        <p:spPr bwMode="auto">
          <a:xfrm>
            <a:off x="2775672" y="5053478"/>
            <a:ext cx="5472113" cy="1492250"/>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lIns="18000" tIns="10800" rIns="18000" bIns="10800">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just" eaLnBrk="1" hangingPunct="1">
              <a:spcBef>
                <a:spcPct val="0"/>
              </a:spcBef>
              <a:buFontTx/>
              <a:buNone/>
            </a:pPr>
            <a:r>
              <a:rPr lang="zh-TW" altLang="en-US" sz="2400" dirty="0">
                <a:latin typeface="標楷體" panose="03000509000000000000" pitchFamily="65" charset="-120"/>
                <a:ea typeface="標楷體" panose="03000509000000000000" pitchFamily="65" charset="-120"/>
              </a:rPr>
              <a:t>當</a:t>
            </a:r>
            <a:r>
              <a:rPr lang="en-US" altLang="zh-TW" sz="2400" dirty="0">
                <a:latin typeface="標楷體" panose="03000509000000000000" pitchFamily="65" charset="-120"/>
                <a:ea typeface="標楷體" panose="03000509000000000000" pitchFamily="65" charset="-120"/>
              </a:rPr>
              <a:t>CD4+</a:t>
            </a:r>
            <a:r>
              <a:rPr lang="zh-TW" altLang="en-US" sz="2400" dirty="0">
                <a:latin typeface="標楷體" panose="03000509000000000000" pitchFamily="65" charset="-120"/>
                <a:ea typeface="標楷體" panose="03000509000000000000" pitchFamily="65" charset="-120"/>
              </a:rPr>
              <a:t>降到</a:t>
            </a:r>
            <a:r>
              <a:rPr lang="en-US" altLang="zh-TW" sz="2400" dirty="0">
                <a:latin typeface="標楷體" panose="03000509000000000000" pitchFamily="65" charset="-120"/>
                <a:ea typeface="標楷體" panose="03000509000000000000" pitchFamily="65" charset="-120"/>
              </a:rPr>
              <a:t>200</a:t>
            </a:r>
            <a:r>
              <a:rPr lang="zh-TW" altLang="en-US" sz="2400" dirty="0">
                <a:latin typeface="標楷體" panose="03000509000000000000" pitchFamily="65" charset="-120"/>
                <a:ea typeface="標楷體" panose="03000509000000000000" pitchFamily="65" charset="-120"/>
              </a:rPr>
              <a:t>左右時，免疫系統的力量已微弱至無法對抗各種伺機性感染</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例如口腔食道念珠菌感染、帶狀疱疹</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，便進入所謂之愛滋病期。</a:t>
            </a: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8371">
            <a:off x="8098370" y="121596"/>
            <a:ext cx="971636" cy="971636"/>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15919">
            <a:off x="7804256" y="598694"/>
            <a:ext cx="601307" cy="601307"/>
          </a:xfrm>
          <a:prstGeom prst="rect">
            <a:avLst/>
          </a:prstGeom>
        </p:spPr>
      </p:pic>
      <p:sp>
        <p:nvSpPr>
          <p:cNvPr id="23" name="Line 13"/>
          <p:cNvSpPr>
            <a:spLocks noChangeShapeType="1"/>
          </p:cNvSpPr>
          <p:nvPr/>
        </p:nvSpPr>
        <p:spPr bwMode="auto">
          <a:xfrm>
            <a:off x="2091773" y="5799603"/>
            <a:ext cx="629265" cy="0"/>
          </a:xfrm>
          <a:custGeom>
            <a:avLst/>
            <a:gdLst>
              <a:gd name="connsiteX0" fmla="*/ 0 w 10000"/>
              <a:gd name="connsiteY0" fmla="*/ 0 h 10000"/>
              <a:gd name="connsiteX1" fmla="*/ 10000 w 10000"/>
              <a:gd name="connsiteY1" fmla="*/ 10000 h 10000"/>
              <a:gd name="connsiteX0-1" fmla="*/ 0 w 8731"/>
              <a:gd name="connsiteY0-2" fmla="*/ 0 h 0"/>
              <a:gd name="connsiteX1-3" fmla="*/ 8731 w 8731"/>
              <a:gd name="connsiteY1-4" fmla="*/ 0 h 0"/>
            </a:gdLst>
            <a:ahLst/>
            <a:cxnLst>
              <a:cxn ang="0">
                <a:pos x="connsiteX0-1" y="connsiteY0-2"/>
              </a:cxn>
              <a:cxn ang="0">
                <a:pos x="connsiteX1-3" y="connsiteY1-4"/>
              </a:cxn>
            </a:cxnLst>
            <a:rect l="l" t="t" r="r" b="b"/>
            <a:pathLst>
              <a:path w="8731">
                <a:moveTo>
                  <a:pt x="0" y="0"/>
                </a:moveTo>
                <a:cubicBezTo>
                  <a:pt x="3333" y="3333"/>
                  <a:pt x="5398" y="-3333"/>
                  <a:pt x="8731" y="0"/>
                </a:cubicBezTo>
              </a:path>
            </a:pathLst>
          </a:cu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535A7684-57B0-4E83-9499-C142152D9CF7}" type="slidenum">
              <a:rPr lang="zh-TW" altLang="en-US" smtClean="0"/>
              <a:t>9</a:t>
            </a:fld>
            <a:endParaRPr lang="zh-TW" altLang="en-US"/>
          </a:p>
        </p:txBody>
      </p:sp>
      <p:pic>
        <p:nvPicPr>
          <p:cNvPr id="3" name="宅男的僥倖 - converted with Clipchamp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908720"/>
            <a:ext cx="8564651" cy="4824536"/>
          </a:xfrm>
          <a:prstGeom prst="rect">
            <a:avLst/>
          </a:prstGeom>
        </p:spPr>
      </p:pic>
      <p:sp>
        <p:nvSpPr>
          <p:cNvPr id="4" name="文字方塊 3"/>
          <p:cNvSpPr txBox="1"/>
          <p:nvPr/>
        </p:nvSpPr>
        <p:spPr>
          <a:xfrm>
            <a:off x="4788024" y="6033184"/>
            <a:ext cx="3729771" cy="646331"/>
          </a:xfrm>
          <a:prstGeom prst="rect">
            <a:avLst/>
          </a:prstGeom>
          <a:noFill/>
        </p:spPr>
        <p:txBody>
          <a:bodyPr wrap="square" rtlCol="0">
            <a:spAutoFit/>
          </a:bodyPr>
          <a:lstStyle/>
          <a:p>
            <a:r>
              <a:rPr lang="zh-TW" altLang="en-US" dirty="0">
                <a:latin typeface="華康楷書體W5" panose="02010609010101010101" pitchFamily="49" charset="-120"/>
                <a:ea typeface="華康楷書體W5" panose="02010609010101010101" pitchFamily="49" charset="-120"/>
              </a:rPr>
              <a:t>影片出處：世界和平婦女會</a:t>
            </a:r>
            <a:endParaRPr lang="en-US" altLang="zh-TW" dirty="0">
              <a:latin typeface="華康楷書體W5" panose="02010609010101010101" pitchFamily="49" charset="-120"/>
              <a:ea typeface="華康楷書體W5" panose="02010609010101010101" pitchFamily="49" charset="-120"/>
            </a:endParaRPr>
          </a:p>
          <a:p>
            <a:r>
              <a:rPr lang="zh-TW" altLang="en-US" dirty="0">
                <a:latin typeface="華康楷書體W5" panose="02010609010101010101" pitchFamily="49" charset="-120"/>
                <a:ea typeface="華康楷書體W5" panose="02010609010101010101" pitchFamily="49" charset="-120"/>
              </a:rPr>
              <a:t>防愛滋反毒創意短片競賽得獎作品</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DZmNDYxNDNjMmM2NDM1NGM0ZWQ5NjQ2YjczZjNhMjMifQ=="/>
  <p:tag name="KSO_WPP_MARK_KEY" val="d2ec315b-947e-4a8b-b6ac-483f7524760b"/>
</p:tagLst>
</file>

<file path=ppt/theme/theme1.xml><?xml version="1.0" encoding="utf-8"?>
<a:theme xmlns:a="http://schemas.openxmlformats.org/drawingml/2006/main" name="小花">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母片">
  <a:themeElements>
    <a:clrScheme name="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母片">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母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母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母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母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母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母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母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母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母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母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母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母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新北市政府衛生局</Template>
  <TotalTime>0</TotalTime>
  <Words>5767</Words>
  <Application>Microsoft Office PowerPoint</Application>
  <PresentationFormat>如螢幕大小 (4:3)</PresentationFormat>
  <Paragraphs>355</Paragraphs>
  <Slides>38</Slides>
  <Notes>38</Notes>
  <HiddenSlides>0</HiddenSlides>
  <MMClips>1</MMClips>
  <ScaleCrop>false</ScaleCrop>
  <HeadingPairs>
    <vt:vector size="6" baseType="variant">
      <vt:variant>
        <vt:lpstr>使用字型</vt:lpstr>
      </vt:variant>
      <vt:variant>
        <vt:i4>16</vt:i4>
      </vt:variant>
      <vt:variant>
        <vt:lpstr>佈景主題</vt:lpstr>
      </vt:variant>
      <vt:variant>
        <vt:i4>2</vt:i4>
      </vt:variant>
      <vt:variant>
        <vt:lpstr>投影片標題</vt:lpstr>
      </vt:variant>
      <vt:variant>
        <vt:i4>38</vt:i4>
      </vt:variant>
    </vt:vector>
  </HeadingPairs>
  <TitlesOfParts>
    <vt:vector size="56" baseType="lpstr">
      <vt:lpstr>Adobe 楷体 Std R</vt:lpstr>
      <vt:lpstr>Noto Sans CJK JP Regular</vt:lpstr>
      <vt:lpstr>文鼎特明</vt:lpstr>
      <vt:lpstr>文鼎簽字筆體E</vt:lpstr>
      <vt:lpstr>華康正顏楷體W5</vt:lpstr>
      <vt:lpstr>華康仿宋體W6</vt:lpstr>
      <vt:lpstr>華康粗圓體(P)</vt:lpstr>
      <vt:lpstr>華康楷書體W5</vt:lpstr>
      <vt:lpstr>華康儷金黑</vt:lpstr>
      <vt:lpstr>微軟正黑體</vt:lpstr>
      <vt:lpstr>新細明體</vt:lpstr>
      <vt:lpstr>標楷體</vt:lpstr>
      <vt:lpstr>Arial</vt:lpstr>
      <vt:lpstr>Calibri</vt:lpstr>
      <vt:lpstr>Times New Roman</vt:lpstr>
      <vt:lpstr>Wingdings</vt:lpstr>
      <vt:lpstr>小花</vt:lpstr>
      <vt:lpstr>2_母片</vt:lpstr>
      <vt:lpstr>PowerPoint 簡報</vt:lpstr>
      <vt:lpstr>PowerPoint 簡報</vt:lpstr>
      <vt:lpstr>PowerPoint 簡報</vt:lpstr>
      <vt:lpstr>PowerPoint 簡報</vt:lpstr>
      <vt:lpstr>PowerPoint 簡報</vt:lpstr>
      <vt:lpstr>PowerPoint 簡報</vt:lpstr>
      <vt:lpstr>PowerPoint 簡報</vt:lpstr>
      <vt:lpstr>感染愛滋病毒後,會有什麼症狀</vt:lpstr>
      <vt:lpstr>PowerPoint 簡報</vt:lpstr>
      <vt:lpstr>影片放大鏡</vt:lpstr>
      <vt:lpstr>愛滋病毒的傳染途徑</vt:lpstr>
      <vt:lpstr>愛滋病的傳染途徑(—) 性行為(93.3%)</vt:lpstr>
      <vt:lpstr>PowerPoint 簡報</vt:lpstr>
      <vt:lpstr>你在試你的運氣嗎?!</vt:lpstr>
      <vt:lpstr>愛滋病的傳染途徑(二) 血液交換</vt:lpstr>
      <vt:lpstr>PowerPoint 簡報</vt:lpstr>
      <vt:lpstr>PowerPoint 簡報</vt:lpstr>
      <vt:lpstr>愛滋病治療方向</vt:lpstr>
      <vt:lpstr>PowerPoint 簡報</vt:lpstr>
      <vt:lpstr>愛滋防治─我可以…</vt:lpstr>
      <vt:lpstr>勇敢說不 命運大不同</vt:lpstr>
      <vt:lpstr>拒絕性誘惑之生活技巧</vt:lpstr>
      <vt:lpstr>PowerPoint 簡報</vt:lpstr>
      <vt:lpstr>愛滋防治─我可以… </vt:lpstr>
      <vt:lpstr>PowerPoint 簡報</vt:lpstr>
      <vt:lpstr>愛滋防治─我可以… </vt:lpstr>
      <vt:lpstr>愛滋病篩檢管道</vt:lpstr>
      <vt:lpstr>暴露愛滋病毒後預防性服藥(PEP)</vt:lpstr>
      <vt:lpstr>整合HIV預防及醫療照護服務</vt:lpstr>
      <vt:lpstr>愛無限 愛滋不見</vt:lpstr>
      <vt:lpstr>PowerPoint 簡報</vt:lpstr>
      <vt:lpstr>愛滋倡議主題與內容</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疾病管制科重要口頭報告(一)</dc:title>
  <dc:creator>可可</dc:creator>
  <cp:lastModifiedBy>user</cp:lastModifiedBy>
  <cp:revision>741</cp:revision>
  <cp:lastPrinted>2016-08-27T04:37:00Z</cp:lastPrinted>
  <dcterms:created xsi:type="dcterms:W3CDTF">2016-04-11T07:56:00Z</dcterms:created>
  <dcterms:modified xsi:type="dcterms:W3CDTF">2023-02-15T06:41:58Z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BA88789A49D84BC59E4A044058B389EF</vt:lpwstr>
  </property>
  <property fmtid="{D5CDD505-2E9C-101B-9397-08002B2CF9AE}" pid="3" name="KSOProductBuildVer">
    <vt:lpwstr>2052-11.1.0.13703</vt:lpwstr>
  </property>
</Properties>
</file>