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media/image15.jpg" ContentType="image/jpg"/>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5" r:id="rId3"/>
  </p:sldMasterIdLst>
  <p:notesMasterIdLst>
    <p:notesMasterId r:id="rId88"/>
  </p:notesMasterIdLst>
  <p:sldIdLst>
    <p:sldId id="256" r:id="rId4"/>
    <p:sldId id="400" r:id="rId5"/>
    <p:sldId id="277" r:id="rId6"/>
    <p:sldId id="363" r:id="rId7"/>
    <p:sldId id="424" r:id="rId8"/>
    <p:sldId id="392" r:id="rId9"/>
    <p:sldId id="288" r:id="rId10"/>
    <p:sldId id="425" r:id="rId11"/>
    <p:sldId id="426" r:id="rId12"/>
    <p:sldId id="430" r:id="rId13"/>
    <p:sldId id="431" r:id="rId14"/>
    <p:sldId id="432" r:id="rId15"/>
    <p:sldId id="433" r:id="rId16"/>
    <p:sldId id="434" r:id="rId17"/>
    <p:sldId id="435" r:id="rId18"/>
    <p:sldId id="436" r:id="rId19"/>
    <p:sldId id="437" r:id="rId20"/>
    <p:sldId id="438" r:id="rId21"/>
    <p:sldId id="439" r:id="rId22"/>
    <p:sldId id="440" r:id="rId23"/>
    <p:sldId id="441" r:id="rId24"/>
    <p:sldId id="442" r:id="rId25"/>
    <p:sldId id="443" r:id="rId26"/>
    <p:sldId id="444" r:id="rId27"/>
    <p:sldId id="292" r:id="rId28"/>
    <p:sldId id="293" r:id="rId29"/>
    <p:sldId id="299" r:id="rId30"/>
    <p:sldId id="297" r:id="rId31"/>
    <p:sldId id="294" r:id="rId32"/>
    <p:sldId id="300" r:id="rId33"/>
    <p:sldId id="301" r:id="rId34"/>
    <p:sldId id="302" r:id="rId35"/>
    <p:sldId id="305" r:id="rId36"/>
    <p:sldId id="306" r:id="rId37"/>
    <p:sldId id="307" r:id="rId38"/>
    <p:sldId id="308" r:id="rId39"/>
    <p:sldId id="309" r:id="rId40"/>
    <p:sldId id="310" r:id="rId41"/>
    <p:sldId id="311" r:id="rId42"/>
    <p:sldId id="312" r:id="rId43"/>
    <p:sldId id="313" r:id="rId44"/>
    <p:sldId id="314" r:id="rId45"/>
    <p:sldId id="315" r:id="rId46"/>
    <p:sldId id="316" r:id="rId47"/>
    <p:sldId id="317" r:id="rId48"/>
    <p:sldId id="319" r:id="rId49"/>
    <p:sldId id="320" r:id="rId50"/>
    <p:sldId id="336" r:id="rId51"/>
    <p:sldId id="335" r:id="rId52"/>
    <p:sldId id="321" r:id="rId53"/>
    <p:sldId id="322" r:id="rId54"/>
    <p:sldId id="337" r:id="rId55"/>
    <p:sldId id="421" r:id="rId56"/>
    <p:sldId id="422" r:id="rId57"/>
    <p:sldId id="429" r:id="rId58"/>
    <p:sldId id="323" r:id="rId59"/>
    <p:sldId id="325" r:id="rId60"/>
    <p:sldId id="327" r:id="rId61"/>
    <p:sldId id="326" r:id="rId62"/>
    <p:sldId id="328" r:id="rId63"/>
    <p:sldId id="329" r:id="rId64"/>
    <p:sldId id="330" r:id="rId65"/>
    <p:sldId id="332" r:id="rId66"/>
    <p:sldId id="428" r:id="rId67"/>
    <p:sldId id="333" r:id="rId68"/>
    <p:sldId id="334" r:id="rId69"/>
    <p:sldId id="395" r:id="rId70"/>
    <p:sldId id="364" r:id="rId71"/>
    <p:sldId id="365" r:id="rId72"/>
    <p:sldId id="366" r:id="rId73"/>
    <p:sldId id="367" r:id="rId74"/>
    <p:sldId id="368" r:id="rId75"/>
    <p:sldId id="396" r:id="rId76"/>
    <p:sldId id="370" r:id="rId77"/>
    <p:sldId id="371" r:id="rId78"/>
    <p:sldId id="372" r:id="rId79"/>
    <p:sldId id="373" r:id="rId80"/>
    <p:sldId id="375" r:id="rId81"/>
    <p:sldId id="376" r:id="rId82"/>
    <p:sldId id="378" r:id="rId83"/>
    <p:sldId id="379" r:id="rId84"/>
    <p:sldId id="377" r:id="rId85"/>
    <p:sldId id="398" r:id="rId86"/>
    <p:sldId id="420" r:id="rId8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80" userDrawn="1">
          <p15:clr>
            <a:srgbClr val="A4A3A4"/>
          </p15:clr>
        </p15:guide>
        <p15:guide id="2" pos="3840" userDrawn="1">
          <p15:clr>
            <a:srgbClr val="A4A3A4"/>
          </p15:clr>
        </p15:guide>
        <p15:guide id="3" orient="horz" pos="624" userDrawn="1">
          <p15:clr>
            <a:srgbClr val="A4A3A4"/>
          </p15:clr>
        </p15:guide>
        <p15:guide id="4" orient="horz" pos="39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4472A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無樣式、無格線">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5" autoAdjust="0"/>
    <p:restoredTop sz="96429" autoAdjust="0"/>
  </p:normalViewPr>
  <p:slideViewPr>
    <p:cSldViewPr snapToGrid="0" showGuides="1">
      <p:cViewPr varScale="1">
        <p:scale>
          <a:sx n="81" d="100"/>
          <a:sy n="81" d="100"/>
        </p:scale>
        <p:origin x="614" y="130"/>
      </p:cViewPr>
      <p:guideLst>
        <p:guide orient="horz" pos="2280"/>
        <p:guide pos="3840"/>
        <p:guide orient="horz" pos="624"/>
        <p:guide orient="horz" pos="39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presProps" Target="pres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viewProps" Target="viewProps.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notesMaster" Target="notesMasters/notesMaster1.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tableStyles" Target="tableStyle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819EA1F-7E76-4269-B8D5-8092E3E4C7F0}" type="datetimeFigureOut">
              <a:rPr lang="en-US" smtClean="0"/>
              <a:t>1/19/2023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942DF2-8739-4E5F-B9DD-32E48D476DB4}" type="slidenum">
              <a:rPr lang="en-US" smtClean="0"/>
              <a:t>‹#›</a:t>
            </a:fld>
            <a:endParaRPr lang="en-US"/>
          </a:p>
        </p:txBody>
      </p:sp>
    </p:spTree>
    <p:extLst>
      <p:ext uri="{BB962C8B-B14F-4D97-AF65-F5344CB8AC3E}">
        <p14:creationId xmlns:p14="http://schemas.microsoft.com/office/powerpoint/2010/main" val="40401782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投影片圖像版面配置區 1">
            <a:extLst>
              <a:ext uri="{FF2B5EF4-FFF2-40B4-BE49-F238E27FC236}">
                <a16:creationId xmlns:a16="http://schemas.microsoft.com/office/drawing/2014/main" id="{359D4B49-73FC-884D-902C-392AF5C09C46}"/>
              </a:ext>
            </a:extLst>
          </p:cNvPr>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7795" name="備忘稿版面配置區 2">
            <a:extLst>
              <a:ext uri="{FF2B5EF4-FFF2-40B4-BE49-F238E27FC236}">
                <a16:creationId xmlns:a16="http://schemas.microsoft.com/office/drawing/2014/main" id="{4BA4FA4B-9359-1746-9511-A186DEEDFC0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dirty="0"/>
              <a:t>網址已修改，</a:t>
            </a:r>
            <a:r>
              <a:rPr lang="en-US" altLang="zh-TW" dirty="0"/>
              <a:t>20191204</a:t>
            </a:r>
            <a:endParaRPr lang="zh-TW" altLang="en-US" dirty="0"/>
          </a:p>
        </p:txBody>
      </p:sp>
      <p:sp>
        <p:nvSpPr>
          <p:cNvPr id="417796" name="投影片編號版面配置區 3">
            <a:extLst>
              <a:ext uri="{FF2B5EF4-FFF2-40B4-BE49-F238E27FC236}">
                <a16:creationId xmlns:a16="http://schemas.microsoft.com/office/drawing/2014/main" id="{3D0E316F-C88E-D54B-AE13-C7018A4113B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71525" indent="-296863">
              <a:defRPr kumimoji="1">
                <a:solidFill>
                  <a:schemeClr val="tx1"/>
                </a:solidFill>
                <a:latin typeface="Arial" panose="020B0604020202020204" pitchFamily="34" charset="0"/>
                <a:ea typeface="新細明體" panose="02020500000000000000" pitchFamily="18" charset="-120"/>
              </a:defRPr>
            </a:lvl2pPr>
            <a:lvl3pPr marL="1187450" indent="-236538">
              <a:defRPr kumimoji="1">
                <a:solidFill>
                  <a:schemeClr val="tx1"/>
                </a:solidFill>
                <a:latin typeface="Arial" panose="020B0604020202020204" pitchFamily="34" charset="0"/>
                <a:ea typeface="新細明體" panose="02020500000000000000" pitchFamily="18" charset="-120"/>
              </a:defRPr>
            </a:lvl3pPr>
            <a:lvl4pPr marL="1663700" indent="-236538">
              <a:defRPr kumimoji="1">
                <a:solidFill>
                  <a:schemeClr val="tx1"/>
                </a:solidFill>
                <a:latin typeface="Arial" panose="020B0604020202020204" pitchFamily="34" charset="0"/>
                <a:ea typeface="新細明體" panose="02020500000000000000" pitchFamily="18" charset="-120"/>
              </a:defRPr>
            </a:lvl4pPr>
            <a:lvl5pPr marL="2138363" indent="-236538">
              <a:defRPr kumimoji="1">
                <a:solidFill>
                  <a:schemeClr val="tx1"/>
                </a:solidFill>
                <a:latin typeface="Arial" panose="020B0604020202020204" pitchFamily="34" charset="0"/>
                <a:ea typeface="新細明體" panose="02020500000000000000" pitchFamily="18" charset="-120"/>
              </a:defRPr>
            </a:lvl5pPr>
            <a:lvl6pPr marL="25955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527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099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671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fld id="{3098ACF9-B3B7-5E41-91BA-16DDC926F6F0}" type="slidenum">
              <a:rPr lang="zh-TW" altLang="en-US">
                <a:solidFill>
                  <a:srgbClr val="000000"/>
                </a:solidFill>
              </a:rPr>
              <a:pPr/>
              <a:t>83</a:t>
            </a:fld>
            <a:endParaRPr lang="zh-TW" altLang="en-US">
              <a:solidFill>
                <a:srgbClr val="000000"/>
              </a:solidFill>
            </a:endParaRPr>
          </a:p>
        </p:txBody>
      </p:sp>
    </p:spTree>
    <p:extLst>
      <p:ext uri="{BB962C8B-B14F-4D97-AF65-F5344CB8AC3E}">
        <p14:creationId xmlns:p14="http://schemas.microsoft.com/office/powerpoint/2010/main" val="1733019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投影片圖像版面配置區 1">
            <a:extLst>
              <a:ext uri="{FF2B5EF4-FFF2-40B4-BE49-F238E27FC236}">
                <a16:creationId xmlns:a16="http://schemas.microsoft.com/office/drawing/2014/main" id="{494D0F8A-C1E0-164B-A695-E36E0C7B06F2}"/>
              </a:ext>
            </a:extLst>
          </p:cNvPr>
          <p:cNvSpPr>
            <a:spLocks noGrp="1" noRot="1" noChangeAspect="1" noTextEdit="1"/>
          </p:cNvSpPr>
          <p:nvPr>
            <p:ph type="sldImg"/>
          </p:nvPr>
        </p:nvSpPr>
        <p:spPr bwMode="auto">
          <a:xfrm>
            <a:off x="685800" y="1143000"/>
            <a:ext cx="5486400" cy="30861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43" name="備忘稿版面配置區 2">
            <a:extLst>
              <a:ext uri="{FF2B5EF4-FFF2-40B4-BE49-F238E27FC236}">
                <a16:creationId xmlns:a16="http://schemas.microsoft.com/office/drawing/2014/main" id="{B970D3DA-11F8-0F45-B6D7-31588AAAB05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zh-TW" altLang="en-US"/>
              <a:t>更改今年度的學校及電話</a:t>
            </a:r>
          </a:p>
        </p:txBody>
      </p:sp>
      <p:sp>
        <p:nvSpPr>
          <p:cNvPr id="419844" name="投影片編號版面配置區 3">
            <a:extLst>
              <a:ext uri="{FF2B5EF4-FFF2-40B4-BE49-F238E27FC236}">
                <a16:creationId xmlns:a16="http://schemas.microsoft.com/office/drawing/2014/main" id="{8B813678-D2C7-894E-869B-1AF7AB250F2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kumimoji="1">
                <a:solidFill>
                  <a:schemeClr val="tx1"/>
                </a:solidFill>
                <a:latin typeface="Arial" panose="020B0604020202020204" pitchFamily="34" charset="0"/>
                <a:ea typeface="新細明體" panose="02020500000000000000" pitchFamily="18" charset="-120"/>
              </a:defRPr>
            </a:lvl1pPr>
            <a:lvl2pPr marL="771525" indent="-296863">
              <a:defRPr kumimoji="1">
                <a:solidFill>
                  <a:schemeClr val="tx1"/>
                </a:solidFill>
                <a:latin typeface="Arial" panose="020B0604020202020204" pitchFamily="34" charset="0"/>
                <a:ea typeface="新細明體" panose="02020500000000000000" pitchFamily="18" charset="-120"/>
              </a:defRPr>
            </a:lvl2pPr>
            <a:lvl3pPr marL="1187450" indent="-236538">
              <a:defRPr kumimoji="1">
                <a:solidFill>
                  <a:schemeClr val="tx1"/>
                </a:solidFill>
                <a:latin typeface="Arial" panose="020B0604020202020204" pitchFamily="34" charset="0"/>
                <a:ea typeface="新細明體" panose="02020500000000000000" pitchFamily="18" charset="-120"/>
              </a:defRPr>
            </a:lvl3pPr>
            <a:lvl4pPr marL="1663700" indent="-236538">
              <a:defRPr kumimoji="1">
                <a:solidFill>
                  <a:schemeClr val="tx1"/>
                </a:solidFill>
                <a:latin typeface="Arial" panose="020B0604020202020204" pitchFamily="34" charset="0"/>
                <a:ea typeface="新細明體" panose="02020500000000000000" pitchFamily="18" charset="-120"/>
              </a:defRPr>
            </a:lvl4pPr>
            <a:lvl5pPr marL="2138363" indent="-236538">
              <a:defRPr kumimoji="1">
                <a:solidFill>
                  <a:schemeClr val="tx1"/>
                </a:solidFill>
                <a:latin typeface="Arial" panose="020B0604020202020204" pitchFamily="34" charset="0"/>
                <a:ea typeface="新細明體" panose="02020500000000000000" pitchFamily="18" charset="-120"/>
              </a:defRPr>
            </a:lvl5pPr>
            <a:lvl6pPr marL="25955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30527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5099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967163" indent="-236538"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AF0E284-9DF7-E344-8D9B-EADCC0AF42CA}" type="slidenum">
              <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rPr>
              <a:pPr marL="0" marR="0" lvl="0" indent="0" algn="r" defTabSz="914400" rtl="0" eaLnBrk="1" fontAlgn="auto" latinLnBrk="0" hangingPunct="1">
                <a:lnSpc>
                  <a:spcPct val="100000"/>
                </a:lnSpc>
                <a:spcBef>
                  <a:spcPts val="0"/>
                </a:spcBef>
                <a:spcAft>
                  <a:spcPts val="0"/>
                </a:spcAft>
                <a:buClrTx/>
                <a:buSzTx/>
                <a:buFontTx/>
                <a:buNone/>
                <a:tabLst/>
                <a:defRPr/>
              </a:pPr>
              <a:t>84</a:t>
            </a:fld>
            <a:endParaRPr kumimoji="1" lang="zh-TW" altLang="en-US" sz="1200" b="0" i="0" u="none" strike="noStrike" kern="1200" cap="none" spc="0" normalizeH="0" baseline="0" noProof="0">
              <a:ln>
                <a:noFill/>
              </a:ln>
              <a:solidFill>
                <a:srgbClr val="000000"/>
              </a:solidFill>
              <a:effectLst/>
              <a:uLnTx/>
              <a:uFillTx/>
              <a:latin typeface="Arial" panose="020B0604020202020204" pitchFamily="34" charset="0"/>
              <a:ea typeface="新細明體" panose="02020500000000000000" pitchFamily="18" charset="-120"/>
              <a:cs typeface="+mn-cs"/>
            </a:endParaRPr>
          </a:p>
        </p:txBody>
      </p:sp>
    </p:spTree>
    <p:extLst>
      <p:ext uri="{BB962C8B-B14F-4D97-AF65-F5344CB8AC3E}">
        <p14:creationId xmlns:p14="http://schemas.microsoft.com/office/powerpoint/2010/main" val="15310472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B53C82-2D45-4BE9-989E-2851FD0BDBC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1579A86-48BB-4A8A-AEA3-ADDB571615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3910EBD-7A0B-4E5A-9321-F8A4D6F08E6B}"/>
              </a:ext>
            </a:extLst>
          </p:cNvPr>
          <p:cNvSpPr>
            <a:spLocks noGrp="1"/>
          </p:cNvSpPr>
          <p:nvPr>
            <p:ph type="dt" sz="half" idx="10"/>
          </p:nvPr>
        </p:nvSpPr>
        <p:spPr/>
        <p:txBody>
          <a:bodyPr/>
          <a:lstStyle/>
          <a:p>
            <a:fld id="{B0565DA3-109C-4BB0-9353-1E81ED7E1CC8}" type="datetimeFigureOut">
              <a:rPr lang="en-US" smtClean="0"/>
              <a:t>1/19/2023</a:t>
            </a:fld>
            <a:endParaRPr lang="en-US"/>
          </a:p>
        </p:txBody>
      </p:sp>
      <p:sp>
        <p:nvSpPr>
          <p:cNvPr id="5" name="Footer Placeholder 4">
            <a:extLst>
              <a:ext uri="{FF2B5EF4-FFF2-40B4-BE49-F238E27FC236}">
                <a16:creationId xmlns:a16="http://schemas.microsoft.com/office/drawing/2014/main" id="{ABA5AAE7-2748-40A6-9909-C0C064E8C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623426-E3D7-406B-A2CD-9BCAA56547C6}"/>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9916069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7F5AB-9113-409E-BA08-6EA93D13A3D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82C4082-686F-4BB4-999C-3D33A24CF61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DC6F4D-F256-4D28-861B-A26F4857207D}"/>
              </a:ext>
            </a:extLst>
          </p:cNvPr>
          <p:cNvSpPr>
            <a:spLocks noGrp="1"/>
          </p:cNvSpPr>
          <p:nvPr>
            <p:ph type="dt" sz="half" idx="10"/>
          </p:nvPr>
        </p:nvSpPr>
        <p:spPr/>
        <p:txBody>
          <a:bodyPr/>
          <a:lstStyle/>
          <a:p>
            <a:fld id="{B0565DA3-109C-4BB0-9353-1E81ED7E1CC8}" type="datetimeFigureOut">
              <a:rPr lang="en-US" smtClean="0"/>
              <a:t>1/19/2023</a:t>
            </a:fld>
            <a:endParaRPr lang="en-US"/>
          </a:p>
        </p:txBody>
      </p:sp>
      <p:sp>
        <p:nvSpPr>
          <p:cNvPr id="5" name="Footer Placeholder 4">
            <a:extLst>
              <a:ext uri="{FF2B5EF4-FFF2-40B4-BE49-F238E27FC236}">
                <a16:creationId xmlns:a16="http://schemas.microsoft.com/office/drawing/2014/main" id="{160A21EB-B233-4C24-90AE-C93B11E5F8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61B7108-0729-4F89-8BC5-B08F62242E4C}"/>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4301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2E0A063-BC0C-4DAE-BAE7-A8E9CBEB6385}"/>
              </a:ext>
            </a:extLst>
          </p:cNvPr>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60F71D-9AA9-4948-A7D2-1641166FFFE4}"/>
              </a:ext>
            </a:extLst>
          </p:cNvPr>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8F03287-B074-4CB0-B705-A19B7EB4C2F2}"/>
              </a:ext>
            </a:extLst>
          </p:cNvPr>
          <p:cNvSpPr>
            <a:spLocks noGrp="1"/>
          </p:cNvSpPr>
          <p:nvPr>
            <p:ph type="dt" sz="half" idx="10"/>
          </p:nvPr>
        </p:nvSpPr>
        <p:spPr/>
        <p:txBody>
          <a:bodyPr/>
          <a:lstStyle/>
          <a:p>
            <a:fld id="{B0565DA3-109C-4BB0-9353-1E81ED7E1CC8}" type="datetimeFigureOut">
              <a:rPr lang="en-US" smtClean="0"/>
              <a:t>1/19/2023</a:t>
            </a:fld>
            <a:endParaRPr lang="en-US"/>
          </a:p>
        </p:txBody>
      </p:sp>
      <p:sp>
        <p:nvSpPr>
          <p:cNvPr id="5" name="Footer Placeholder 4">
            <a:extLst>
              <a:ext uri="{FF2B5EF4-FFF2-40B4-BE49-F238E27FC236}">
                <a16:creationId xmlns:a16="http://schemas.microsoft.com/office/drawing/2014/main" id="{C359BEE4-CE6F-4B67-BF5C-68FFDE6365F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8BCDD6-0F29-47AB-808E-2A09852F0ADB}"/>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8279467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cSld name="標題及表格">
    <p:spTree>
      <p:nvGrpSpPr>
        <p:cNvPr id="1" name=""/>
        <p:cNvGrpSpPr/>
        <p:nvPr/>
      </p:nvGrpSpPr>
      <p:grpSpPr>
        <a:xfrm>
          <a:off x="0" y="0"/>
          <a:ext cx="0" cy="0"/>
          <a:chOff x="0" y="0"/>
          <a:chExt cx="0" cy="0"/>
        </a:xfrm>
      </p:grpSpPr>
      <p:sp>
        <p:nvSpPr>
          <p:cNvPr id="2" name="標題 1"/>
          <p:cNvSpPr>
            <a:spLocks noGrp="1"/>
          </p:cNvSpPr>
          <p:nvPr>
            <p:ph type="title"/>
          </p:nvPr>
        </p:nvSpPr>
        <p:spPr>
          <a:xfrm>
            <a:off x="609600" y="274638"/>
            <a:ext cx="10972800" cy="1143000"/>
          </a:xfrm>
        </p:spPr>
        <p:txBody>
          <a:bodyPr/>
          <a:lstStyle>
            <a:lvl1pPr>
              <a:defRPr>
                <a:latin typeface="標楷體" pitchFamily="65" charset="-120"/>
                <a:ea typeface="標楷體" pitchFamily="65" charset="-120"/>
              </a:defRPr>
            </a:lvl1pPr>
          </a:lstStyle>
          <a:p>
            <a:r>
              <a:rPr lang="zh-TW" altLang="en-US"/>
              <a:t>按一下以編輯母片標題樣式</a:t>
            </a:r>
          </a:p>
        </p:txBody>
      </p:sp>
      <p:sp>
        <p:nvSpPr>
          <p:cNvPr id="3" name="表格版面配置區 2"/>
          <p:cNvSpPr>
            <a:spLocks noGrp="1"/>
          </p:cNvSpPr>
          <p:nvPr>
            <p:ph type="tbl" idx="1"/>
          </p:nvPr>
        </p:nvSpPr>
        <p:spPr>
          <a:xfrm>
            <a:off x="609600" y="1600206"/>
            <a:ext cx="10972800" cy="4525963"/>
          </a:xfrm>
        </p:spPr>
        <p:txBody>
          <a:bodyPr rtlCol="0">
            <a:normAutofit/>
          </a:bodyPr>
          <a:lstStyle>
            <a:lvl1pPr>
              <a:defRPr>
                <a:latin typeface="標楷體" pitchFamily="65" charset="-120"/>
                <a:ea typeface="標楷體" pitchFamily="65" charset="-120"/>
              </a:defRPr>
            </a:lvl1pPr>
          </a:lstStyle>
          <a:p>
            <a:pPr lvl="0"/>
            <a:endParaRPr lang="zh-TW" altLang="en-US" noProof="0"/>
          </a:p>
        </p:txBody>
      </p:sp>
      <p:sp>
        <p:nvSpPr>
          <p:cNvPr id="4" name="Date Placeholder 4">
            <a:extLst>
              <a:ext uri="{FF2B5EF4-FFF2-40B4-BE49-F238E27FC236}">
                <a16:creationId xmlns:a16="http://schemas.microsoft.com/office/drawing/2014/main" id="{C479ED50-BEA6-A941-A56F-AFF24FA256D1}"/>
              </a:ext>
            </a:extLst>
          </p:cNvPr>
          <p:cNvSpPr>
            <a:spLocks noGrp="1"/>
          </p:cNvSpPr>
          <p:nvPr>
            <p:ph type="dt" sz="half" idx="10"/>
          </p:nvPr>
        </p:nvSpPr>
        <p:spPr/>
        <p:txBody>
          <a:bodyPr/>
          <a:lstStyle>
            <a:lvl1pPr eaLnBrk="0" fontAlgn="base" hangingPunct="0">
              <a:spcBef>
                <a:spcPct val="0"/>
              </a:spcBef>
              <a:spcAft>
                <a:spcPct val="0"/>
              </a:spcAft>
              <a:defRPr kumimoji="1">
                <a:latin typeface="Arial" pitchFamily="34" charset="0"/>
              </a:defRPr>
            </a:lvl1pPr>
          </a:lstStyle>
          <a:p>
            <a:pPr>
              <a:defRPr/>
            </a:pPr>
            <a:fld id="{FD1F614F-C957-AA46-9CB5-923C26EF0DDB}" type="datetime1">
              <a:rPr lang="ja-JP" altLang="en-US"/>
              <a:pPr>
                <a:defRPr/>
              </a:pPr>
              <a:t>2023/1/19</a:t>
            </a:fld>
            <a:endParaRPr lang="en-US" altLang="zh-TW" dirty="0"/>
          </a:p>
        </p:txBody>
      </p:sp>
      <p:sp>
        <p:nvSpPr>
          <p:cNvPr id="5" name="Footer Placeholder 5">
            <a:extLst>
              <a:ext uri="{FF2B5EF4-FFF2-40B4-BE49-F238E27FC236}">
                <a16:creationId xmlns:a16="http://schemas.microsoft.com/office/drawing/2014/main" id="{CCA946FF-A085-D645-A0F1-A7743B336B0C}"/>
              </a:ext>
            </a:extLst>
          </p:cNvPr>
          <p:cNvSpPr>
            <a:spLocks noGrp="1"/>
          </p:cNvSpPr>
          <p:nvPr>
            <p:ph type="ftr" sz="quarter" idx="11"/>
          </p:nvPr>
        </p:nvSpPr>
        <p:spPr/>
        <p:txBody>
          <a:bodyPr/>
          <a:lstStyle>
            <a:lvl1pPr eaLnBrk="0" fontAlgn="base" hangingPunct="0">
              <a:spcBef>
                <a:spcPct val="0"/>
              </a:spcBef>
              <a:spcAft>
                <a:spcPct val="0"/>
              </a:spcAft>
              <a:defRPr kumimoji="1">
                <a:latin typeface="Arial" pitchFamily="34" charset="0"/>
              </a:defRPr>
            </a:lvl1pPr>
          </a:lstStyle>
          <a:p>
            <a:pPr>
              <a:defRPr/>
            </a:pPr>
            <a:endParaRPr lang="en-US" altLang="zh-TW"/>
          </a:p>
        </p:txBody>
      </p:sp>
      <p:sp>
        <p:nvSpPr>
          <p:cNvPr id="6" name="Slide Number Placeholder 6">
            <a:extLst>
              <a:ext uri="{FF2B5EF4-FFF2-40B4-BE49-F238E27FC236}">
                <a16:creationId xmlns:a16="http://schemas.microsoft.com/office/drawing/2014/main" id="{AD3E8695-5A33-814F-9358-B19BAB475E48}"/>
              </a:ext>
            </a:extLst>
          </p:cNvPr>
          <p:cNvSpPr>
            <a:spLocks noGrp="1"/>
          </p:cNvSpPr>
          <p:nvPr>
            <p:ph type="sldNum" sz="quarter" idx="12"/>
          </p:nvPr>
        </p:nvSpPr>
        <p:spPr/>
        <p:txBody>
          <a:bodyPr/>
          <a:lstStyle>
            <a:lvl1pPr eaLnBrk="0" hangingPunct="0">
              <a:defRPr kumimoji="1" smtClean="0">
                <a:latin typeface="Arial" panose="020B0604020202020204" pitchFamily="34" charset="0"/>
              </a:defRPr>
            </a:lvl1pPr>
          </a:lstStyle>
          <a:p>
            <a:pPr>
              <a:defRPr/>
            </a:pPr>
            <a:fld id="{ECBE1AD5-8E88-6944-A514-FF71762F4597}" type="slidenum">
              <a:rPr lang="en-US" altLang="zh-TW"/>
              <a:pPr>
                <a:defRPr/>
              </a:pPr>
              <a:t>‹#›</a:t>
            </a:fld>
            <a:endParaRPr lang="en-US" altLang="zh-TW"/>
          </a:p>
        </p:txBody>
      </p:sp>
    </p:spTree>
    <p:extLst>
      <p:ext uri="{BB962C8B-B14F-4D97-AF65-F5344CB8AC3E}">
        <p14:creationId xmlns:p14="http://schemas.microsoft.com/office/powerpoint/2010/main" val="2658618269"/>
      </p:ext>
    </p:extLst>
  </p:cSld>
  <p:clrMapOvr>
    <a:masterClrMapping/>
  </p:clrMapOvr>
  <p:transition spd="med">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1524000" y="1122363"/>
            <a:ext cx="9144000" cy="2387600"/>
          </a:xfrm>
        </p:spPr>
        <p:txBody>
          <a:bodyPr anchor="b"/>
          <a:lstStyle>
            <a:lvl1pPr algn="ctr">
              <a:defRPr sz="6000"/>
            </a:lvl1pPr>
          </a:lstStyle>
          <a:p>
            <a:r>
              <a:rPr lang="zh-TW" altLang="en-US"/>
              <a:t>按一下以編輯母片標題樣式</a:t>
            </a:r>
          </a:p>
        </p:txBody>
      </p:sp>
      <p:sp>
        <p:nvSpPr>
          <p:cNvPr id="3" name="副標題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2023/1/19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547773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2023/1/19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26254420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章節標題">
    <p:spTree>
      <p:nvGrpSpPr>
        <p:cNvPr id="1" name=""/>
        <p:cNvGrpSpPr/>
        <p:nvPr/>
      </p:nvGrpSpPr>
      <p:grpSpPr>
        <a:xfrm>
          <a:off x="0" y="0"/>
          <a:ext cx="0" cy="0"/>
          <a:chOff x="0" y="0"/>
          <a:chExt cx="0" cy="0"/>
        </a:xfrm>
      </p:grpSpPr>
      <p:sp>
        <p:nvSpPr>
          <p:cNvPr id="2" name="標題 1"/>
          <p:cNvSpPr>
            <a:spLocks noGrp="1"/>
          </p:cNvSpPr>
          <p:nvPr>
            <p:ph type="title"/>
          </p:nvPr>
        </p:nvSpPr>
        <p:spPr>
          <a:xfrm>
            <a:off x="831851" y="1709746"/>
            <a:ext cx="10515600" cy="2852737"/>
          </a:xfrm>
        </p:spPr>
        <p:txBody>
          <a:bodyPr anchor="b"/>
          <a:lstStyle>
            <a:lvl1pPr>
              <a:defRPr sz="6000"/>
            </a:lvl1pPr>
          </a:lstStyle>
          <a:p>
            <a:r>
              <a:rPr lang="zh-TW" altLang="en-US"/>
              <a:t>按一下以編輯母片標題樣式</a:t>
            </a:r>
          </a:p>
        </p:txBody>
      </p:sp>
      <p:sp>
        <p:nvSpPr>
          <p:cNvPr id="3" name="文字版面配置區 2"/>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2023/1/19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7825138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838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825625"/>
            <a:ext cx="5181600" cy="435133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04B399D7-7D94-4864-AA70-09CB640FFDEE}" type="datetimeFigureOut">
              <a:rPr lang="zh-TW" altLang="en-US" smtClean="0"/>
              <a:t>2023/1/19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16471016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839788" y="365129"/>
            <a:ext cx="10515600" cy="1325563"/>
          </a:xfrm>
        </p:spPr>
        <p:txBody>
          <a:bodyPr/>
          <a:lstStyle/>
          <a:p>
            <a:r>
              <a:rPr lang="zh-TW" altLang="en-US"/>
              <a:t>按一下以編輯母片標題樣式</a:t>
            </a:r>
          </a:p>
        </p:txBody>
      </p:sp>
      <p:sp>
        <p:nvSpPr>
          <p:cNvPr id="3" name="文字版面配置區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839789" y="2505075"/>
            <a:ext cx="5157787"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72203" y="2505075"/>
            <a:ext cx="5183188" cy="3684588"/>
          </a:xfrm>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04B399D7-7D94-4864-AA70-09CB640FFDEE}" type="datetimeFigureOut">
              <a:rPr lang="zh-TW" altLang="en-US" smtClean="0"/>
              <a:t>2023/1/19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8207661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04B399D7-7D94-4864-AA70-09CB640FFDEE}" type="datetimeFigureOut">
              <a:rPr lang="zh-TW" altLang="en-US" smtClean="0"/>
              <a:t>2023/1/19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8351364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04B399D7-7D94-4864-AA70-09CB640FFDEE}" type="datetimeFigureOut">
              <a:rPr lang="zh-TW" altLang="en-US" smtClean="0"/>
              <a:t>2023/1/19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12872958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4A32E-E979-4230-8498-E27F14B698D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3F29AE8-2F2B-4006-8E55-989727C2473E}"/>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40AE313-45CF-42C4-8D67-2729CDAC4290}"/>
              </a:ext>
            </a:extLst>
          </p:cNvPr>
          <p:cNvSpPr>
            <a:spLocks noGrp="1"/>
          </p:cNvSpPr>
          <p:nvPr>
            <p:ph type="dt" sz="half" idx="10"/>
          </p:nvPr>
        </p:nvSpPr>
        <p:spPr/>
        <p:txBody>
          <a:bodyPr/>
          <a:lstStyle/>
          <a:p>
            <a:fld id="{B0565DA3-109C-4BB0-9353-1E81ED7E1CC8}" type="datetimeFigureOut">
              <a:rPr lang="en-US" smtClean="0"/>
              <a:t>1/19/2023</a:t>
            </a:fld>
            <a:endParaRPr lang="en-US"/>
          </a:p>
        </p:txBody>
      </p:sp>
      <p:sp>
        <p:nvSpPr>
          <p:cNvPr id="5" name="Footer Placeholder 4">
            <a:extLst>
              <a:ext uri="{FF2B5EF4-FFF2-40B4-BE49-F238E27FC236}">
                <a16:creationId xmlns:a16="http://schemas.microsoft.com/office/drawing/2014/main" id="{3E97C648-53E2-46AB-BF90-D935CA14E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4628C8-BA17-4575-902D-91B5D5C671CA}"/>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1917431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內容版面配置區 2"/>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4B399D7-7D94-4864-AA70-09CB640FFDEE}" type="datetimeFigureOut">
              <a:rPr lang="zh-TW" altLang="en-US" smtClean="0"/>
              <a:t>2023/1/19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8801546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839788" y="457200"/>
            <a:ext cx="3932237" cy="1600200"/>
          </a:xfrm>
        </p:spPr>
        <p:txBody>
          <a:bodyPr anchor="b"/>
          <a:lstStyle>
            <a:lvl1pPr>
              <a:defRPr sz="3200"/>
            </a:lvl1pPr>
          </a:lstStyle>
          <a:p>
            <a:r>
              <a:rPr lang="zh-TW" altLang="en-US"/>
              <a:t>按一下以編輯母片標題樣式</a:t>
            </a:r>
          </a:p>
        </p:txBody>
      </p:sp>
      <p:sp>
        <p:nvSpPr>
          <p:cNvPr id="3" name="圖片版面配置區 2"/>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04B399D7-7D94-4864-AA70-09CB640FFDEE}" type="datetimeFigureOut">
              <a:rPr lang="zh-TW" altLang="en-US" smtClean="0"/>
              <a:t>2023/1/19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2801811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2023/1/19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32015669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2" y="365125"/>
            <a:ext cx="2628900" cy="5811838"/>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838203" y="365125"/>
            <a:ext cx="7734300" cy="5811838"/>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04B399D7-7D94-4864-AA70-09CB640FFDEE}" type="datetimeFigureOut">
              <a:rPr lang="zh-TW" altLang="en-US" smtClean="0"/>
              <a:t>2023/1/19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24675546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標題投影片">
    <p:spTree>
      <p:nvGrpSpPr>
        <p:cNvPr id="1" name=""/>
        <p:cNvGrpSpPr/>
        <p:nvPr/>
      </p:nvGrpSpPr>
      <p:grpSpPr>
        <a:xfrm>
          <a:off x="0" y="0"/>
          <a:ext cx="0" cy="0"/>
          <a:chOff x="0" y="0"/>
          <a:chExt cx="0" cy="0"/>
        </a:xfrm>
      </p:grpSpPr>
      <p:sp>
        <p:nvSpPr>
          <p:cNvPr id="2" name="標題 1"/>
          <p:cNvSpPr>
            <a:spLocks noGrp="1"/>
          </p:cNvSpPr>
          <p:nvPr>
            <p:ph type="ctrTitle"/>
          </p:nvPr>
        </p:nvSpPr>
        <p:spPr>
          <a:xfrm>
            <a:off x="914400" y="2130425"/>
            <a:ext cx="10363200" cy="1470025"/>
          </a:xfrm>
        </p:spPr>
        <p:txBody>
          <a:bodyPr/>
          <a:lstStyle/>
          <a:p>
            <a:r>
              <a:rPr lang="zh-TW" altLang="en-US"/>
              <a:t>按一下以編輯母片標題樣式</a:t>
            </a:r>
          </a:p>
        </p:txBody>
      </p:sp>
      <p:sp>
        <p:nvSpPr>
          <p:cNvPr id="3" name="副標題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TW" altLang="en-US"/>
              <a:t>按一下以編輯母片副標題樣式</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2023/1/19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1982290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idx="1"/>
          </p:nvPr>
        </p:nvSpPr>
        <p:spPr/>
        <p:txBody>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2023/1/19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18736868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963613" y="4406900"/>
            <a:ext cx="10363200" cy="1362075"/>
          </a:xfrm>
        </p:spPr>
        <p:txBody>
          <a:bodyPr anchor="t"/>
          <a:lstStyle>
            <a:lvl1pPr algn="l">
              <a:defRPr sz="4000" b="1" cap="all"/>
            </a:lvl1pPr>
          </a:lstStyle>
          <a:p>
            <a:r>
              <a:rPr lang="zh-TW" altLang="en-US"/>
              <a:t>按一下以編輯母片標題樣式</a:t>
            </a:r>
          </a:p>
        </p:txBody>
      </p:sp>
      <p:sp>
        <p:nvSpPr>
          <p:cNvPr id="3" name="文字版面配置區 2"/>
          <p:cNvSpPr>
            <a:spLocks noGrp="1"/>
          </p:cNvSpPr>
          <p:nvPr>
            <p:ph type="body" idx="1"/>
          </p:nvPr>
        </p:nvSpPr>
        <p:spPr>
          <a:xfrm>
            <a:off x="963613"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TW" altLang="en-US"/>
              <a:t>按一下以編輯母片文字樣式</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2023/1/19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8279547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內容版面配置區 2"/>
          <p:cNvSpPr>
            <a:spLocks noGrp="1"/>
          </p:cNvSpPr>
          <p:nvPr>
            <p:ph sz="half" idx="1"/>
          </p:nvPr>
        </p:nvSpPr>
        <p:spPr>
          <a:xfrm>
            <a:off x="6096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內容版面配置區 3"/>
          <p:cNvSpPr>
            <a:spLocks noGrp="1"/>
          </p:cNvSpPr>
          <p:nvPr>
            <p:ph sz="half" idx="2"/>
          </p:nvPr>
        </p:nvSpPr>
        <p:spPr>
          <a:xfrm>
            <a:off x="6172200" y="1600200"/>
            <a:ext cx="54102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日期版面配置區 4"/>
          <p:cNvSpPr>
            <a:spLocks noGrp="1"/>
          </p:cNvSpPr>
          <p:nvPr>
            <p:ph type="dt" sz="half" idx="10"/>
          </p:nvPr>
        </p:nvSpPr>
        <p:spPr/>
        <p:txBody>
          <a:bodyPr/>
          <a:lstStyle/>
          <a:p>
            <a:fld id="{3941A197-56FF-4922-BF88-63F69509060F}" type="datetimeFigureOut">
              <a:rPr lang="zh-TW" altLang="en-US" smtClean="0"/>
              <a:pPr/>
              <a:t>2023/1/19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30580304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lvl1pPr>
              <a:defRPr/>
            </a:lvl1pPr>
          </a:lstStyle>
          <a:p>
            <a:r>
              <a:rPr lang="zh-TW" altLang="en-US"/>
              <a:t>按一下以編輯母片標題樣式</a:t>
            </a:r>
          </a:p>
        </p:txBody>
      </p:sp>
      <p:sp>
        <p:nvSpPr>
          <p:cNvPr id="3" name="文字版面配置區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4" name="內容版面配置區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5" name="文字版面配置區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a:t>按一下以編輯母片文字樣式</a:t>
            </a:r>
          </a:p>
        </p:txBody>
      </p:sp>
      <p:sp>
        <p:nvSpPr>
          <p:cNvPr id="6" name="內容版面配置區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7" name="日期版面配置區 6"/>
          <p:cNvSpPr>
            <a:spLocks noGrp="1"/>
          </p:cNvSpPr>
          <p:nvPr>
            <p:ph type="dt" sz="half" idx="10"/>
          </p:nvPr>
        </p:nvSpPr>
        <p:spPr/>
        <p:txBody>
          <a:bodyPr/>
          <a:lstStyle/>
          <a:p>
            <a:fld id="{3941A197-56FF-4922-BF88-63F69509060F}" type="datetimeFigureOut">
              <a:rPr lang="zh-TW" altLang="en-US" smtClean="0"/>
              <a:pPr/>
              <a:t>2023/1/19</a:t>
            </a:fld>
            <a:endParaRPr lang="zh-TW" altLang="en-US"/>
          </a:p>
        </p:txBody>
      </p:sp>
      <p:sp>
        <p:nvSpPr>
          <p:cNvPr id="8" name="頁尾版面配置區 7"/>
          <p:cNvSpPr>
            <a:spLocks noGrp="1"/>
          </p:cNvSpPr>
          <p:nvPr>
            <p:ph type="ftr" sz="quarter" idx="11"/>
          </p:nvPr>
        </p:nvSpPr>
        <p:spPr/>
        <p:txBody>
          <a:bodyPr/>
          <a:lstStyle/>
          <a:p>
            <a:endParaRPr lang="zh-TW" altLang="en-US"/>
          </a:p>
        </p:txBody>
      </p:sp>
      <p:sp>
        <p:nvSpPr>
          <p:cNvPr id="9" name="投影片編號版面配置區 8"/>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192329401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日期版面配置區 2"/>
          <p:cNvSpPr>
            <a:spLocks noGrp="1"/>
          </p:cNvSpPr>
          <p:nvPr>
            <p:ph type="dt" sz="half" idx="10"/>
          </p:nvPr>
        </p:nvSpPr>
        <p:spPr/>
        <p:txBody>
          <a:bodyPr/>
          <a:lstStyle/>
          <a:p>
            <a:fld id="{3941A197-56FF-4922-BF88-63F69509060F}" type="datetimeFigureOut">
              <a:rPr lang="zh-TW" altLang="en-US" smtClean="0"/>
              <a:pPr/>
              <a:t>2023/1/19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35980399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220B08-4BA9-4F9C-B076-B2936FCA0C74}"/>
              </a:ext>
            </a:extLst>
          </p:cNvPr>
          <p:cNvSpPr>
            <a:spLocks noGrp="1"/>
          </p:cNvSpPr>
          <p:nvPr>
            <p:ph type="title"/>
          </p:nvPr>
        </p:nvSpPr>
        <p:spPr>
          <a:xfrm>
            <a:off x="831851" y="1709746"/>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0F9993-9A15-4042-9AAE-AA45D785C652}"/>
              </a:ext>
            </a:extLst>
          </p:cNvPr>
          <p:cNvSpPr>
            <a:spLocks noGrp="1"/>
          </p:cNvSpPr>
          <p:nvPr>
            <p:ph type="body" idx="1"/>
          </p:nvPr>
        </p:nvSpPr>
        <p:spPr>
          <a:xfrm>
            <a:off x="831851" y="4589471"/>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1E0F267-EB12-452F-9137-36B00DC4C1FF}"/>
              </a:ext>
            </a:extLst>
          </p:cNvPr>
          <p:cNvSpPr>
            <a:spLocks noGrp="1"/>
          </p:cNvSpPr>
          <p:nvPr>
            <p:ph type="dt" sz="half" idx="10"/>
          </p:nvPr>
        </p:nvSpPr>
        <p:spPr/>
        <p:txBody>
          <a:bodyPr/>
          <a:lstStyle/>
          <a:p>
            <a:fld id="{B0565DA3-109C-4BB0-9353-1E81ED7E1CC8}" type="datetimeFigureOut">
              <a:rPr lang="en-US" smtClean="0"/>
              <a:t>1/19/2023</a:t>
            </a:fld>
            <a:endParaRPr lang="en-US"/>
          </a:p>
        </p:txBody>
      </p:sp>
      <p:sp>
        <p:nvSpPr>
          <p:cNvPr id="5" name="Footer Placeholder 4">
            <a:extLst>
              <a:ext uri="{FF2B5EF4-FFF2-40B4-BE49-F238E27FC236}">
                <a16:creationId xmlns:a16="http://schemas.microsoft.com/office/drawing/2014/main" id="{44F60797-DE91-41EB-9432-FED3A584403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07CAE71-833B-45CD-996E-C094B0E4DAE5}"/>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24928395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版面配置區 1"/>
          <p:cNvSpPr>
            <a:spLocks noGrp="1"/>
          </p:cNvSpPr>
          <p:nvPr>
            <p:ph type="dt" sz="half" idx="10"/>
          </p:nvPr>
        </p:nvSpPr>
        <p:spPr/>
        <p:txBody>
          <a:bodyPr/>
          <a:lstStyle/>
          <a:p>
            <a:fld id="{3941A197-56FF-4922-BF88-63F69509060F}" type="datetimeFigureOut">
              <a:rPr lang="zh-TW" altLang="en-US" smtClean="0"/>
              <a:pPr/>
              <a:t>2023/1/19</a:t>
            </a:fld>
            <a:endParaRPr lang="zh-TW" altLang="en-US"/>
          </a:p>
        </p:txBody>
      </p:sp>
      <p:sp>
        <p:nvSpPr>
          <p:cNvPr id="3" name="頁尾版面配置區 2"/>
          <p:cNvSpPr>
            <a:spLocks noGrp="1"/>
          </p:cNvSpPr>
          <p:nvPr>
            <p:ph type="ftr" sz="quarter" idx="1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32070932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609600" y="273050"/>
            <a:ext cx="4011613" cy="1162050"/>
          </a:xfrm>
        </p:spPr>
        <p:txBody>
          <a:bodyPr anchor="b"/>
          <a:lstStyle>
            <a:lvl1pPr algn="l">
              <a:defRPr sz="2000" b="1"/>
            </a:lvl1pPr>
          </a:lstStyle>
          <a:p>
            <a:r>
              <a:rPr lang="zh-TW" altLang="en-US"/>
              <a:t>按一下以編輯母片標題樣式</a:t>
            </a:r>
          </a:p>
        </p:txBody>
      </p:sp>
      <p:sp>
        <p:nvSpPr>
          <p:cNvPr id="3" name="內容版面配置區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文字版面配置區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941A197-56FF-4922-BF88-63F69509060F}" type="datetimeFigureOut">
              <a:rPr lang="zh-TW" altLang="en-US" smtClean="0"/>
              <a:pPr/>
              <a:t>2023/1/19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4025384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2389188" y="4800600"/>
            <a:ext cx="7315200" cy="566738"/>
          </a:xfrm>
        </p:spPr>
        <p:txBody>
          <a:bodyPr anchor="b"/>
          <a:lstStyle>
            <a:lvl1pPr algn="l">
              <a:defRPr sz="2000" b="1"/>
            </a:lvl1pPr>
          </a:lstStyle>
          <a:p>
            <a:r>
              <a:rPr lang="zh-TW" altLang="en-US"/>
              <a:t>按一下以編輯母片標題樣式</a:t>
            </a:r>
          </a:p>
        </p:txBody>
      </p:sp>
      <p:sp>
        <p:nvSpPr>
          <p:cNvPr id="3" name="圖片版面配置區 2"/>
          <p:cNvSpPr>
            <a:spLocks noGrp="1"/>
          </p:cNvSpPr>
          <p:nvPr>
            <p:ph type="pic" idx="1"/>
          </p:nvPr>
        </p:nvSpPr>
        <p:spPr>
          <a:xfrm>
            <a:off x="2389188"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TW" altLang="en-US"/>
          </a:p>
        </p:txBody>
      </p:sp>
      <p:sp>
        <p:nvSpPr>
          <p:cNvPr id="4" name="文字版面配置區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a:t>按一下以編輯母片文字樣式</a:t>
            </a:r>
          </a:p>
        </p:txBody>
      </p:sp>
      <p:sp>
        <p:nvSpPr>
          <p:cNvPr id="5" name="日期版面配置區 4"/>
          <p:cNvSpPr>
            <a:spLocks noGrp="1"/>
          </p:cNvSpPr>
          <p:nvPr>
            <p:ph type="dt" sz="half" idx="10"/>
          </p:nvPr>
        </p:nvSpPr>
        <p:spPr/>
        <p:txBody>
          <a:bodyPr/>
          <a:lstStyle/>
          <a:p>
            <a:fld id="{3941A197-56FF-4922-BF88-63F69509060F}" type="datetimeFigureOut">
              <a:rPr lang="zh-TW" altLang="en-US" smtClean="0"/>
              <a:pPr/>
              <a:t>2023/1/19</a:t>
            </a:fld>
            <a:endParaRPr lang="zh-TW" altLang="en-US"/>
          </a:p>
        </p:txBody>
      </p:sp>
      <p:sp>
        <p:nvSpPr>
          <p:cNvPr id="6" name="頁尾版面配置區 5"/>
          <p:cNvSpPr>
            <a:spLocks noGrp="1"/>
          </p:cNvSpPr>
          <p:nvPr>
            <p:ph type="ftr" sz="quarter" idx="11"/>
          </p:nvPr>
        </p:nvSpPr>
        <p:spPr/>
        <p:txBody>
          <a:bodyPr/>
          <a:lstStyle/>
          <a:p>
            <a:endParaRPr lang="zh-TW" altLang="en-US"/>
          </a:p>
        </p:txBody>
      </p:sp>
      <p:sp>
        <p:nvSpPr>
          <p:cNvPr id="7" name="投影片編號版面配置區 6"/>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330566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按一下以編輯母片標題樣式</a:t>
            </a:r>
          </a:p>
        </p:txBody>
      </p:sp>
      <p:sp>
        <p:nvSpPr>
          <p:cNvPr id="3" name="直排文字版面配置區 2"/>
          <p:cNvSpPr>
            <a:spLocks noGrp="1"/>
          </p:cNvSpPr>
          <p:nvPr>
            <p:ph type="body" orient="vert" idx="1"/>
          </p:nvPr>
        </p:nvSpPr>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2023/1/19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78415495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839200" y="274638"/>
            <a:ext cx="2743200" cy="5851525"/>
          </a:xfrm>
        </p:spPr>
        <p:txBody>
          <a:bodyPr vert="eaVert"/>
          <a:lstStyle/>
          <a:p>
            <a:r>
              <a:rPr lang="zh-TW" altLang="en-US"/>
              <a:t>按一下以編輯母片標題樣式</a:t>
            </a:r>
          </a:p>
        </p:txBody>
      </p:sp>
      <p:sp>
        <p:nvSpPr>
          <p:cNvPr id="3" name="直排文字版面配置區 2"/>
          <p:cNvSpPr>
            <a:spLocks noGrp="1"/>
          </p:cNvSpPr>
          <p:nvPr>
            <p:ph type="body" orient="vert" idx="1"/>
          </p:nvPr>
        </p:nvSpPr>
        <p:spPr>
          <a:xfrm>
            <a:off x="609600" y="274638"/>
            <a:ext cx="8077200" cy="5851525"/>
          </a:xfrm>
        </p:spPr>
        <p:txBody>
          <a:bodyPr vert="eaVert"/>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10"/>
          </p:nvPr>
        </p:nvSpPr>
        <p:spPr/>
        <p:txBody>
          <a:bodyPr/>
          <a:lstStyle/>
          <a:p>
            <a:fld id="{3941A197-56FF-4922-BF88-63F69509060F}" type="datetimeFigureOut">
              <a:rPr lang="zh-TW" altLang="en-US" smtClean="0"/>
              <a:pPr/>
              <a:t>2023/1/19</a:t>
            </a:fld>
            <a:endParaRPr lang="zh-TW" altLang="en-US"/>
          </a:p>
        </p:txBody>
      </p:sp>
      <p:sp>
        <p:nvSpPr>
          <p:cNvPr id="5" name="頁尾版面配置區 4"/>
          <p:cNvSpPr>
            <a:spLocks noGrp="1"/>
          </p:cNvSpPr>
          <p:nvPr>
            <p:ph type="ftr" sz="quarter" idx="11"/>
          </p:nvPr>
        </p:nvSpPr>
        <p:spPr/>
        <p:txBody>
          <a:bodyPr/>
          <a:lstStyle/>
          <a:p>
            <a:endParaRPr lang="zh-TW" altLang="en-US"/>
          </a:p>
        </p:txBody>
      </p:sp>
      <p:sp>
        <p:nvSpPr>
          <p:cNvPr id="6" name="投影片編號版面配置區 5"/>
          <p:cNvSpPr>
            <a:spLocks noGrp="1"/>
          </p:cNvSpPr>
          <p:nvPr>
            <p:ph type="sldNum" sz="quarter" idx="12"/>
          </p:nvPr>
        </p:nvSpPr>
        <p:spPr/>
        <p:txBody>
          <a:body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26541062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7F845E-D460-43EF-B040-B45603D26BB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F3EB151-5569-4D0C-A63D-E6ED8B7CEBC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53DB4E-8F10-4709-935C-E382F606262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ED58F09-1D5E-488E-A795-CA440BE43A7B}"/>
              </a:ext>
            </a:extLst>
          </p:cNvPr>
          <p:cNvSpPr>
            <a:spLocks noGrp="1"/>
          </p:cNvSpPr>
          <p:nvPr>
            <p:ph type="dt" sz="half" idx="10"/>
          </p:nvPr>
        </p:nvSpPr>
        <p:spPr/>
        <p:txBody>
          <a:bodyPr/>
          <a:lstStyle/>
          <a:p>
            <a:fld id="{B0565DA3-109C-4BB0-9353-1E81ED7E1CC8}" type="datetimeFigureOut">
              <a:rPr lang="en-US" smtClean="0"/>
              <a:t>1/19/2023</a:t>
            </a:fld>
            <a:endParaRPr lang="en-US"/>
          </a:p>
        </p:txBody>
      </p:sp>
      <p:sp>
        <p:nvSpPr>
          <p:cNvPr id="6" name="Footer Placeholder 5">
            <a:extLst>
              <a:ext uri="{FF2B5EF4-FFF2-40B4-BE49-F238E27FC236}">
                <a16:creationId xmlns:a16="http://schemas.microsoft.com/office/drawing/2014/main" id="{CA7556D5-ACF5-4A7A-AF48-EB5E4326CC8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D527A8-8F10-431A-9DDB-9953679EC2A1}"/>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3991413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1B8526-A104-4111-90A9-6E4DA4414102}"/>
              </a:ext>
            </a:extLst>
          </p:cNvPr>
          <p:cNvSpPr>
            <a:spLocks noGrp="1"/>
          </p:cNvSpPr>
          <p:nvPr>
            <p:ph type="title"/>
          </p:nvPr>
        </p:nvSpPr>
        <p:spPr>
          <a:xfrm>
            <a:off x="839788" y="365129"/>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6D0ED51C-6728-49EA-80A6-26BBCE8DC0C8}"/>
              </a:ext>
            </a:extLst>
          </p:cNvPr>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E86F391-0EBC-4F88-A011-12D1E373DD08}"/>
              </a:ext>
            </a:extLst>
          </p:cNvPr>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B879A4D-6353-4B56-A7AA-5068B41B1157}"/>
              </a:ext>
            </a:extLst>
          </p:cNvPr>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9126543-B6F0-4C86-BBC1-7392698BDEAA}"/>
              </a:ext>
            </a:extLst>
          </p:cNvPr>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1386C6A-9A7C-45BC-AA84-CAFA86DE1AD3}"/>
              </a:ext>
            </a:extLst>
          </p:cNvPr>
          <p:cNvSpPr>
            <a:spLocks noGrp="1"/>
          </p:cNvSpPr>
          <p:nvPr>
            <p:ph type="dt" sz="half" idx="10"/>
          </p:nvPr>
        </p:nvSpPr>
        <p:spPr/>
        <p:txBody>
          <a:bodyPr/>
          <a:lstStyle/>
          <a:p>
            <a:fld id="{B0565DA3-109C-4BB0-9353-1E81ED7E1CC8}" type="datetimeFigureOut">
              <a:rPr lang="en-US" smtClean="0"/>
              <a:t>1/19/2023</a:t>
            </a:fld>
            <a:endParaRPr lang="en-US"/>
          </a:p>
        </p:txBody>
      </p:sp>
      <p:sp>
        <p:nvSpPr>
          <p:cNvPr id="8" name="Footer Placeholder 7">
            <a:extLst>
              <a:ext uri="{FF2B5EF4-FFF2-40B4-BE49-F238E27FC236}">
                <a16:creationId xmlns:a16="http://schemas.microsoft.com/office/drawing/2014/main" id="{BF9EE31C-6DC0-4952-9925-77B13A4857F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B561655-9C08-4882-A894-A066B428C522}"/>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308422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E1F34-6A2A-49A8-B489-DFEBF44908F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7DA4183-950B-4BE3-822C-937EC9DD46A9}"/>
              </a:ext>
            </a:extLst>
          </p:cNvPr>
          <p:cNvSpPr>
            <a:spLocks noGrp="1"/>
          </p:cNvSpPr>
          <p:nvPr>
            <p:ph type="dt" sz="half" idx="10"/>
          </p:nvPr>
        </p:nvSpPr>
        <p:spPr/>
        <p:txBody>
          <a:bodyPr/>
          <a:lstStyle/>
          <a:p>
            <a:fld id="{B0565DA3-109C-4BB0-9353-1E81ED7E1CC8}" type="datetimeFigureOut">
              <a:rPr lang="en-US" smtClean="0"/>
              <a:t>1/19/2023</a:t>
            </a:fld>
            <a:endParaRPr lang="en-US"/>
          </a:p>
        </p:txBody>
      </p:sp>
      <p:sp>
        <p:nvSpPr>
          <p:cNvPr id="4" name="Footer Placeholder 3">
            <a:extLst>
              <a:ext uri="{FF2B5EF4-FFF2-40B4-BE49-F238E27FC236}">
                <a16:creationId xmlns:a16="http://schemas.microsoft.com/office/drawing/2014/main" id="{41E5B6EA-4AA8-4C06-BDF9-6C127A3E456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97F7E91-0957-4971-A049-BC583B4D2E9C}"/>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38725804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6C6B50F-5389-4DFC-B26D-AAB89BE8626A}"/>
              </a:ext>
            </a:extLst>
          </p:cNvPr>
          <p:cNvSpPr>
            <a:spLocks noGrp="1"/>
          </p:cNvSpPr>
          <p:nvPr>
            <p:ph type="dt" sz="half" idx="10"/>
          </p:nvPr>
        </p:nvSpPr>
        <p:spPr/>
        <p:txBody>
          <a:bodyPr/>
          <a:lstStyle/>
          <a:p>
            <a:fld id="{B0565DA3-109C-4BB0-9353-1E81ED7E1CC8}" type="datetimeFigureOut">
              <a:rPr lang="en-US" smtClean="0"/>
              <a:t>1/19/2023</a:t>
            </a:fld>
            <a:endParaRPr lang="en-US"/>
          </a:p>
        </p:txBody>
      </p:sp>
      <p:sp>
        <p:nvSpPr>
          <p:cNvPr id="3" name="Footer Placeholder 2">
            <a:extLst>
              <a:ext uri="{FF2B5EF4-FFF2-40B4-BE49-F238E27FC236}">
                <a16:creationId xmlns:a16="http://schemas.microsoft.com/office/drawing/2014/main" id="{AD990199-ACFA-48DB-A5E8-496391B8DEE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D6F9BF2-34BD-4537-999E-75A2A0F5AC88}"/>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42931692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A6B9C5-31F6-4C78-9848-265AFA47E1B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EBEA5A4-38EE-40DF-A90E-FE3320082C09}"/>
              </a:ext>
            </a:extLst>
          </p:cNvPr>
          <p:cNvSpPr>
            <a:spLocks noGrp="1"/>
          </p:cNvSpPr>
          <p:nvPr>
            <p:ph idx="1"/>
          </p:nvPr>
        </p:nvSpPr>
        <p:spPr>
          <a:xfrm>
            <a:off x="5183188" y="987433"/>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4F4F7B0-9B0D-4B7B-BEE8-E02F836493F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C0C0C1D-88E4-4212-B999-DA643DAC54D0}"/>
              </a:ext>
            </a:extLst>
          </p:cNvPr>
          <p:cNvSpPr>
            <a:spLocks noGrp="1"/>
          </p:cNvSpPr>
          <p:nvPr>
            <p:ph type="dt" sz="half" idx="10"/>
          </p:nvPr>
        </p:nvSpPr>
        <p:spPr/>
        <p:txBody>
          <a:bodyPr/>
          <a:lstStyle/>
          <a:p>
            <a:fld id="{B0565DA3-109C-4BB0-9353-1E81ED7E1CC8}" type="datetimeFigureOut">
              <a:rPr lang="en-US" smtClean="0"/>
              <a:t>1/19/2023</a:t>
            </a:fld>
            <a:endParaRPr lang="en-US"/>
          </a:p>
        </p:txBody>
      </p:sp>
      <p:sp>
        <p:nvSpPr>
          <p:cNvPr id="6" name="Footer Placeholder 5">
            <a:extLst>
              <a:ext uri="{FF2B5EF4-FFF2-40B4-BE49-F238E27FC236}">
                <a16:creationId xmlns:a16="http://schemas.microsoft.com/office/drawing/2014/main" id="{AE5B0CBE-000F-4BEF-95BD-2F684D97CD4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F8762A-1F40-4043-9F3C-79ED3CE1B12B}"/>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1933264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51F321-FD1D-4033-8104-7AEAA9C9BB4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557D41C-18BD-4AC6-AE8F-2AE8F880B80C}"/>
              </a:ext>
            </a:extLst>
          </p:cNvPr>
          <p:cNvSpPr>
            <a:spLocks noGrp="1"/>
          </p:cNvSpPr>
          <p:nvPr>
            <p:ph type="pic" idx="1"/>
          </p:nvPr>
        </p:nvSpPr>
        <p:spPr>
          <a:xfrm>
            <a:off x="5183188" y="987433"/>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AA2F1C1-E1B6-4E17-8927-F3BB20879D7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3F23FB4-E4B0-46EC-950F-016C7AA76AD1}"/>
              </a:ext>
            </a:extLst>
          </p:cNvPr>
          <p:cNvSpPr>
            <a:spLocks noGrp="1"/>
          </p:cNvSpPr>
          <p:nvPr>
            <p:ph type="dt" sz="half" idx="10"/>
          </p:nvPr>
        </p:nvSpPr>
        <p:spPr/>
        <p:txBody>
          <a:bodyPr/>
          <a:lstStyle/>
          <a:p>
            <a:fld id="{B0565DA3-109C-4BB0-9353-1E81ED7E1CC8}" type="datetimeFigureOut">
              <a:rPr lang="en-US" smtClean="0"/>
              <a:t>1/19/2023</a:t>
            </a:fld>
            <a:endParaRPr lang="en-US"/>
          </a:p>
        </p:txBody>
      </p:sp>
      <p:sp>
        <p:nvSpPr>
          <p:cNvPr id="6" name="Footer Placeholder 5">
            <a:extLst>
              <a:ext uri="{FF2B5EF4-FFF2-40B4-BE49-F238E27FC236}">
                <a16:creationId xmlns:a16="http://schemas.microsoft.com/office/drawing/2014/main" id="{9931F0B3-74D5-481B-AEF8-33E1B99797A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E6E9F9F-6D8C-47A0-8590-A3F108F51B5F}"/>
              </a:ext>
            </a:extLst>
          </p:cNvPr>
          <p:cNvSpPr>
            <a:spLocks noGrp="1"/>
          </p:cNvSpPr>
          <p:nvPr>
            <p:ph type="sldNum" sz="quarter" idx="12"/>
          </p:nvPr>
        </p:nvSpPr>
        <p:spPr/>
        <p:txBody>
          <a:bodyPr/>
          <a:lstStyle/>
          <a:p>
            <a:fld id="{1046B996-B622-4B67-A455-51FC79324563}" type="slidenum">
              <a:rPr lang="en-US" smtClean="0"/>
              <a:t>‹#›</a:t>
            </a:fld>
            <a:endParaRPr lang="en-US"/>
          </a:p>
        </p:txBody>
      </p:sp>
    </p:spTree>
    <p:extLst>
      <p:ext uri="{BB962C8B-B14F-4D97-AF65-F5344CB8AC3E}">
        <p14:creationId xmlns:p14="http://schemas.microsoft.com/office/powerpoint/2010/main" val="26130027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77AD1E4-21B0-4EDD-AEC7-C25FDF6AD3AC}"/>
              </a:ext>
            </a:extLst>
          </p:cNvPr>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817E53-9E91-4890-AD18-67D2E8DC87E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838DCF6-184F-4CF0-8DE6-8C839C72DA2F}"/>
              </a:ext>
            </a:extLst>
          </p:cNvPr>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65DA3-109C-4BB0-9353-1E81ED7E1CC8}" type="datetimeFigureOut">
              <a:rPr lang="en-US" smtClean="0"/>
              <a:t>1/19/2023</a:t>
            </a:fld>
            <a:endParaRPr lang="en-US"/>
          </a:p>
        </p:txBody>
      </p:sp>
      <p:sp>
        <p:nvSpPr>
          <p:cNvPr id="5" name="Footer Placeholder 4">
            <a:extLst>
              <a:ext uri="{FF2B5EF4-FFF2-40B4-BE49-F238E27FC236}">
                <a16:creationId xmlns:a16="http://schemas.microsoft.com/office/drawing/2014/main" id="{B0F9484E-F94F-4FC9-AA78-422814FEA801}"/>
              </a:ext>
            </a:extLst>
          </p:cNvPr>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2C230FB-2EF3-4D87-9C1E-271083981C30}"/>
              </a:ext>
            </a:extLst>
          </p:cNvPr>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46B996-B622-4B67-A455-51FC79324563}" type="slidenum">
              <a:rPr lang="en-US" smtClean="0"/>
              <a:t>‹#›</a:t>
            </a:fld>
            <a:endParaRPr lang="en-US"/>
          </a:p>
        </p:txBody>
      </p:sp>
    </p:spTree>
    <p:extLst>
      <p:ext uri="{BB962C8B-B14F-4D97-AF65-F5344CB8AC3E}">
        <p14:creationId xmlns:p14="http://schemas.microsoft.com/office/powerpoint/2010/main" val="4342897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838200" y="6356358"/>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4B399D7-7D94-4864-AA70-09CB640FFDEE}" type="datetimeFigureOut">
              <a:rPr lang="zh-TW" altLang="en-US" smtClean="0"/>
              <a:t>2023/1/19</a:t>
            </a:fld>
            <a:endParaRPr lang="zh-TW" altLang="en-US"/>
          </a:p>
        </p:txBody>
      </p:sp>
      <p:sp>
        <p:nvSpPr>
          <p:cNvPr id="5" name="頁尾版面配置區 4"/>
          <p:cNvSpPr>
            <a:spLocks noGrp="1"/>
          </p:cNvSpPr>
          <p:nvPr>
            <p:ph type="ftr" sz="quarter" idx="3"/>
          </p:nvPr>
        </p:nvSpPr>
        <p:spPr>
          <a:xfrm>
            <a:off x="4038600" y="6356358"/>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610600" y="6356358"/>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F9E573E-851C-4EB9-8B76-9BC3D6223AA2}" type="slidenum">
              <a:rPr lang="zh-TW" altLang="en-US" smtClean="0"/>
              <a:t>‹#›</a:t>
            </a:fld>
            <a:endParaRPr lang="zh-TW" altLang="en-US"/>
          </a:p>
        </p:txBody>
      </p:sp>
    </p:spTree>
    <p:extLst>
      <p:ext uri="{BB962C8B-B14F-4D97-AF65-F5344CB8AC3E}">
        <p14:creationId xmlns:p14="http://schemas.microsoft.com/office/powerpoint/2010/main" val="313371170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標題版面配置區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zh-TW" altLang="en-US"/>
              <a:t>按一下以編輯母片標題樣式</a:t>
            </a:r>
          </a:p>
        </p:txBody>
      </p:sp>
      <p:sp>
        <p:nvSpPr>
          <p:cNvPr id="3" name="文字版面配置區 2"/>
          <p:cNvSpPr>
            <a:spLocks noGrp="1"/>
          </p:cNvSpPr>
          <p:nvPr>
            <p:ph type="body" idx="1"/>
          </p:nvPr>
        </p:nvSpPr>
        <p:spPr>
          <a:xfrm>
            <a:off x="609600" y="1600200"/>
            <a:ext cx="10972800" cy="4525963"/>
          </a:xfrm>
          <a:prstGeom prst="rect">
            <a:avLst/>
          </a:prstGeom>
        </p:spPr>
        <p:txBody>
          <a:bodyPr vert="horz" lIns="91440" tIns="45720" rIns="91440" bIns="45720" rtlCol="0">
            <a:normAutofit/>
          </a:bodyPr>
          <a:lstStyle/>
          <a:p>
            <a:pPr lvl="0"/>
            <a:r>
              <a:rPr lang="zh-TW" altLang="en-US"/>
              <a:t>按一下以編輯母片文字樣式</a:t>
            </a:r>
          </a:p>
          <a:p>
            <a:pPr lvl="1"/>
            <a:r>
              <a:rPr lang="zh-TW" altLang="en-US"/>
              <a:t>第二層</a:t>
            </a:r>
          </a:p>
          <a:p>
            <a:pPr lvl="2"/>
            <a:r>
              <a:rPr lang="zh-TW" altLang="en-US"/>
              <a:t>第三層</a:t>
            </a:r>
          </a:p>
          <a:p>
            <a:pPr lvl="3"/>
            <a:r>
              <a:rPr lang="zh-TW" altLang="en-US"/>
              <a:t>第四層</a:t>
            </a:r>
          </a:p>
          <a:p>
            <a:pPr lvl="4"/>
            <a:r>
              <a:rPr lang="zh-TW" altLang="en-US"/>
              <a:t>第五層</a:t>
            </a:r>
          </a:p>
        </p:txBody>
      </p:sp>
      <p:sp>
        <p:nvSpPr>
          <p:cNvPr id="4" name="日期版面配置區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41A197-56FF-4922-BF88-63F69509060F}" type="datetimeFigureOut">
              <a:rPr lang="zh-TW" altLang="en-US" smtClean="0"/>
              <a:pPr/>
              <a:t>2023/1/19</a:t>
            </a:fld>
            <a:endParaRPr lang="zh-TW" altLang="en-US"/>
          </a:p>
        </p:txBody>
      </p:sp>
      <p:sp>
        <p:nvSpPr>
          <p:cNvPr id="5" name="頁尾版面配置區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投影片編號版面配置區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2E2165-40D8-4227-AFCD-47E122C95321}" type="slidenum">
              <a:rPr lang="zh-TW" altLang="en-US" smtClean="0"/>
              <a:pPr/>
              <a:t>‹#›</a:t>
            </a:fld>
            <a:endParaRPr lang="zh-TW" altLang="en-US"/>
          </a:p>
        </p:txBody>
      </p:sp>
    </p:spTree>
    <p:extLst>
      <p:ext uri="{BB962C8B-B14F-4D97-AF65-F5344CB8AC3E}">
        <p14:creationId xmlns:p14="http://schemas.microsoft.com/office/powerpoint/2010/main" val="1081569162"/>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hyperlink" Target="https://www.specialexam.pro.k12ea.gov.tw/" TargetMode="Externa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hyperlink" Target="https://www.ttk.entry.edu.tw/"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hyperlink" Target="http://www.ttk.entry.edu.tw/" TargetMode="Externa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6.png"/><Relationship Id="rId7" Type="http://schemas.openxmlformats.org/officeDocument/2006/relationships/image" Target="../media/image29.png"/><Relationship Id="rId2" Type="http://schemas.openxmlformats.org/officeDocument/2006/relationships/image" Target="../media/image25.png"/><Relationship Id="rId1" Type="http://schemas.openxmlformats.org/officeDocument/2006/relationships/slideLayout" Target="../slideLayouts/slideLayout2.xml"/><Relationship Id="rId6" Type="http://schemas.openxmlformats.org/officeDocument/2006/relationships/hyperlink" Target="&#23436;&#25972;CF/1219_&#22312;&#22320;&#23601;&#23416;_&#26126;&#26143;&#31687;_30secTVC_SD_ok.mp4" TargetMode="External"/><Relationship Id="rId5" Type="http://schemas.openxmlformats.org/officeDocument/2006/relationships/image" Target="../media/image28.png"/><Relationship Id="rId4" Type="http://schemas.openxmlformats.org/officeDocument/2006/relationships/image" Target="../media/image27.png"/></Relationships>
</file>

<file path=ppt/slides/_rels/slide81.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38.png"/><Relationship Id="rId18" Type="http://schemas.openxmlformats.org/officeDocument/2006/relationships/slide" Target="slide32.xml"/><Relationship Id="rId3" Type="http://schemas.openxmlformats.org/officeDocument/2006/relationships/slide" Target="slide33.xml"/><Relationship Id="rId7" Type="http://schemas.openxmlformats.org/officeDocument/2006/relationships/image" Target="../media/image34.png"/><Relationship Id="rId12" Type="http://schemas.openxmlformats.org/officeDocument/2006/relationships/slide" Target="slide37.xml"/><Relationship Id="rId17" Type="http://schemas.openxmlformats.org/officeDocument/2006/relationships/image" Target="../media/image41.png"/><Relationship Id="rId2" Type="http://schemas.openxmlformats.org/officeDocument/2006/relationships/image" Target="../media/image31.png"/><Relationship Id="rId16" Type="http://schemas.openxmlformats.org/officeDocument/2006/relationships/image" Target="../media/image40.png"/><Relationship Id="rId1" Type="http://schemas.openxmlformats.org/officeDocument/2006/relationships/slideLayout" Target="../slideLayouts/slideLayout2.xml"/><Relationship Id="rId6" Type="http://schemas.openxmlformats.org/officeDocument/2006/relationships/slide" Target="slide27.xml"/><Relationship Id="rId11" Type="http://schemas.openxmlformats.org/officeDocument/2006/relationships/image" Target="../media/image37.png"/><Relationship Id="rId5" Type="http://schemas.openxmlformats.org/officeDocument/2006/relationships/image" Target="../media/image33.png"/><Relationship Id="rId15" Type="http://schemas.openxmlformats.org/officeDocument/2006/relationships/slide" Target="slide36.xml"/><Relationship Id="rId10" Type="http://schemas.openxmlformats.org/officeDocument/2006/relationships/image" Target="../media/image36.png"/><Relationship Id="rId19" Type="http://schemas.openxmlformats.org/officeDocument/2006/relationships/image" Target="../media/image42.png"/><Relationship Id="rId4" Type="http://schemas.openxmlformats.org/officeDocument/2006/relationships/image" Target="../media/image32.png"/><Relationship Id="rId9" Type="http://schemas.openxmlformats.org/officeDocument/2006/relationships/slide" Target="slide28.xml"/><Relationship Id="rId14" Type="http://schemas.openxmlformats.org/officeDocument/2006/relationships/image" Target="../media/image39.png"/></Relationships>
</file>

<file path=ppt/slides/_rels/slide82.xml.rels><?xml version="1.0" encoding="UTF-8" standalone="yes"?>
<Relationships xmlns="http://schemas.openxmlformats.org/package/2006/relationships"><Relationship Id="rId2" Type="http://schemas.openxmlformats.org/officeDocument/2006/relationships/hyperlink" Target="107&#26032;&#21271;&#24066;&#31435;&#39640;&#32026;&#20013;&#31561;&#23416;&#26657;&#36774;&#29702;&#23416;&#29983;&#29518;&#21161;&#23416;&#37329;&#23526;&#26045;&#35336;&#30059;(&#26680;&#23450;).doc" TargetMode="Externa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84.xml.rels><?xml version="1.0" encoding="UTF-8" standalone="yes"?>
<Relationships xmlns="http://schemas.openxmlformats.org/package/2006/relationships"><Relationship Id="rId3" Type="http://schemas.openxmlformats.org/officeDocument/2006/relationships/hyperlink" Target="mailto:a0939093872@gmail.com" TargetMode="External"/><Relationship Id="rId2" Type="http://schemas.openxmlformats.org/officeDocument/2006/relationships/notesSlide" Target="../notesSlides/notesSlide2.xml"/><Relationship Id="rId1" Type="http://schemas.openxmlformats.org/officeDocument/2006/relationships/slideLayout" Target="../slideLayouts/slideLayout3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02263E0-DD2A-418D-BEFC-0645BB6813CF}"/>
              </a:ext>
            </a:extLst>
          </p:cNvPr>
          <p:cNvSpPr/>
          <p:nvPr/>
        </p:nvSpPr>
        <p:spPr>
          <a:xfrm>
            <a:off x="0" y="0"/>
            <a:ext cx="9169400" cy="685800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Bef>
                <a:spcPts val="600"/>
              </a:spcBef>
              <a:buFont typeface="Arial" panose="020B0604020202020204" pitchFamily="34" charset="0"/>
              <a:buNone/>
              <a:defRPr/>
            </a:pPr>
            <a:r>
              <a:rPr lang="zh-TW" altLang="en-US" sz="4000" dirty="0">
                <a:solidFill>
                  <a:schemeClr val="bg1"/>
                </a:solidFill>
                <a:latin typeface="+mn-ea"/>
              </a:rPr>
              <a:t>  </a:t>
            </a:r>
          </a:p>
        </p:txBody>
      </p:sp>
      <p:pic>
        <p:nvPicPr>
          <p:cNvPr id="2" name="圖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959" y="930587"/>
            <a:ext cx="4276884" cy="4996826"/>
          </a:xfrm>
          <a:prstGeom prst="rect">
            <a:avLst/>
          </a:prstGeom>
        </p:spPr>
      </p:pic>
      <p:sp>
        <p:nvSpPr>
          <p:cNvPr id="3" name="矩形 2"/>
          <p:cNvSpPr/>
          <p:nvPr/>
        </p:nvSpPr>
        <p:spPr>
          <a:xfrm>
            <a:off x="74146" y="449898"/>
            <a:ext cx="7100175" cy="1523494"/>
          </a:xfrm>
          <a:prstGeom prst="rect">
            <a:avLst/>
          </a:prstGeom>
        </p:spPr>
        <p:txBody>
          <a:bodyPr wrap="square">
            <a:spAutoFit/>
          </a:bodyPr>
          <a:lstStyle/>
          <a:p>
            <a:pPr algn="ctr">
              <a:spcBef>
                <a:spcPts val="600"/>
              </a:spcBef>
              <a:buFont typeface="Arial" panose="020B0604020202020204" pitchFamily="34" charset="0"/>
              <a:buNone/>
              <a:defRPr/>
            </a:pPr>
            <a:r>
              <a:rPr lang="en-US" altLang="zh-TW" sz="4400" dirty="0">
                <a:solidFill>
                  <a:schemeClr val="bg1"/>
                </a:solidFill>
                <a:latin typeface="+mn-ea"/>
              </a:rPr>
              <a:t>112</a:t>
            </a:r>
            <a:r>
              <a:rPr lang="zh-TW" altLang="en-US" sz="4400" dirty="0">
                <a:solidFill>
                  <a:schemeClr val="bg1"/>
                </a:solidFill>
                <a:latin typeface="+mn-ea"/>
              </a:rPr>
              <a:t>學年度國中生適性入學</a:t>
            </a:r>
          </a:p>
          <a:p>
            <a:pPr algn="ctr">
              <a:spcBef>
                <a:spcPts val="600"/>
              </a:spcBef>
              <a:buFont typeface="Arial" panose="020B0604020202020204" pitchFamily="34" charset="0"/>
              <a:buNone/>
              <a:defRPr/>
            </a:pPr>
            <a:r>
              <a:rPr lang="zh-TW" altLang="en-US" sz="4400" dirty="0">
                <a:solidFill>
                  <a:schemeClr val="bg1"/>
                </a:solidFill>
                <a:latin typeface="+mn-ea"/>
              </a:rPr>
              <a:t>宣導講綱</a:t>
            </a:r>
          </a:p>
        </p:txBody>
      </p:sp>
      <p:sp>
        <p:nvSpPr>
          <p:cNvPr id="5" name="文字方塊 4"/>
          <p:cNvSpPr txBox="1"/>
          <p:nvPr/>
        </p:nvSpPr>
        <p:spPr>
          <a:xfrm>
            <a:off x="9786683" y="5853761"/>
            <a:ext cx="1748364" cy="861774"/>
          </a:xfrm>
          <a:prstGeom prst="rect">
            <a:avLst/>
          </a:prstGeom>
          <a:noFill/>
        </p:spPr>
        <p:txBody>
          <a:bodyPr wrap="none" rtlCol="0">
            <a:spAutoFit/>
          </a:bodyPr>
          <a:lstStyle/>
          <a:p>
            <a:pPr algn="ctr">
              <a:spcBef>
                <a:spcPts val="600"/>
              </a:spcBef>
              <a:buFont typeface="Arial" panose="020B0604020202020204" pitchFamily="34" charset="0"/>
              <a:buNone/>
              <a:defRPr/>
            </a:pPr>
            <a:r>
              <a:rPr lang="zh-TW" altLang="en-US" sz="1000" dirty="0">
                <a:latin typeface="+mn-ea"/>
              </a:rPr>
              <a:t>新北市十二年國教宣導團</a:t>
            </a:r>
          </a:p>
          <a:p>
            <a:pPr algn="ctr">
              <a:spcBef>
                <a:spcPts val="600"/>
              </a:spcBef>
              <a:buFont typeface="Arial" panose="020B0604020202020204" pitchFamily="34" charset="0"/>
              <a:buNone/>
              <a:defRPr/>
            </a:pPr>
            <a:r>
              <a:rPr lang="en-US" altLang="zh-TW" sz="1000" dirty="0">
                <a:latin typeface="+mn-ea"/>
              </a:rPr>
              <a:t>112</a:t>
            </a:r>
            <a:r>
              <a:rPr lang="zh-TW" altLang="en-US" sz="1000" dirty="0">
                <a:latin typeface="+mn-ea"/>
              </a:rPr>
              <a:t>年</a:t>
            </a:r>
            <a:r>
              <a:rPr lang="en-US" altLang="zh-TW" sz="1000" dirty="0">
                <a:latin typeface="+mn-ea"/>
              </a:rPr>
              <a:t>1</a:t>
            </a:r>
            <a:r>
              <a:rPr lang="zh-TW" altLang="en-US" sz="1000" dirty="0">
                <a:latin typeface="+mn-ea"/>
              </a:rPr>
              <a:t>月版  </a:t>
            </a:r>
            <a:endParaRPr lang="en-US" altLang="zh-TW" sz="1000" dirty="0">
              <a:latin typeface="+mn-ea"/>
            </a:endParaRPr>
          </a:p>
          <a:p>
            <a:pPr algn="ctr">
              <a:spcBef>
                <a:spcPts val="600"/>
              </a:spcBef>
              <a:buFont typeface="Arial" panose="020B0604020202020204" pitchFamily="34" charset="0"/>
              <a:buNone/>
              <a:defRPr/>
            </a:pPr>
            <a:r>
              <a:rPr lang="en-US" altLang="zh-TW" sz="1000" b="1" dirty="0">
                <a:solidFill>
                  <a:srgbClr val="FF0000"/>
                </a:solidFill>
                <a:latin typeface="+mn-ea"/>
              </a:rPr>
              <a:t>(</a:t>
            </a:r>
            <a:r>
              <a:rPr lang="zh-TW" altLang="en-US" sz="1000" b="1" dirty="0">
                <a:solidFill>
                  <a:srgbClr val="FF0000"/>
                </a:solidFill>
                <a:latin typeface="+mn-ea"/>
              </a:rPr>
              <a:t>如簡章核定依照簡章內容</a:t>
            </a:r>
            <a:r>
              <a:rPr lang="en-US" altLang="zh-TW" sz="1000" b="1" dirty="0">
                <a:solidFill>
                  <a:srgbClr val="FF0000"/>
                </a:solidFill>
                <a:latin typeface="+mn-ea"/>
              </a:rPr>
              <a:t>)</a:t>
            </a:r>
            <a:endParaRPr lang="zh-TW" altLang="en-US" sz="1000" b="1" dirty="0">
              <a:solidFill>
                <a:srgbClr val="FF0000"/>
              </a:solidFill>
              <a:latin typeface="+mn-ea"/>
            </a:endParaRPr>
          </a:p>
          <a:p>
            <a:endParaRPr lang="zh-TW" altLang="en-US" sz="1000" dirty="0"/>
          </a:p>
        </p:txBody>
      </p:sp>
      <p:pic>
        <p:nvPicPr>
          <p:cNvPr id="2052" name="Picture 4" descr="C:\Users\USER\Desktop\封面.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647536" y="2308281"/>
            <a:ext cx="3953389" cy="411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88440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群組 177">
            <a:extLst>
              <a:ext uri="{FF2B5EF4-FFF2-40B4-BE49-F238E27FC236}">
                <a16:creationId xmlns:a16="http://schemas.microsoft.com/office/drawing/2014/main" id="{CEA0D485-2C31-4BC2-B98C-BBCA83D69E04}"/>
              </a:ext>
            </a:extLst>
          </p:cNvPr>
          <p:cNvGrpSpPr/>
          <p:nvPr/>
        </p:nvGrpSpPr>
        <p:grpSpPr>
          <a:xfrm>
            <a:off x="1628393" y="521319"/>
            <a:ext cx="8745192" cy="5815362"/>
            <a:chOff x="107504" y="260350"/>
            <a:chExt cx="8745192" cy="5815362"/>
          </a:xfrm>
        </p:grpSpPr>
        <p:cxnSp>
          <p:nvCxnSpPr>
            <p:cNvPr id="91" name="直線接點 90">
              <a:extLst>
                <a:ext uri="{FF2B5EF4-FFF2-40B4-BE49-F238E27FC236}">
                  <a16:creationId xmlns:a16="http://schemas.microsoft.com/office/drawing/2014/main" id="{27119E6A-FAFC-45E3-AD65-A894390F7EFE}"/>
                </a:ext>
              </a:extLst>
            </p:cNvPr>
            <p:cNvCxnSpPr/>
            <p:nvPr/>
          </p:nvCxnSpPr>
          <p:spPr>
            <a:xfrm flipH="1" flipV="1">
              <a:off x="8667750" y="2752727"/>
              <a:ext cx="7938" cy="268289"/>
            </a:xfrm>
            <a:prstGeom prst="line">
              <a:avLst/>
            </a:prstGeom>
            <a:ln w="19050"/>
          </p:spPr>
          <p:style>
            <a:lnRef idx="1">
              <a:schemeClr val="dk1"/>
            </a:lnRef>
            <a:fillRef idx="0">
              <a:schemeClr val="dk1"/>
            </a:fillRef>
            <a:effectRef idx="0">
              <a:schemeClr val="dk1"/>
            </a:effectRef>
            <a:fontRef idx="minor">
              <a:schemeClr val="tx1"/>
            </a:fontRef>
          </p:style>
        </p:cxnSp>
        <p:cxnSp>
          <p:nvCxnSpPr>
            <p:cNvPr id="92" name="直線接點 35">
              <a:extLst>
                <a:ext uri="{FF2B5EF4-FFF2-40B4-BE49-F238E27FC236}">
                  <a16:creationId xmlns:a16="http://schemas.microsoft.com/office/drawing/2014/main" id="{9DBD22CE-6857-4837-A8A9-AA60C652F755}"/>
                </a:ext>
              </a:extLst>
            </p:cNvPr>
            <p:cNvCxnSpPr/>
            <p:nvPr/>
          </p:nvCxnSpPr>
          <p:spPr>
            <a:xfrm rot="5400000">
              <a:off x="1644651" y="4060183"/>
              <a:ext cx="455613" cy="633413"/>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3" name="直線接點 35">
              <a:extLst>
                <a:ext uri="{FF2B5EF4-FFF2-40B4-BE49-F238E27FC236}">
                  <a16:creationId xmlns:a16="http://schemas.microsoft.com/office/drawing/2014/main" id="{5D8C254F-2C19-4FC5-AD89-A3E8340D1EB8}"/>
                </a:ext>
              </a:extLst>
            </p:cNvPr>
            <p:cNvCxnSpPr/>
            <p:nvPr/>
          </p:nvCxnSpPr>
          <p:spPr>
            <a:xfrm rot="5400000">
              <a:off x="1468438" y="3883970"/>
              <a:ext cx="455613" cy="985838"/>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4" name="直線接點 35">
              <a:extLst>
                <a:ext uri="{FF2B5EF4-FFF2-40B4-BE49-F238E27FC236}">
                  <a16:creationId xmlns:a16="http://schemas.microsoft.com/office/drawing/2014/main" id="{476CF2A6-F0C5-4B32-BA08-7B9F7CAC8767}"/>
                </a:ext>
              </a:extLst>
            </p:cNvPr>
            <p:cNvCxnSpPr/>
            <p:nvPr/>
          </p:nvCxnSpPr>
          <p:spPr>
            <a:xfrm rot="5400000">
              <a:off x="1820863" y="4236395"/>
              <a:ext cx="455613" cy="280988"/>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5" name="直線接點 35">
              <a:extLst>
                <a:ext uri="{FF2B5EF4-FFF2-40B4-BE49-F238E27FC236}">
                  <a16:creationId xmlns:a16="http://schemas.microsoft.com/office/drawing/2014/main" id="{F85E8CA2-B02C-436E-98A5-EAC20D4AF975}"/>
                </a:ext>
              </a:extLst>
            </p:cNvPr>
            <p:cNvCxnSpPr/>
            <p:nvPr/>
          </p:nvCxnSpPr>
          <p:spPr>
            <a:xfrm rot="16200000" flipH="1">
              <a:off x="1997076" y="4341171"/>
              <a:ext cx="455613" cy="71437"/>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96" name="直線接點 35">
              <a:extLst>
                <a:ext uri="{FF2B5EF4-FFF2-40B4-BE49-F238E27FC236}">
                  <a16:creationId xmlns:a16="http://schemas.microsoft.com/office/drawing/2014/main" id="{2C59A3F2-6C32-444F-9DE6-476B7616116E}"/>
                </a:ext>
              </a:extLst>
            </p:cNvPr>
            <p:cNvCxnSpPr/>
            <p:nvPr/>
          </p:nvCxnSpPr>
          <p:spPr>
            <a:xfrm rot="16200000" flipH="1">
              <a:off x="2176463" y="4166545"/>
              <a:ext cx="455613" cy="420688"/>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sp>
          <p:nvSpPr>
            <p:cNvPr id="97" name="圓角矩形 26">
              <a:extLst>
                <a:ext uri="{FF2B5EF4-FFF2-40B4-BE49-F238E27FC236}">
                  <a16:creationId xmlns:a16="http://schemas.microsoft.com/office/drawing/2014/main" id="{D6793CEC-B5DD-4CD6-B01D-6BD7233254D9}"/>
                </a:ext>
              </a:extLst>
            </p:cNvPr>
            <p:cNvSpPr/>
            <p:nvPr/>
          </p:nvSpPr>
          <p:spPr>
            <a:xfrm>
              <a:off x="727076" y="1782763"/>
              <a:ext cx="1985963" cy="792162"/>
            </a:xfrm>
            <a:prstGeom prst="roundRect">
              <a:avLst/>
            </a:prstGeom>
            <a:solidFill>
              <a:schemeClr val="accent1">
                <a:lumMod val="75000"/>
              </a:scheme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3200" b="1" dirty="0">
                  <a:solidFill>
                    <a:srgbClr val="FFFFFF"/>
                  </a:solidFill>
                  <a:latin typeface="標楷體" panose="03000509000000000000" pitchFamily="65" charset="-120"/>
                  <a:ea typeface="標楷體" panose="03000509000000000000" pitchFamily="65" charset="-120"/>
                </a:rPr>
                <a:t>特色招生</a:t>
              </a:r>
              <a:endParaRPr kumimoji="0" lang="ja-JP" altLang="en-US" sz="3200" b="1" dirty="0">
                <a:solidFill>
                  <a:srgbClr val="FFFFFF"/>
                </a:solidFill>
                <a:latin typeface="標楷體" panose="03000509000000000000" pitchFamily="65" charset="-120"/>
                <a:ea typeface="標楷體" panose="03000509000000000000" pitchFamily="65" charset="-120"/>
              </a:endParaRPr>
            </a:p>
          </p:txBody>
        </p:sp>
        <p:sp>
          <p:nvSpPr>
            <p:cNvPr id="98" name="圓角矩形 31">
              <a:extLst>
                <a:ext uri="{FF2B5EF4-FFF2-40B4-BE49-F238E27FC236}">
                  <a16:creationId xmlns:a16="http://schemas.microsoft.com/office/drawing/2014/main" id="{AE4677B2-A612-4736-A032-EEF03D86C689}"/>
                </a:ext>
              </a:extLst>
            </p:cNvPr>
            <p:cNvSpPr/>
            <p:nvPr/>
          </p:nvSpPr>
          <p:spPr>
            <a:xfrm>
              <a:off x="1289050" y="2997202"/>
              <a:ext cx="2217738" cy="627063"/>
            </a:xfrm>
            <a:prstGeom prst="roundRect">
              <a:avLst>
                <a:gd name="adj" fmla="val 20044"/>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b="1" dirty="0">
                  <a:solidFill>
                    <a:srgbClr val="FFFFFF"/>
                  </a:solidFill>
                  <a:latin typeface="標楷體" panose="03000509000000000000" pitchFamily="65" charset="-120"/>
                  <a:ea typeface="標楷體" panose="03000509000000000000" pitchFamily="65" charset="-120"/>
                </a:rPr>
                <a:t>甄選入學</a:t>
              </a:r>
              <a:endParaRPr kumimoji="0" lang="ja-JP" altLang="en-US" b="1" dirty="0">
                <a:solidFill>
                  <a:srgbClr val="FFFFFF"/>
                </a:solidFill>
                <a:latin typeface="標楷體" panose="03000509000000000000" pitchFamily="65" charset="-120"/>
                <a:ea typeface="標楷體" panose="03000509000000000000" pitchFamily="65" charset="-120"/>
              </a:endParaRPr>
            </a:p>
          </p:txBody>
        </p:sp>
        <p:sp>
          <p:nvSpPr>
            <p:cNvPr id="99" name="圓角矩形 49">
              <a:extLst>
                <a:ext uri="{FF2B5EF4-FFF2-40B4-BE49-F238E27FC236}">
                  <a16:creationId xmlns:a16="http://schemas.microsoft.com/office/drawing/2014/main" id="{FE30034F-AC9E-4E8D-9637-3D6EC8A5B812}"/>
                </a:ext>
              </a:extLst>
            </p:cNvPr>
            <p:cNvSpPr/>
            <p:nvPr/>
          </p:nvSpPr>
          <p:spPr>
            <a:xfrm>
              <a:off x="8519467" y="2997200"/>
              <a:ext cx="333229" cy="2979738"/>
            </a:xfrm>
            <a:prstGeom prst="roundRect">
              <a:avLst/>
            </a:prstGeom>
            <a:solidFill>
              <a:srgbClr val="0070C0"/>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chemeClr val="accent3">
                      <a:lumMod val="40000"/>
                      <a:lumOff val="60000"/>
                    </a:schemeClr>
                  </a:solidFill>
                  <a:latin typeface="標楷體" panose="03000509000000000000" pitchFamily="65" charset="-120"/>
                  <a:ea typeface="標楷體" panose="03000509000000000000" pitchFamily="65" charset="-120"/>
                </a:rPr>
                <a:t>五專</a:t>
              </a:r>
              <a:br>
                <a:rPr kumimoji="0" lang="en-US" altLang="zh-TW" sz="1600" b="1" dirty="0">
                  <a:solidFill>
                    <a:schemeClr val="accent3">
                      <a:lumMod val="40000"/>
                      <a:lumOff val="60000"/>
                    </a:schemeClr>
                  </a:solidFill>
                  <a:latin typeface="標楷體" panose="03000509000000000000" pitchFamily="65" charset="-120"/>
                  <a:ea typeface="標楷體" panose="03000509000000000000" pitchFamily="65" charset="-120"/>
                </a:rPr>
              </a:br>
              <a:r>
                <a:rPr kumimoji="0" lang="zh-TW" altLang="en-US" sz="1600" b="1" dirty="0">
                  <a:solidFill>
                    <a:schemeClr val="accent3">
                      <a:lumMod val="40000"/>
                      <a:lumOff val="60000"/>
                    </a:schemeClr>
                  </a:solidFill>
                  <a:latin typeface="標楷體" panose="03000509000000000000" pitchFamily="65" charset="-120"/>
                  <a:ea typeface="標楷體" panose="03000509000000000000" pitchFamily="65" charset="-120"/>
                </a:rPr>
                <a:t>聯合免試</a:t>
              </a:r>
              <a:endParaRPr kumimoji="0" lang="ja-JP" altLang="en-US" sz="1600" b="1" dirty="0">
                <a:solidFill>
                  <a:schemeClr val="accent3">
                    <a:lumMod val="40000"/>
                    <a:lumOff val="60000"/>
                  </a:schemeClr>
                </a:solidFill>
                <a:latin typeface="標楷體" panose="03000509000000000000" pitchFamily="65" charset="-120"/>
                <a:ea typeface="標楷體" panose="03000509000000000000" pitchFamily="65" charset="-120"/>
              </a:endParaRPr>
            </a:p>
          </p:txBody>
        </p:sp>
        <p:sp>
          <p:nvSpPr>
            <p:cNvPr id="100" name="圓角矩形 42">
              <a:extLst>
                <a:ext uri="{FF2B5EF4-FFF2-40B4-BE49-F238E27FC236}">
                  <a16:creationId xmlns:a16="http://schemas.microsoft.com/office/drawing/2014/main" id="{A1A13753-C286-4FF0-A645-B1FE85067953}"/>
                </a:ext>
              </a:extLst>
            </p:cNvPr>
            <p:cNvSpPr/>
            <p:nvPr/>
          </p:nvSpPr>
          <p:spPr>
            <a:xfrm>
              <a:off x="1173010" y="4149082"/>
              <a:ext cx="1430487" cy="25876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藝才班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1" name="圓角矩形 45">
              <a:extLst>
                <a:ext uri="{FF2B5EF4-FFF2-40B4-BE49-F238E27FC236}">
                  <a16:creationId xmlns:a16="http://schemas.microsoft.com/office/drawing/2014/main" id="{8385B36B-C9B1-440B-B74F-E6302E6822A0}"/>
                </a:ext>
              </a:extLst>
            </p:cNvPr>
            <p:cNvSpPr/>
            <p:nvPr/>
          </p:nvSpPr>
          <p:spPr>
            <a:xfrm>
              <a:off x="1108076" y="4501508"/>
              <a:ext cx="260350" cy="132556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體育、體優</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2" name="圓角矩形 46">
              <a:extLst>
                <a:ext uri="{FF2B5EF4-FFF2-40B4-BE49-F238E27FC236}">
                  <a16:creationId xmlns:a16="http://schemas.microsoft.com/office/drawing/2014/main" id="{D92F64D5-B927-4538-8954-5F143A078919}"/>
                </a:ext>
              </a:extLst>
            </p:cNvPr>
            <p:cNvSpPr/>
            <p:nvPr/>
          </p:nvSpPr>
          <p:spPr>
            <a:xfrm>
              <a:off x="4775272" y="1712913"/>
              <a:ext cx="3225800" cy="792162"/>
            </a:xfrm>
            <a:prstGeom prst="roundRect">
              <a:avLst/>
            </a:prstGeom>
            <a:solidFill>
              <a:schemeClr val="bg2">
                <a:lumMod val="50000"/>
              </a:scheme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3200" b="1" dirty="0">
                  <a:solidFill>
                    <a:srgbClr val="FFFFFF"/>
                  </a:solidFill>
                  <a:latin typeface="標楷體" panose="03000509000000000000" pitchFamily="65" charset="-120"/>
                  <a:ea typeface="標楷體" panose="03000509000000000000" pitchFamily="65" charset="-120"/>
                  <a:cs typeface="Segoe UI" panose="020B0502040204020203" pitchFamily="34" charset="0"/>
                </a:rPr>
                <a:t>免試入學</a:t>
              </a:r>
              <a:endParaRPr kumimoji="0" lang="ja-JP" altLang="en-US" sz="3200" b="1" dirty="0">
                <a:solidFill>
                  <a:srgbClr val="FFFFFF"/>
                </a:solidFill>
                <a:latin typeface="標楷體" panose="03000509000000000000" pitchFamily="65" charset="-120"/>
                <a:ea typeface="標楷體" panose="03000509000000000000" pitchFamily="65" charset="-120"/>
                <a:cs typeface="Segoe UI" panose="020B0502040204020203" pitchFamily="34" charset="0"/>
              </a:endParaRPr>
            </a:p>
          </p:txBody>
        </p:sp>
        <p:sp>
          <p:nvSpPr>
            <p:cNvPr id="103" name="圓角矩形 47">
              <a:extLst>
                <a:ext uri="{FF2B5EF4-FFF2-40B4-BE49-F238E27FC236}">
                  <a16:creationId xmlns:a16="http://schemas.microsoft.com/office/drawing/2014/main" id="{33AAFDBC-185B-4A52-B2C6-9D715530D1FD}"/>
                </a:ext>
              </a:extLst>
            </p:cNvPr>
            <p:cNvSpPr/>
            <p:nvPr/>
          </p:nvSpPr>
          <p:spPr>
            <a:xfrm>
              <a:off x="879172" y="4221512"/>
              <a:ext cx="226368" cy="1854200"/>
            </a:xfrm>
            <a:prstGeom prst="roundRect">
              <a:avLst/>
            </a:prstGeom>
            <a:solidFill>
              <a:srgbClr val="921EB2"/>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海大附中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4" name="圓角矩形 50">
              <a:extLst>
                <a:ext uri="{FF2B5EF4-FFF2-40B4-BE49-F238E27FC236}">
                  <a16:creationId xmlns:a16="http://schemas.microsoft.com/office/drawing/2014/main" id="{7B13C11A-E3D5-4131-B67F-6D01F1A0018E}"/>
                </a:ext>
              </a:extLst>
            </p:cNvPr>
            <p:cNvSpPr/>
            <p:nvPr/>
          </p:nvSpPr>
          <p:spPr>
            <a:xfrm>
              <a:off x="107950" y="2997200"/>
              <a:ext cx="979488" cy="647700"/>
            </a:xfrm>
            <a:prstGeom prst="roundRect">
              <a:avLst/>
            </a:prstGeom>
            <a:solidFill>
              <a:srgbClr val="921EB2"/>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學科考試分發</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5" name="圓角矩形 51">
              <a:extLst>
                <a:ext uri="{FF2B5EF4-FFF2-40B4-BE49-F238E27FC236}">
                  <a16:creationId xmlns:a16="http://schemas.microsoft.com/office/drawing/2014/main" id="{AFC87966-AD66-4E45-8D64-625C41F91234}"/>
                </a:ext>
              </a:extLst>
            </p:cNvPr>
            <p:cNvSpPr/>
            <p:nvPr/>
          </p:nvSpPr>
          <p:spPr>
            <a:xfrm>
              <a:off x="1403648" y="4501508"/>
              <a:ext cx="260350" cy="132556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音樂</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6" name="圓角矩形 52">
              <a:extLst>
                <a:ext uri="{FF2B5EF4-FFF2-40B4-BE49-F238E27FC236}">
                  <a16:creationId xmlns:a16="http://schemas.microsoft.com/office/drawing/2014/main" id="{1C485E0F-5D62-4F62-BF2D-F0CA5729C2DB}"/>
                </a:ext>
              </a:extLst>
            </p:cNvPr>
            <p:cNvSpPr/>
            <p:nvPr/>
          </p:nvSpPr>
          <p:spPr>
            <a:xfrm>
              <a:off x="1749723" y="4549926"/>
              <a:ext cx="258762" cy="1327150"/>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美術</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7" name="圓角矩形 53">
              <a:extLst>
                <a:ext uri="{FF2B5EF4-FFF2-40B4-BE49-F238E27FC236}">
                  <a16:creationId xmlns:a16="http://schemas.microsoft.com/office/drawing/2014/main" id="{8B6F73A2-5D7D-4816-A651-1BCB2436AB65}"/>
                </a:ext>
              </a:extLst>
            </p:cNvPr>
            <p:cNvSpPr/>
            <p:nvPr/>
          </p:nvSpPr>
          <p:spPr>
            <a:xfrm>
              <a:off x="2079923" y="4501508"/>
              <a:ext cx="258762" cy="132556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戲劇</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8" name="圓角矩形 54">
              <a:extLst>
                <a:ext uri="{FF2B5EF4-FFF2-40B4-BE49-F238E27FC236}">
                  <a16:creationId xmlns:a16="http://schemas.microsoft.com/office/drawing/2014/main" id="{090BB516-0B33-4C8B-953D-CF29B2B92F9B}"/>
                </a:ext>
              </a:extLst>
            </p:cNvPr>
            <p:cNvSpPr/>
            <p:nvPr/>
          </p:nvSpPr>
          <p:spPr>
            <a:xfrm>
              <a:off x="2424411" y="4522144"/>
              <a:ext cx="258763" cy="1325562"/>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舞蹈</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09" name="圓角矩形 55">
              <a:extLst>
                <a:ext uri="{FF2B5EF4-FFF2-40B4-BE49-F238E27FC236}">
                  <a16:creationId xmlns:a16="http://schemas.microsoft.com/office/drawing/2014/main" id="{CB750DF1-606A-4F36-935A-CE73B3D87B61}"/>
                </a:ext>
              </a:extLst>
            </p:cNvPr>
            <p:cNvSpPr/>
            <p:nvPr/>
          </p:nvSpPr>
          <p:spPr>
            <a:xfrm>
              <a:off x="2987825" y="4140200"/>
              <a:ext cx="258763" cy="1841500"/>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00"/>
                  </a:solidFill>
                  <a:latin typeface="標楷體" panose="03000509000000000000" pitchFamily="65" charset="-120"/>
                  <a:ea typeface="標楷體" panose="03000509000000000000" pitchFamily="65" charset="-120"/>
                </a:rPr>
                <a:t>技高專業群科</a:t>
              </a:r>
              <a:endParaRPr kumimoji="0" lang="ja-JP" altLang="en-US" sz="1600" b="1" dirty="0">
                <a:solidFill>
                  <a:srgbClr val="FFFF00"/>
                </a:solidFill>
                <a:latin typeface="標楷體" panose="03000509000000000000" pitchFamily="65" charset="-120"/>
                <a:ea typeface="標楷體" panose="03000509000000000000" pitchFamily="65" charset="-120"/>
              </a:endParaRPr>
            </a:p>
          </p:txBody>
        </p:sp>
        <p:sp>
          <p:nvSpPr>
            <p:cNvPr id="110" name="圓角矩形 56">
              <a:extLst>
                <a:ext uri="{FF2B5EF4-FFF2-40B4-BE49-F238E27FC236}">
                  <a16:creationId xmlns:a16="http://schemas.microsoft.com/office/drawing/2014/main" id="{973AF1A9-7929-492E-9FEC-D7D12DC9CDC2}"/>
                </a:ext>
              </a:extLst>
            </p:cNvPr>
            <p:cNvSpPr/>
            <p:nvPr/>
          </p:nvSpPr>
          <p:spPr>
            <a:xfrm>
              <a:off x="3541862" y="4140202"/>
              <a:ext cx="258762" cy="183991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科學班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grpSp>
          <p:nvGrpSpPr>
            <p:cNvPr id="111" name="群組 20">
              <a:extLst>
                <a:ext uri="{FF2B5EF4-FFF2-40B4-BE49-F238E27FC236}">
                  <a16:creationId xmlns:a16="http://schemas.microsoft.com/office/drawing/2014/main" id="{0EDACF1D-CCA9-4662-95C1-E240DE35F39B}"/>
                </a:ext>
              </a:extLst>
            </p:cNvPr>
            <p:cNvGrpSpPr>
              <a:grpSpLocks/>
            </p:cNvGrpSpPr>
            <p:nvPr/>
          </p:nvGrpSpPr>
          <p:grpSpPr bwMode="auto">
            <a:xfrm>
              <a:off x="6527874" y="2765425"/>
              <a:ext cx="565150" cy="3219450"/>
              <a:chOff x="6022975" y="2779713"/>
              <a:chExt cx="565150" cy="3219450"/>
            </a:xfrm>
          </p:grpSpPr>
          <p:cxnSp>
            <p:nvCxnSpPr>
              <p:cNvPr id="112" name="直線接點 111">
                <a:extLst>
                  <a:ext uri="{FF2B5EF4-FFF2-40B4-BE49-F238E27FC236}">
                    <a16:creationId xmlns:a16="http://schemas.microsoft.com/office/drawing/2014/main" id="{8CCF9280-34E0-4E3D-8862-6D11F805EB81}"/>
                  </a:ext>
                </a:extLst>
              </p:cNvPr>
              <p:cNvCxnSpPr/>
              <p:nvPr/>
            </p:nvCxnSpPr>
            <p:spPr>
              <a:xfrm flipH="1" flipV="1">
                <a:off x="6226175" y="2779713"/>
                <a:ext cx="1587" cy="227013"/>
              </a:xfrm>
              <a:prstGeom prst="line">
                <a:avLst/>
              </a:prstGeom>
              <a:ln w="19050"/>
            </p:spPr>
            <p:style>
              <a:lnRef idx="1">
                <a:schemeClr val="dk1"/>
              </a:lnRef>
              <a:fillRef idx="0">
                <a:schemeClr val="dk1"/>
              </a:fillRef>
              <a:effectRef idx="0">
                <a:schemeClr val="dk1"/>
              </a:effectRef>
              <a:fontRef idx="minor">
                <a:schemeClr val="tx1"/>
              </a:fontRef>
            </p:style>
          </p:cxnSp>
          <p:cxnSp>
            <p:nvCxnSpPr>
              <p:cNvPr id="113" name="直線接點 112">
                <a:extLst>
                  <a:ext uri="{FF2B5EF4-FFF2-40B4-BE49-F238E27FC236}">
                    <a16:creationId xmlns:a16="http://schemas.microsoft.com/office/drawing/2014/main" id="{086BD853-B9E9-4B90-94FE-4BFCA476FB6A}"/>
                  </a:ext>
                </a:extLst>
              </p:cNvPr>
              <p:cNvCxnSpPr/>
              <p:nvPr/>
            </p:nvCxnSpPr>
            <p:spPr>
              <a:xfrm flipV="1">
                <a:off x="6227762" y="3568701"/>
                <a:ext cx="9525" cy="520700"/>
              </a:xfrm>
              <a:prstGeom prst="line">
                <a:avLst/>
              </a:prstGeom>
              <a:ln w="19050"/>
            </p:spPr>
            <p:style>
              <a:lnRef idx="1">
                <a:schemeClr val="dk1"/>
              </a:lnRef>
              <a:fillRef idx="0">
                <a:schemeClr val="dk1"/>
              </a:fillRef>
              <a:effectRef idx="0">
                <a:schemeClr val="dk1"/>
              </a:effectRef>
              <a:fontRef idx="minor">
                <a:schemeClr val="tx1"/>
              </a:fontRef>
            </p:style>
          </p:cxnSp>
          <p:sp>
            <p:nvSpPr>
              <p:cNvPr id="114" name="圓角矩形 44">
                <a:extLst>
                  <a:ext uri="{FF2B5EF4-FFF2-40B4-BE49-F238E27FC236}">
                    <a16:creationId xmlns:a16="http://schemas.microsoft.com/office/drawing/2014/main" id="{7402AC45-212C-4AAA-B0AD-869D1DEAC985}"/>
                  </a:ext>
                </a:extLst>
              </p:cNvPr>
              <p:cNvSpPr/>
              <p:nvPr/>
            </p:nvSpPr>
            <p:spPr>
              <a:xfrm>
                <a:off x="6116637" y="4089401"/>
                <a:ext cx="255588" cy="1909762"/>
              </a:xfrm>
              <a:prstGeom prst="roundRect">
                <a:avLst/>
              </a:prstGeom>
              <a:solidFill>
                <a:srgbClr val="3F8626"/>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200" b="1" dirty="0">
                    <a:solidFill>
                      <a:schemeClr val="bg1"/>
                    </a:solidFill>
                    <a:latin typeface="標楷體" panose="03000509000000000000" pitchFamily="65" charset="-120"/>
                    <a:ea typeface="標楷體" panose="03000509000000000000" pitchFamily="65" charset="-120"/>
                  </a:rPr>
                  <a:t>私立高中附設國中部</a:t>
                </a:r>
                <a:endParaRPr kumimoji="0" lang="ja-JP" altLang="en-US" sz="1200" b="1" dirty="0">
                  <a:solidFill>
                    <a:schemeClr val="bg1"/>
                  </a:solidFill>
                  <a:latin typeface="標楷體" panose="03000509000000000000" pitchFamily="65" charset="-120"/>
                  <a:ea typeface="標楷體" panose="03000509000000000000" pitchFamily="65" charset="-120"/>
                </a:endParaRPr>
              </a:p>
            </p:txBody>
          </p:sp>
          <p:sp>
            <p:nvSpPr>
              <p:cNvPr id="115" name="圓角矩形 68">
                <a:extLst>
                  <a:ext uri="{FF2B5EF4-FFF2-40B4-BE49-F238E27FC236}">
                    <a16:creationId xmlns:a16="http://schemas.microsoft.com/office/drawing/2014/main" id="{786D779C-7D8B-48D0-9CA9-DA21AA17029C}"/>
                  </a:ext>
                </a:extLst>
              </p:cNvPr>
              <p:cNvSpPr/>
              <p:nvPr/>
            </p:nvSpPr>
            <p:spPr>
              <a:xfrm>
                <a:off x="6022975" y="3005138"/>
                <a:ext cx="565150" cy="615950"/>
              </a:xfrm>
              <a:prstGeom prst="roundRect">
                <a:avLst/>
              </a:prstGeom>
              <a:solidFill>
                <a:srgbClr val="3F8626"/>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200" b="1" dirty="0">
                    <a:solidFill>
                      <a:srgbClr val="FFFFFF"/>
                    </a:solidFill>
                    <a:latin typeface="標楷體" panose="03000509000000000000" pitchFamily="65" charset="-120"/>
                    <a:ea typeface="標楷體" panose="03000509000000000000" pitchFamily="65" charset="-120"/>
                  </a:rPr>
                  <a:t>直升入學</a:t>
                </a:r>
                <a:endParaRPr kumimoji="0" lang="ja-JP" altLang="en-US" sz="1200" b="1" dirty="0">
                  <a:solidFill>
                    <a:srgbClr val="FFFFFF"/>
                  </a:solidFill>
                  <a:latin typeface="標楷體" panose="03000509000000000000" pitchFamily="65" charset="-120"/>
                  <a:ea typeface="標楷體" panose="03000509000000000000" pitchFamily="65" charset="-120"/>
                </a:endParaRPr>
              </a:p>
            </p:txBody>
          </p:sp>
        </p:grpSp>
        <p:grpSp>
          <p:nvGrpSpPr>
            <p:cNvPr id="116" name="群組 1">
              <a:extLst>
                <a:ext uri="{FF2B5EF4-FFF2-40B4-BE49-F238E27FC236}">
                  <a16:creationId xmlns:a16="http://schemas.microsoft.com/office/drawing/2014/main" id="{F5321D50-B526-4672-8B9D-F8987F76ABB4}"/>
                </a:ext>
              </a:extLst>
            </p:cNvPr>
            <p:cNvGrpSpPr>
              <a:grpSpLocks/>
            </p:cNvGrpSpPr>
            <p:nvPr/>
          </p:nvGrpSpPr>
          <p:grpSpPr bwMode="auto">
            <a:xfrm>
              <a:off x="7154937" y="2743202"/>
              <a:ext cx="1243013" cy="3236913"/>
              <a:chOff x="6929388" y="2781300"/>
              <a:chExt cx="1243012" cy="3236913"/>
            </a:xfrm>
          </p:grpSpPr>
          <p:cxnSp>
            <p:nvCxnSpPr>
              <p:cNvPr id="117" name="直線接點 116">
                <a:extLst>
                  <a:ext uri="{FF2B5EF4-FFF2-40B4-BE49-F238E27FC236}">
                    <a16:creationId xmlns:a16="http://schemas.microsoft.com/office/drawing/2014/main" id="{D5FCA28B-3D70-4EE9-9DBB-9F636855541D}"/>
                  </a:ext>
                </a:extLst>
              </p:cNvPr>
              <p:cNvCxnSpPr/>
              <p:nvPr/>
            </p:nvCxnSpPr>
            <p:spPr>
              <a:xfrm flipH="1" flipV="1">
                <a:off x="7521526" y="2781300"/>
                <a:ext cx="3175" cy="227013"/>
              </a:xfrm>
              <a:prstGeom prst="line">
                <a:avLst/>
              </a:prstGeom>
              <a:ln w="19050"/>
            </p:spPr>
            <p:style>
              <a:lnRef idx="1">
                <a:schemeClr val="dk1"/>
              </a:lnRef>
              <a:fillRef idx="0">
                <a:schemeClr val="dk1"/>
              </a:fillRef>
              <a:effectRef idx="0">
                <a:schemeClr val="dk1"/>
              </a:effectRef>
              <a:fontRef idx="minor">
                <a:schemeClr val="tx1"/>
              </a:fontRef>
            </p:style>
          </p:cxnSp>
          <p:cxnSp>
            <p:nvCxnSpPr>
              <p:cNvPr id="118" name="直線接點 117">
                <a:extLst>
                  <a:ext uri="{FF2B5EF4-FFF2-40B4-BE49-F238E27FC236}">
                    <a16:creationId xmlns:a16="http://schemas.microsoft.com/office/drawing/2014/main" id="{C69DB138-5E97-4962-95C5-EC3AA577FE31}"/>
                  </a:ext>
                </a:extLst>
              </p:cNvPr>
              <p:cNvCxnSpPr>
                <a:stCxn id="120" idx="0"/>
                <a:endCxn id="119" idx="2"/>
              </p:cNvCxnSpPr>
              <p:nvPr/>
            </p:nvCxnSpPr>
            <p:spPr>
              <a:xfrm flipH="1" flipV="1">
                <a:off x="7550101" y="3635375"/>
                <a:ext cx="1587" cy="312738"/>
              </a:xfrm>
              <a:prstGeom prst="line">
                <a:avLst/>
              </a:prstGeom>
              <a:ln w="19050"/>
            </p:spPr>
            <p:style>
              <a:lnRef idx="1">
                <a:schemeClr val="dk1"/>
              </a:lnRef>
              <a:fillRef idx="0">
                <a:schemeClr val="dk1"/>
              </a:fillRef>
              <a:effectRef idx="0">
                <a:schemeClr val="dk1"/>
              </a:effectRef>
              <a:fontRef idx="minor">
                <a:schemeClr val="tx1"/>
              </a:fontRef>
            </p:style>
          </p:cxnSp>
          <p:sp>
            <p:nvSpPr>
              <p:cNvPr id="119" name="圓角矩形 107">
                <a:extLst>
                  <a:ext uri="{FF2B5EF4-FFF2-40B4-BE49-F238E27FC236}">
                    <a16:creationId xmlns:a16="http://schemas.microsoft.com/office/drawing/2014/main" id="{81991A01-8B55-4482-978E-5FA4A95CA1CC}"/>
                  </a:ext>
                </a:extLst>
              </p:cNvPr>
              <p:cNvSpPr/>
              <p:nvPr/>
            </p:nvSpPr>
            <p:spPr>
              <a:xfrm>
                <a:off x="6953201" y="3016250"/>
                <a:ext cx="1193799" cy="619125"/>
              </a:xfrm>
              <a:prstGeom prst="roundRect">
                <a:avLst/>
              </a:prstGeom>
              <a:solidFill>
                <a:schemeClr val="bg2">
                  <a:lumMod val="5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b="1" dirty="0">
                    <a:solidFill>
                      <a:srgbClr val="FFFFFF"/>
                    </a:solidFill>
                    <a:latin typeface="標楷體" panose="03000509000000000000" pitchFamily="65" charset="-120"/>
                    <a:ea typeface="標楷體" panose="03000509000000000000" pitchFamily="65" charset="-120"/>
                  </a:rPr>
                  <a:t>分區免試</a:t>
                </a:r>
                <a:endParaRPr kumimoji="0" lang="ja-JP" altLang="en-US" b="1" dirty="0">
                  <a:solidFill>
                    <a:srgbClr val="FFFFFF"/>
                  </a:solidFill>
                  <a:latin typeface="標楷體" panose="03000509000000000000" pitchFamily="65" charset="-120"/>
                  <a:ea typeface="標楷體" panose="03000509000000000000" pitchFamily="65" charset="-120"/>
                </a:endParaRPr>
              </a:p>
            </p:txBody>
          </p:sp>
          <p:sp>
            <p:nvSpPr>
              <p:cNvPr id="120" name="圓角矩形 78">
                <a:extLst>
                  <a:ext uri="{FF2B5EF4-FFF2-40B4-BE49-F238E27FC236}">
                    <a16:creationId xmlns:a16="http://schemas.microsoft.com/office/drawing/2014/main" id="{76234CFC-E842-46AC-AA50-902DC140C609}"/>
                  </a:ext>
                </a:extLst>
              </p:cNvPr>
              <p:cNvSpPr/>
              <p:nvPr/>
            </p:nvSpPr>
            <p:spPr>
              <a:xfrm>
                <a:off x="6929388" y="3948113"/>
                <a:ext cx="1243012" cy="2070100"/>
              </a:xfrm>
              <a:prstGeom prst="roundRect">
                <a:avLst/>
              </a:prstGeom>
              <a:solidFill>
                <a:schemeClr val="bg2">
                  <a:lumMod val="50000"/>
                </a:schemeClr>
              </a:solidFill>
              <a:ln>
                <a:solidFill>
                  <a:schemeClr val="accent4">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eaVert" anchor="ctr"/>
              <a:lstStyle/>
              <a:p>
                <a:pPr algn="ctr" eaLnBrk="1" fontAlgn="auto" hangingPunct="1">
                  <a:spcBef>
                    <a:spcPts val="0"/>
                  </a:spcBef>
                  <a:spcAft>
                    <a:spcPts val="0"/>
                  </a:spcAft>
                  <a:defRPr/>
                </a:pPr>
                <a:r>
                  <a:rPr kumimoji="0" lang="zh-TW" altLang="en-US" sz="1400" b="1" dirty="0">
                    <a:solidFill>
                      <a:srgbClr val="FFFFFF"/>
                    </a:solidFill>
                    <a:latin typeface="標楷體" panose="03000509000000000000" pitchFamily="65" charset="-120"/>
                    <a:ea typeface="標楷體" panose="03000509000000000000" pitchFamily="65" charset="-120"/>
                  </a:rPr>
                  <a:t>桃連區、宜蘭區</a:t>
                </a:r>
                <a:r>
                  <a:rPr kumimoji="0" lang="en-US" altLang="zh-TW" sz="1400" b="1" dirty="0">
                    <a:solidFill>
                      <a:srgbClr val="FFFFFF"/>
                    </a:solidFill>
                    <a:latin typeface="標楷體" panose="03000509000000000000" pitchFamily="65" charset="-120"/>
                    <a:ea typeface="標楷體" panose="03000509000000000000" pitchFamily="65" charset="-120"/>
                  </a:rPr>
                  <a:t>)</a:t>
                </a:r>
                <a:endParaRPr kumimoji="0" lang="ja-JP" altLang="en-US" sz="1400" b="1" dirty="0">
                  <a:solidFill>
                    <a:srgbClr val="FFFFFF"/>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en-US" altLang="zh-TW" sz="1400" b="1" dirty="0">
                    <a:solidFill>
                      <a:srgbClr val="FFFFFF"/>
                    </a:solidFill>
                    <a:latin typeface="標楷體" panose="03000509000000000000" pitchFamily="65" charset="-120"/>
                    <a:ea typeface="標楷體" panose="03000509000000000000" pitchFamily="65" charset="-120"/>
                  </a:rPr>
                  <a:t>(</a:t>
                </a:r>
                <a:r>
                  <a:rPr kumimoji="0" lang="zh-TW" altLang="en-US" sz="1400" b="1" dirty="0">
                    <a:solidFill>
                      <a:srgbClr val="FFFFFF"/>
                    </a:solidFill>
                    <a:latin typeface="標楷體" panose="03000509000000000000" pitchFamily="65" charset="-120"/>
                    <a:ea typeface="標楷體" panose="03000509000000000000" pitchFamily="65" charset="-120"/>
                  </a:rPr>
                  <a:t>共同就學區；</a:t>
                </a:r>
                <a:endParaRPr kumimoji="0" lang="en-US" altLang="zh-TW" sz="1400" b="1" dirty="0">
                  <a:solidFill>
                    <a:srgbClr val="FFFFFF"/>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3200" b="1" dirty="0">
                    <a:solidFill>
                      <a:srgbClr val="FFFFFF"/>
                    </a:solidFill>
                    <a:latin typeface="標楷體" panose="03000509000000000000" pitchFamily="65" charset="-120"/>
                    <a:ea typeface="標楷體" panose="03000509000000000000" pitchFamily="65" charset="-120"/>
                  </a:rPr>
                  <a:t>基北免試</a:t>
                </a:r>
                <a:endParaRPr kumimoji="0" lang="en-US" altLang="zh-TW" sz="3200" b="1" dirty="0">
                  <a:solidFill>
                    <a:srgbClr val="FFFFFF"/>
                  </a:solidFill>
                  <a:latin typeface="標楷體" panose="03000509000000000000" pitchFamily="65" charset="-120"/>
                  <a:ea typeface="標楷體" panose="03000509000000000000" pitchFamily="65" charset="-120"/>
                </a:endParaRPr>
              </a:p>
            </p:txBody>
          </p:sp>
        </p:grpSp>
        <p:cxnSp>
          <p:nvCxnSpPr>
            <p:cNvPr id="121" name="直線接點 35">
              <a:extLst>
                <a:ext uri="{FF2B5EF4-FFF2-40B4-BE49-F238E27FC236}">
                  <a16:creationId xmlns:a16="http://schemas.microsoft.com/office/drawing/2014/main" id="{9842388E-57D5-4376-855C-A866EF4E176A}"/>
                </a:ext>
              </a:extLst>
            </p:cNvPr>
            <p:cNvCxnSpPr/>
            <p:nvPr/>
          </p:nvCxnSpPr>
          <p:spPr>
            <a:xfrm rot="5400000">
              <a:off x="850901" y="2295527"/>
              <a:ext cx="455612" cy="985837"/>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122" name="直線接點 35">
              <a:extLst>
                <a:ext uri="{FF2B5EF4-FFF2-40B4-BE49-F238E27FC236}">
                  <a16:creationId xmlns:a16="http://schemas.microsoft.com/office/drawing/2014/main" id="{4ED7D64F-4D16-40A0-8BC7-4BCF098442BB}"/>
                </a:ext>
              </a:extLst>
            </p:cNvPr>
            <p:cNvCxnSpPr/>
            <p:nvPr/>
          </p:nvCxnSpPr>
          <p:spPr>
            <a:xfrm rot="16200000" flipV="1">
              <a:off x="1732757" y="2399508"/>
              <a:ext cx="455612" cy="777875"/>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123" name="直線接點 122">
              <a:extLst>
                <a:ext uri="{FF2B5EF4-FFF2-40B4-BE49-F238E27FC236}">
                  <a16:creationId xmlns:a16="http://schemas.microsoft.com/office/drawing/2014/main" id="{BF1C5022-A976-4B1D-BCC0-E47AECEE0EB0}"/>
                </a:ext>
              </a:extLst>
            </p:cNvPr>
            <p:cNvCxnSpPr/>
            <p:nvPr/>
          </p:nvCxnSpPr>
          <p:spPr>
            <a:xfrm flipH="1" flipV="1">
              <a:off x="6432551" y="2544763"/>
              <a:ext cx="1588" cy="227012"/>
            </a:xfrm>
            <a:prstGeom prst="line">
              <a:avLst/>
            </a:prstGeom>
            <a:ln w="19050"/>
          </p:spPr>
          <p:style>
            <a:lnRef idx="1">
              <a:schemeClr val="dk1"/>
            </a:lnRef>
            <a:fillRef idx="0">
              <a:schemeClr val="dk1"/>
            </a:fillRef>
            <a:effectRef idx="0">
              <a:schemeClr val="dk1"/>
            </a:effectRef>
            <a:fontRef idx="minor">
              <a:schemeClr val="tx1"/>
            </a:fontRef>
          </p:style>
        </p:cxnSp>
        <p:grpSp>
          <p:nvGrpSpPr>
            <p:cNvPr id="124" name="群組 4">
              <a:extLst>
                <a:ext uri="{FF2B5EF4-FFF2-40B4-BE49-F238E27FC236}">
                  <a16:creationId xmlns:a16="http://schemas.microsoft.com/office/drawing/2014/main" id="{38BCCE6C-656F-47D5-B514-EE71336CC9C3}"/>
                </a:ext>
              </a:extLst>
            </p:cNvPr>
            <p:cNvGrpSpPr>
              <a:grpSpLocks/>
            </p:cNvGrpSpPr>
            <p:nvPr/>
          </p:nvGrpSpPr>
          <p:grpSpPr bwMode="auto">
            <a:xfrm>
              <a:off x="5038799" y="2768602"/>
              <a:ext cx="901700" cy="3230563"/>
              <a:chOff x="4894436" y="2768600"/>
              <a:chExt cx="901700" cy="3230563"/>
            </a:xfrm>
          </p:grpSpPr>
          <p:cxnSp>
            <p:nvCxnSpPr>
              <p:cNvPr id="125" name="直線接點 124">
                <a:extLst>
                  <a:ext uri="{FF2B5EF4-FFF2-40B4-BE49-F238E27FC236}">
                    <a16:creationId xmlns:a16="http://schemas.microsoft.com/office/drawing/2014/main" id="{5CDAA0DF-769D-4110-AB7E-04DE57820051}"/>
                  </a:ext>
                </a:extLst>
              </p:cNvPr>
              <p:cNvCxnSpPr>
                <a:endCxn id="130" idx="2"/>
              </p:cNvCxnSpPr>
              <p:nvPr/>
            </p:nvCxnSpPr>
            <p:spPr>
              <a:xfrm flipV="1">
                <a:off x="5319886" y="3621088"/>
                <a:ext cx="0" cy="258049"/>
              </a:xfrm>
              <a:prstGeom prst="line">
                <a:avLst/>
              </a:prstGeom>
              <a:ln w="19050"/>
            </p:spPr>
            <p:style>
              <a:lnRef idx="1">
                <a:schemeClr val="dk1"/>
              </a:lnRef>
              <a:fillRef idx="0">
                <a:schemeClr val="dk1"/>
              </a:fillRef>
              <a:effectRef idx="0">
                <a:schemeClr val="dk1"/>
              </a:effectRef>
              <a:fontRef idx="minor">
                <a:schemeClr val="tx1"/>
              </a:fontRef>
            </p:style>
          </p:cxnSp>
          <p:cxnSp>
            <p:nvCxnSpPr>
              <p:cNvPr id="126" name="直線接點 125">
                <a:extLst>
                  <a:ext uri="{FF2B5EF4-FFF2-40B4-BE49-F238E27FC236}">
                    <a16:creationId xmlns:a16="http://schemas.microsoft.com/office/drawing/2014/main" id="{300BE38C-3F96-4DA7-A7F0-A2833F20D9B8}"/>
                  </a:ext>
                </a:extLst>
              </p:cNvPr>
              <p:cNvCxnSpPr/>
              <p:nvPr/>
            </p:nvCxnSpPr>
            <p:spPr>
              <a:xfrm flipH="1" flipV="1">
                <a:off x="5062711" y="3865563"/>
                <a:ext cx="0" cy="228600"/>
              </a:xfrm>
              <a:prstGeom prst="line">
                <a:avLst/>
              </a:prstGeom>
              <a:ln w="19050"/>
            </p:spPr>
            <p:style>
              <a:lnRef idx="1">
                <a:schemeClr val="dk1"/>
              </a:lnRef>
              <a:fillRef idx="0">
                <a:schemeClr val="dk1"/>
              </a:fillRef>
              <a:effectRef idx="0">
                <a:schemeClr val="dk1"/>
              </a:effectRef>
              <a:fontRef idx="minor">
                <a:schemeClr val="tx1"/>
              </a:fontRef>
            </p:style>
          </p:cxnSp>
          <p:cxnSp>
            <p:nvCxnSpPr>
              <p:cNvPr id="127" name="直線接點 126">
                <a:extLst>
                  <a:ext uri="{FF2B5EF4-FFF2-40B4-BE49-F238E27FC236}">
                    <a16:creationId xmlns:a16="http://schemas.microsoft.com/office/drawing/2014/main" id="{A3993C80-7080-45B5-9242-1B7FF4DB4B62}"/>
                  </a:ext>
                </a:extLst>
              </p:cNvPr>
              <p:cNvCxnSpPr/>
              <p:nvPr/>
            </p:nvCxnSpPr>
            <p:spPr>
              <a:xfrm flipH="1" flipV="1">
                <a:off x="5648498" y="3863975"/>
                <a:ext cx="3175" cy="247650"/>
              </a:xfrm>
              <a:prstGeom prst="line">
                <a:avLst/>
              </a:prstGeom>
              <a:ln w="19050"/>
            </p:spPr>
            <p:style>
              <a:lnRef idx="1">
                <a:schemeClr val="dk1"/>
              </a:lnRef>
              <a:fillRef idx="0">
                <a:schemeClr val="dk1"/>
              </a:fillRef>
              <a:effectRef idx="0">
                <a:schemeClr val="dk1"/>
              </a:effectRef>
              <a:fontRef idx="minor">
                <a:schemeClr val="tx1"/>
              </a:fontRef>
            </p:style>
          </p:cxnSp>
          <p:cxnSp>
            <p:nvCxnSpPr>
              <p:cNvPr id="128" name="直線接點 127">
                <a:extLst>
                  <a:ext uri="{FF2B5EF4-FFF2-40B4-BE49-F238E27FC236}">
                    <a16:creationId xmlns:a16="http://schemas.microsoft.com/office/drawing/2014/main" id="{8577C3FE-2F43-4805-90EE-D13B24EE6728}"/>
                  </a:ext>
                </a:extLst>
              </p:cNvPr>
              <p:cNvCxnSpPr/>
              <p:nvPr/>
            </p:nvCxnSpPr>
            <p:spPr>
              <a:xfrm flipH="1">
                <a:off x="5061971" y="3871915"/>
                <a:ext cx="580911" cy="7222"/>
              </a:xfrm>
              <a:prstGeom prst="line">
                <a:avLst/>
              </a:prstGeom>
              <a:ln w="19050"/>
            </p:spPr>
            <p:style>
              <a:lnRef idx="1">
                <a:schemeClr val="dk1"/>
              </a:lnRef>
              <a:fillRef idx="0">
                <a:schemeClr val="dk1"/>
              </a:fillRef>
              <a:effectRef idx="0">
                <a:schemeClr val="dk1"/>
              </a:effectRef>
              <a:fontRef idx="minor">
                <a:schemeClr val="tx1"/>
              </a:fontRef>
            </p:style>
          </p:cxnSp>
          <p:grpSp>
            <p:nvGrpSpPr>
              <p:cNvPr id="129" name="群組 3">
                <a:extLst>
                  <a:ext uri="{FF2B5EF4-FFF2-40B4-BE49-F238E27FC236}">
                    <a16:creationId xmlns:a16="http://schemas.microsoft.com/office/drawing/2014/main" id="{33CB7489-23A7-4BB3-A487-0A21F7E39C04}"/>
                  </a:ext>
                </a:extLst>
              </p:cNvPr>
              <p:cNvGrpSpPr>
                <a:grpSpLocks/>
              </p:cNvGrpSpPr>
              <p:nvPr/>
            </p:nvGrpSpPr>
            <p:grpSpPr bwMode="auto">
              <a:xfrm>
                <a:off x="4894436" y="2768600"/>
                <a:ext cx="901700" cy="3230563"/>
                <a:chOff x="4894436" y="2768600"/>
                <a:chExt cx="901700" cy="3230563"/>
              </a:xfrm>
            </p:grpSpPr>
            <p:sp>
              <p:nvSpPr>
                <p:cNvPr id="130" name="圓角矩形 66">
                  <a:extLst>
                    <a:ext uri="{FF2B5EF4-FFF2-40B4-BE49-F238E27FC236}">
                      <a16:creationId xmlns:a16="http://schemas.microsoft.com/office/drawing/2014/main" id="{0F8C6966-2C0F-4992-9C44-7558EF17EBB0}"/>
                    </a:ext>
                  </a:extLst>
                </p:cNvPr>
                <p:cNvSpPr/>
                <p:nvPr/>
              </p:nvSpPr>
              <p:spPr>
                <a:xfrm>
                  <a:off x="4894436" y="2997200"/>
                  <a:ext cx="850900" cy="623888"/>
                </a:xfrm>
                <a:prstGeom prst="roundRect">
                  <a:avLst/>
                </a:prstGeom>
                <a:solidFill>
                  <a:srgbClr val="FF00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b="1" dirty="0">
                      <a:solidFill>
                        <a:srgbClr val="FFFFFF"/>
                      </a:solidFill>
                      <a:latin typeface="標楷體" panose="03000509000000000000" pitchFamily="65" charset="-120"/>
                      <a:ea typeface="標楷體" panose="03000509000000000000" pitchFamily="65" charset="-120"/>
                    </a:rPr>
                    <a:t>優先免試</a:t>
                  </a:r>
                  <a:endParaRPr kumimoji="0" lang="ja-JP" altLang="en-US" b="1" dirty="0">
                    <a:solidFill>
                      <a:srgbClr val="FFFFFF"/>
                    </a:solidFill>
                    <a:latin typeface="標楷體" panose="03000509000000000000" pitchFamily="65" charset="-120"/>
                    <a:ea typeface="標楷體" panose="03000509000000000000" pitchFamily="65" charset="-120"/>
                  </a:endParaRPr>
                </a:p>
              </p:txBody>
            </p:sp>
            <p:sp>
              <p:nvSpPr>
                <p:cNvPr id="131" name="圓角矩形 48">
                  <a:extLst>
                    <a:ext uri="{FF2B5EF4-FFF2-40B4-BE49-F238E27FC236}">
                      <a16:creationId xmlns:a16="http://schemas.microsoft.com/office/drawing/2014/main" id="{66A85768-ACFD-4143-9D72-363CF2A913EC}"/>
                    </a:ext>
                  </a:extLst>
                </p:cNvPr>
                <p:cNvSpPr/>
                <p:nvPr/>
              </p:nvSpPr>
              <p:spPr>
                <a:xfrm>
                  <a:off x="4945236" y="4076700"/>
                  <a:ext cx="247650" cy="1901825"/>
                </a:xfrm>
                <a:prstGeom prst="roundRect">
                  <a:avLst/>
                </a:prstGeom>
                <a:solidFill>
                  <a:srgbClr val="FF00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00"/>
                      </a:solidFill>
                      <a:latin typeface="標楷體" panose="03000509000000000000" pitchFamily="65" charset="-120"/>
                      <a:ea typeface="標楷體" panose="03000509000000000000" pitchFamily="65" charset="-120"/>
                    </a:rPr>
                    <a:t>新北公立優免</a:t>
                  </a:r>
                  <a:endParaRPr kumimoji="0" lang="ja-JP" altLang="en-US" sz="1600" b="1" dirty="0">
                    <a:solidFill>
                      <a:srgbClr val="FFFF00"/>
                    </a:solidFill>
                    <a:latin typeface="標楷體" panose="03000509000000000000" pitchFamily="65" charset="-120"/>
                    <a:ea typeface="標楷體" panose="03000509000000000000" pitchFamily="65" charset="-120"/>
                  </a:endParaRPr>
                </a:p>
              </p:txBody>
            </p:sp>
            <p:grpSp>
              <p:nvGrpSpPr>
                <p:cNvPr id="132" name="群組 8">
                  <a:extLst>
                    <a:ext uri="{FF2B5EF4-FFF2-40B4-BE49-F238E27FC236}">
                      <a16:creationId xmlns:a16="http://schemas.microsoft.com/office/drawing/2014/main" id="{6BDAD2CF-8B7C-4EFB-9556-FB056854A594}"/>
                    </a:ext>
                  </a:extLst>
                </p:cNvPr>
                <p:cNvGrpSpPr>
                  <a:grpSpLocks/>
                </p:cNvGrpSpPr>
                <p:nvPr/>
              </p:nvGrpSpPr>
              <p:grpSpPr bwMode="auto">
                <a:xfrm>
                  <a:off x="5238923" y="3863974"/>
                  <a:ext cx="247650" cy="2114551"/>
                  <a:chOff x="4789965" y="3857623"/>
                  <a:chExt cx="247650" cy="2114551"/>
                </a:xfrm>
              </p:grpSpPr>
              <p:cxnSp>
                <p:nvCxnSpPr>
                  <p:cNvPr id="135" name="直線接點 134">
                    <a:extLst>
                      <a:ext uri="{FF2B5EF4-FFF2-40B4-BE49-F238E27FC236}">
                        <a16:creationId xmlns:a16="http://schemas.microsoft.com/office/drawing/2014/main" id="{C5D84417-BCE1-413B-BC92-1C6AE69647B1}"/>
                      </a:ext>
                    </a:extLst>
                  </p:cNvPr>
                  <p:cNvCxnSpPr>
                    <a:stCxn id="136" idx="0"/>
                  </p:cNvCxnSpPr>
                  <p:nvPr/>
                </p:nvCxnSpPr>
                <p:spPr>
                  <a:xfrm flipV="1">
                    <a:off x="4913790" y="3857623"/>
                    <a:ext cx="3176" cy="212726"/>
                  </a:xfrm>
                  <a:prstGeom prst="line">
                    <a:avLst/>
                  </a:prstGeom>
                  <a:ln w="19050"/>
                </p:spPr>
                <p:style>
                  <a:lnRef idx="1">
                    <a:schemeClr val="dk1"/>
                  </a:lnRef>
                  <a:fillRef idx="0">
                    <a:schemeClr val="dk1"/>
                  </a:fillRef>
                  <a:effectRef idx="0">
                    <a:schemeClr val="dk1"/>
                  </a:effectRef>
                  <a:fontRef idx="minor">
                    <a:schemeClr val="tx1"/>
                  </a:fontRef>
                </p:style>
              </p:cxnSp>
              <p:sp>
                <p:nvSpPr>
                  <p:cNvPr id="136" name="圓角矩形 61">
                    <a:extLst>
                      <a:ext uri="{FF2B5EF4-FFF2-40B4-BE49-F238E27FC236}">
                        <a16:creationId xmlns:a16="http://schemas.microsoft.com/office/drawing/2014/main" id="{20DBDAC3-9EF9-4066-BA41-EB6DA64448E3}"/>
                      </a:ext>
                    </a:extLst>
                  </p:cNvPr>
                  <p:cNvSpPr/>
                  <p:nvPr/>
                </p:nvSpPr>
                <p:spPr>
                  <a:xfrm>
                    <a:off x="4789965" y="4070349"/>
                    <a:ext cx="247650" cy="1901825"/>
                  </a:xfrm>
                  <a:prstGeom prst="roundRect">
                    <a:avLst/>
                  </a:prstGeom>
                  <a:solidFill>
                    <a:srgbClr val="FF00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00"/>
                        </a:solidFill>
                        <a:latin typeface="標楷體" panose="03000509000000000000" pitchFamily="65" charset="-120"/>
                        <a:ea typeface="標楷體" panose="03000509000000000000" pitchFamily="65" charset="-120"/>
                      </a:rPr>
                      <a:t>新北私立優免</a:t>
                    </a:r>
                    <a:endParaRPr kumimoji="0" lang="ja-JP" altLang="en-US" sz="1600" b="1" dirty="0">
                      <a:solidFill>
                        <a:srgbClr val="FFFF00"/>
                      </a:solidFill>
                      <a:latin typeface="標楷體" panose="03000509000000000000" pitchFamily="65" charset="-120"/>
                      <a:ea typeface="標楷體" panose="03000509000000000000" pitchFamily="65" charset="-120"/>
                    </a:endParaRPr>
                  </a:p>
                </p:txBody>
              </p:sp>
            </p:grpSp>
            <p:sp>
              <p:nvSpPr>
                <p:cNvPr id="133" name="圓角矩形 67">
                  <a:extLst>
                    <a:ext uri="{FF2B5EF4-FFF2-40B4-BE49-F238E27FC236}">
                      <a16:creationId xmlns:a16="http://schemas.microsoft.com/office/drawing/2014/main" id="{081A6D0F-3571-4302-B8A5-4EAE1650BAE1}"/>
                    </a:ext>
                  </a:extLst>
                </p:cNvPr>
                <p:cNvSpPr/>
                <p:nvPr/>
              </p:nvSpPr>
              <p:spPr>
                <a:xfrm>
                  <a:off x="5548486" y="4097338"/>
                  <a:ext cx="247650" cy="1901825"/>
                </a:xfrm>
                <a:prstGeom prst="roundRect">
                  <a:avLst/>
                </a:prstGeom>
                <a:solidFill>
                  <a:srgbClr val="FF000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chemeClr val="accent3">
                          <a:lumMod val="40000"/>
                          <a:lumOff val="60000"/>
                        </a:schemeClr>
                      </a:solidFill>
                      <a:latin typeface="標楷體" panose="03000509000000000000" pitchFamily="65" charset="-120"/>
                      <a:ea typeface="標楷體" panose="03000509000000000000" pitchFamily="65" charset="-120"/>
                    </a:rPr>
                    <a:t>五專優免</a:t>
                  </a:r>
                  <a:endParaRPr kumimoji="0" lang="ja-JP" altLang="en-US" sz="1600" b="1" dirty="0">
                    <a:solidFill>
                      <a:schemeClr val="accent3">
                        <a:lumMod val="40000"/>
                        <a:lumOff val="60000"/>
                      </a:schemeClr>
                    </a:solidFill>
                    <a:latin typeface="標楷體" panose="03000509000000000000" pitchFamily="65" charset="-120"/>
                    <a:ea typeface="標楷體" panose="03000509000000000000" pitchFamily="65" charset="-120"/>
                  </a:endParaRPr>
                </a:p>
              </p:txBody>
            </p:sp>
            <p:cxnSp>
              <p:nvCxnSpPr>
                <p:cNvPr id="134" name="直線接點 133">
                  <a:extLst>
                    <a:ext uri="{FF2B5EF4-FFF2-40B4-BE49-F238E27FC236}">
                      <a16:creationId xmlns:a16="http://schemas.microsoft.com/office/drawing/2014/main" id="{DBAA5784-4DC1-4609-AAE6-419887942FDD}"/>
                    </a:ext>
                  </a:extLst>
                </p:cNvPr>
                <p:cNvCxnSpPr/>
                <p:nvPr/>
              </p:nvCxnSpPr>
              <p:spPr>
                <a:xfrm flipH="1" flipV="1">
                  <a:off x="5337348" y="2768600"/>
                  <a:ext cx="1588" cy="225425"/>
                </a:xfrm>
                <a:prstGeom prst="line">
                  <a:avLst/>
                </a:prstGeom>
                <a:ln w="19050"/>
              </p:spPr>
              <p:style>
                <a:lnRef idx="1">
                  <a:schemeClr val="dk1"/>
                </a:lnRef>
                <a:fillRef idx="0">
                  <a:schemeClr val="dk1"/>
                </a:fillRef>
                <a:effectRef idx="0">
                  <a:schemeClr val="dk1"/>
                </a:effectRef>
                <a:fontRef idx="minor">
                  <a:schemeClr val="tx1"/>
                </a:fontRef>
              </p:style>
            </p:cxnSp>
          </p:grpSp>
        </p:grpSp>
        <p:cxnSp>
          <p:nvCxnSpPr>
            <p:cNvPr id="137" name="直線接點 136">
              <a:extLst>
                <a:ext uri="{FF2B5EF4-FFF2-40B4-BE49-F238E27FC236}">
                  <a16:creationId xmlns:a16="http://schemas.microsoft.com/office/drawing/2014/main" id="{75FB5C91-A35C-4B9B-82B1-39F8DC816BA5}"/>
                </a:ext>
              </a:extLst>
            </p:cNvPr>
            <p:cNvCxnSpPr/>
            <p:nvPr/>
          </p:nvCxnSpPr>
          <p:spPr>
            <a:xfrm flipH="1">
              <a:off x="4380161" y="2757488"/>
              <a:ext cx="4292352" cy="11112"/>
            </a:xfrm>
            <a:prstGeom prst="line">
              <a:avLst/>
            </a:prstGeom>
            <a:ln w="19050"/>
          </p:spPr>
          <p:style>
            <a:lnRef idx="1">
              <a:schemeClr val="dk1"/>
            </a:lnRef>
            <a:fillRef idx="0">
              <a:schemeClr val="dk1"/>
            </a:fillRef>
            <a:effectRef idx="0">
              <a:schemeClr val="dk1"/>
            </a:effectRef>
            <a:fontRef idx="minor">
              <a:schemeClr val="tx1"/>
            </a:fontRef>
          </p:style>
        </p:cxnSp>
        <p:grpSp>
          <p:nvGrpSpPr>
            <p:cNvPr id="138" name="群組 6">
              <a:extLst>
                <a:ext uri="{FF2B5EF4-FFF2-40B4-BE49-F238E27FC236}">
                  <a16:creationId xmlns:a16="http://schemas.microsoft.com/office/drawing/2014/main" id="{E199DB3C-5D1E-4A8F-85B9-1A1DDEF893F8}"/>
                </a:ext>
              </a:extLst>
            </p:cNvPr>
            <p:cNvGrpSpPr>
              <a:grpSpLocks/>
            </p:cNvGrpSpPr>
            <p:nvPr/>
          </p:nvGrpSpPr>
          <p:grpSpPr bwMode="auto">
            <a:xfrm>
              <a:off x="457201" y="260350"/>
              <a:ext cx="2601913" cy="668338"/>
              <a:chOff x="69230" y="9576"/>
              <a:chExt cx="8229600" cy="964646"/>
            </a:xfrm>
          </p:grpSpPr>
          <p:sp>
            <p:nvSpPr>
              <p:cNvPr id="139" name="圓角矩形 70">
                <a:extLst>
                  <a:ext uri="{FF2B5EF4-FFF2-40B4-BE49-F238E27FC236}">
                    <a16:creationId xmlns:a16="http://schemas.microsoft.com/office/drawing/2014/main" id="{E0A8C881-150A-4497-B555-F6B939C085A4}"/>
                  </a:ext>
                </a:extLst>
              </p:cNvPr>
              <p:cNvSpPr/>
              <p:nvPr/>
            </p:nvSpPr>
            <p:spPr>
              <a:xfrm>
                <a:off x="69230" y="9576"/>
                <a:ext cx="8229600" cy="964646"/>
              </a:xfrm>
              <a:prstGeom prst="roundRect">
                <a:avLst/>
              </a:prstGeom>
            </p:spPr>
            <p:style>
              <a:lnRef idx="0">
                <a:schemeClr val="lt1">
                  <a:hueOff val="0"/>
                  <a:satOff val="0"/>
                  <a:lumOff val="0"/>
                  <a:alphaOff val="0"/>
                </a:schemeClr>
              </a:lnRef>
              <a:fillRef idx="3">
                <a:schemeClr val="accent4">
                  <a:hueOff val="0"/>
                  <a:satOff val="0"/>
                  <a:lumOff val="0"/>
                  <a:alphaOff val="0"/>
                </a:schemeClr>
              </a:fillRef>
              <a:effectRef idx="2">
                <a:schemeClr val="accent4">
                  <a:hueOff val="0"/>
                  <a:satOff val="0"/>
                  <a:lumOff val="0"/>
                  <a:alphaOff val="0"/>
                </a:schemeClr>
              </a:effectRef>
              <a:fontRef idx="minor">
                <a:schemeClr val="lt1"/>
              </a:fontRef>
            </p:style>
          </p:sp>
          <p:sp>
            <p:nvSpPr>
              <p:cNvPr id="140" name="圓角矩形 4">
                <a:extLst>
                  <a:ext uri="{FF2B5EF4-FFF2-40B4-BE49-F238E27FC236}">
                    <a16:creationId xmlns:a16="http://schemas.microsoft.com/office/drawing/2014/main" id="{CFB9819A-2059-4976-A287-1E938C06DC00}"/>
                  </a:ext>
                </a:extLst>
              </p:cNvPr>
              <p:cNvSpPr/>
              <p:nvPr/>
            </p:nvSpPr>
            <p:spPr>
              <a:xfrm>
                <a:off x="260032" y="76025"/>
                <a:ext cx="8038798" cy="868409"/>
              </a:xfrm>
              <a:prstGeom prst="rect">
                <a:avLst/>
              </a:prstGeom>
            </p:spPr>
            <p:style>
              <a:lnRef idx="0">
                <a:scrgbClr r="0" g="0" b="0"/>
              </a:lnRef>
              <a:fillRef idx="0">
                <a:scrgbClr r="0" g="0" b="0"/>
              </a:fillRef>
              <a:effectRef idx="0">
                <a:scrgbClr r="0" g="0" b="0"/>
              </a:effectRef>
              <a:fontRef idx="minor">
                <a:schemeClr val="lt1"/>
              </a:fontRef>
            </p:style>
            <p:txBody>
              <a:bodyPr lIns="148590" tIns="148590" rIns="148590" bIns="148590" anchor="ctr"/>
              <a:lstStyle/>
              <a:p>
                <a:pPr algn="ctr" defTabSz="1733550" eaLnBrk="1" fontAlgn="auto" hangingPunct="1">
                  <a:spcBef>
                    <a:spcPts val="0"/>
                  </a:spcBef>
                  <a:spcAft>
                    <a:spcPct val="35000"/>
                  </a:spcAft>
                  <a:defRPr/>
                </a:pPr>
                <a:r>
                  <a:rPr kumimoji="0" lang="zh-TW" altLang="en-US" sz="3600" b="1" dirty="0">
                    <a:solidFill>
                      <a:srgbClr val="0000FF"/>
                    </a:solidFill>
                    <a:latin typeface="標楷體" panose="03000509000000000000" pitchFamily="65" charset="-120"/>
                    <a:ea typeface="標楷體" panose="03000509000000000000" pitchFamily="65" charset="-120"/>
                    <a:cs typeface="BiauKai"/>
                  </a:rPr>
                  <a:t>入學管道</a:t>
                </a:r>
              </a:p>
            </p:txBody>
          </p:sp>
        </p:grpSp>
        <p:grpSp>
          <p:nvGrpSpPr>
            <p:cNvPr id="141" name="群組 25">
              <a:extLst>
                <a:ext uri="{FF2B5EF4-FFF2-40B4-BE49-F238E27FC236}">
                  <a16:creationId xmlns:a16="http://schemas.microsoft.com/office/drawing/2014/main" id="{591BD3AB-A06E-42C6-A17A-7BA89DD742A7}"/>
                </a:ext>
              </a:extLst>
            </p:cNvPr>
            <p:cNvGrpSpPr>
              <a:grpSpLocks/>
            </p:cNvGrpSpPr>
            <p:nvPr/>
          </p:nvGrpSpPr>
          <p:grpSpPr bwMode="auto">
            <a:xfrm>
              <a:off x="5940499" y="2767015"/>
              <a:ext cx="514350" cy="3209925"/>
              <a:chOff x="5635799" y="2781300"/>
              <a:chExt cx="514350" cy="3209925"/>
            </a:xfrm>
          </p:grpSpPr>
          <p:cxnSp>
            <p:nvCxnSpPr>
              <p:cNvPr id="142" name="直線接點 141">
                <a:extLst>
                  <a:ext uri="{FF2B5EF4-FFF2-40B4-BE49-F238E27FC236}">
                    <a16:creationId xmlns:a16="http://schemas.microsoft.com/office/drawing/2014/main" id="{207DDDDE-98A5-4573-9122-E2F7C0AB64B0}"/>
                  </a:ext>
                </a:extLst>
              </p:cNvPr>
              <p:cNvCxnSpPr/>
              <p:nvPr/>
            </p:nvCxnSpPr>
            <p:spPr>
              <a:xfrm flipV="1">
                <a:off x="5894561" y="3592512"/>
                <a:ext cx="9525" cy="520700"/>
              </a:xfrm>
              <a:prstGeom prst="line">
                <a:avLst/>
              </a:prstGeom>
              <a:ln w="19050"/>
            </p:spPr>
            <p:style>
              <a:lnRef idx="1">
                <a:schemeClr val="dk1"/>
              </a:lnRef>
              <a:fillRef idx="0">
                <a:schemeClr val="dk1"/>
              </a:fillRef>
              <a:effectRef idx="0">
                <a:schemeClr val="dk1"/>
              </a:effectRef>
              <a:fontRef idx="minor">
                <a:schemeClr val="tx1"/>
              </a:fontRef>
            </p:style>
          </p:cxnSp>
          <p:sp>
            <p:nvSpPr>
              <p:cNvPr id="143" name="圓角矩形 72">
                <a:extLst>
                  <a:ext uri="{FF2B5EF4-FFF2-40B4-BE49-F238E27FC236}">
                    <a16:creationId xmlns:a16="http://schemas.microsoft.com/office/drawing/2014/main" id="{FD6B641D-D4D2-43D6-B241-65ED4E545FAF}"/>
                  </a:ext>
                </a:extLst>
              </p:cNvPr>
              <p:cNvSpPr/>
              <p:nvPr/>
            </p:nvSpPr>
            <p:spPr>
              <a:xfrm>
                <a:off x="5635799" y="3006725"/>
                <a:ext cx="514350" cy="628650"/>
              </a:xfrm>
              <a:prstGeom prst="roundRect">
                <a:avLst/>
              </a:prstGeom>
              <a:solidFill>
                <a:srgbClr val="0070C0"/>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100" b="1" dirty="0">
                    <a:solidFill>
                      <a:srgbClr val="FFFFFF"/>
                    </a:solidFill>
                    <a:latin typeface="標楷體" panose="03000509000000000000" pitchFamily="65" charset="-120"/>
                    <a:ea typeface="標楷體" panose="03000509000000000000" pitchFamily="65" charset="-120"/>
                  </a:rPr>
                  <a:t>原住民專班</a:t>
                </a:r>
                <a:endParaRPr kumimoji="0" lang="ja-JP" altLang="en-US" sz="1100" b="1" dirty="0">
                  <a:solidFill>
                    <a:srgbClr val="FFFFFF"/>
                  </a:solidFill>
                  <a:latin typeface="標楷體" panose="03000509000000000000" pitchFamily="65" charset="-120"/>
                  <a:ea typeface="標楷體" panose="03000509000000000000" pitchFamily="65" charset="-120"/>
                </a:endParaRPr>
              </a:p>
            </p:txBody>
          </p:sp>
          <p:cxnSp>
            <p:nvCxnSpPr>
              <p:cNvPr id="144" name="直線接點 143">
                <a:extLst>
                  <a:ext uri="{FF2B5EF4-FFF2-40B4-BE49-F238E27FC236}">
                    <a16:creationId xmlns:a16="http://schemas.microsoft.com/office/drawing/2014/main" id="{53519288-90D8-4EC4-A7F8-57A1870BB28E}"/>
                  </a:ext>
                </a:extLst>
              </p:cNvPr>
              <p:cNvCxnSpPr/>
              <p:nvPr/>
            </p:nvCxnSpPr>
            <p:spPr>
              <a:xfrm flipH="1" flipV="1">
                <a:off x="5915199" y="2781300"/>
                <a:ext cx="3175" cy="227012"/>
              </a:xfrm>
              <a:prstGeom prst="line">
                <a:avLst/>
              </a:prstGeom>
              <a:ln w="19050"/>
            </p:spPr>
            <p:style>
              <a:lnRef idx="1">
                <a:schemeClr val="dk1"/>
              </a:lnRef>
              <a:fillRef idx="0">
                <a:schemeClr val="dk1"/>
              </a:fillRef>
              <a:effectRef idx="0">
                <a:schemeClr val="dk1"/>
              </a:effectRef>
              <a:fontRef idx="minor">
                <a:schemeClr val="tx1"/>
              </a:fontRef>
            </p:style>
          </p:cxnSp>
          <p:sp>
            <p:nvSpPr>
              <p:cNvPr id="145" name="圓角矩形 75">
                <a:extLst>
                  <a:ext uri="{FF2B5EF4-FFF2-40B4-BE49-F238E27FC236}">
                    <a16:creationId xmlns:a16="http://schemas.microsoft.com/office/drawing/2014/main" id="{E61B6510-9CA8-4D1D-A948-2B42605A1E66}"/>
                  </a:ext>
                </a:extLst>
              </p:cNvPr>
              <p:cNvSpPr/>
              <p:nvPr/>
            </p:nvSpPr>
            <p:spPr>
              <a:xfrm>
                <a:off x="5770736" y="4089400"/>
                <a:ext cx="324962" cy="1901825"/>
              </a:xfrm>
              <a:prstGeom prst="roundRect">
                <a:avLst/>
              </a:prstGeom>
              <a:solidFill>
                <a:srgbClr val="0070C0"/>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金山、樹林高</a:t>
                </a:r>
                <a:endParaRPr kumimoji="0" lang="en-US" altLang="zh-TW" sz="1600" b="1" dirty="0">
                  <a:solidFill>
                    <a:srgbClr val="FFFFFF"/>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grpSp>
        <p:grpSp>
          <p:nvGrpSpPr>
            <p:cNvPr id="146" name="群組 2">
              <a:extLst>
                <a:ext uri="{FF2B5EF4-FFF2-40B4-BE49-F238E27FC236}">
                  <a16:creationId xmlns:a16="http://schemas.microsoft.com/office/drawing/2014/main" id="{7C4EB4D6-41F5-41A6-9E9D-F2E5E30248E0}"/>
                </a:ext>
              </a:extLst>
            </p:cNvPr>
            <p:cNvGrpSpPr>
              <a:grpSpLocks/>
            </p:cNvGrpSpPr>
            <p:nvPr/>
          </p:nvGrpSpPr>
          <p:grpSpPr bwMode="auto">
            <a:xfrm>
              <a:off x="216295" y="3644921"/>
              <a:ext cx="792146" cy="578929"/>
              <a:chOff x="216294" y="3644919"/>
              <a:chExt cx="792146" cy="578929"/>
            </a:xfrm>
          </p:grpSpPr>
          <p:cxnSp>
            <p:nvCxnSpPr>
              <p:cNvPr id="147" name="直線接點 35">
                <a:extLst>
                  <a:ext uri="{FF2B5EF4-FFF2-40B4-BE49-F238E27FC236}">
                    <a16:creationId xmlns:a16="http://schemas.microsoft.com/office/drawing/2014/main" id="{BE2F541B-3FFD-4B92-BFFC-78834B8FF444}"/>
                  </a:ext>
                </a:extLst>
              </p:cNvPr>
              <p:cNvCxnSpPr>
                <a:endCxn id="173" idx="0"/>
              </p:cNvCxnSpPr>
              <p:nvPr/>
            </p:nvCxnSpPr>
            <p:spPr>
              <a:xfrm rot="5400000">
                <a:off x="103069" y="3758144"/>
                <a:ext cx="576169" cy="349719"/>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148" name="直線接點 147">
                <a:extLst>
                  <a:ext uri="{FF2B5EF4-FFF2-40B4-BE49-F238E27FC236}">
                    <a16:creationId xmlns:a16="http://schemas.microsoft.com/office/drawing/2014/main" id="{CC0AAD9F-5AA9-4A22-BB47-9BEA81BF186B}"/>
                  </a:ext>
                </a:extLst>
              </p:cNvPr>
              <p:cNvCxnSpPr/>
              <p:nvPr/>
            </p:nvCxnSpPr>
            <p:spPr>
              <a:xfrm flipH="1" flipV="1">
                <a:off x="523386" y="3937243"/>
                <a:ext cx="485054" cy="4030"/>
              </a:xfrm>
              <a:prstGeom prst="line">
                <a:avLst/>
              </a:prstGeom>
              <a:ln w="19050"/>
            </p:spPr>
            <p:style>
              <a:lnRef idx="1">
                <a:schemeClr val="dk1"/>
              </a:lnRef>
              <a:fillRef idx="0">
                <a:schemeClr val="dk1"/>
              </a:fillRef>
              <a:effectRef idx="0">
                <a:schemeClr val="dk1"/>
              </a:effectRef>
              <a:fontRef idx="minor">
                <a:schemeClr val="tx1"/>
              </a:fontRef>
            </p:style>
          </p:cxnSp>
          <p:cxnSp>
            <p:nvCxnSpPr>
              <p:cNvPr id="149" name="直線接點 148">
                <a:extLst>
                  <a:ext uri="{FF2B5EF4-FFF2-40B4-BE49-F238E27FC236}">
                    <a16:creationId xmlns:a16="http://schemas.microsoft.com/office/drawing/2014/main" id="{2B12611F-BCFF-41DA-8594-6F502BB7C54B}"/>
                  </a:ext>
                </a:extLst>
              </p:cNvPr>
              <p:cNvCxnSpPr/>
              <p:nvPr/>
            </p:nvCxnSpPr>
            <p:spPr>
              <a:xfrm flipV="1">
                <a:off x="1008440" y="3941273"/>
                <a:ext cx="0" cy="282575"/>
              </a:xfrm>
              <a:prstGeom prst="line">
                <a:avLst/>
              </a:prstGeom>
              <a:ln w="19050"/>
            </p:spPr>
            <p:style>
              <a:lnRef idx="1">
                <a:schemeClr val="dk1"/>
              </a:lnRef>
              <a:fillRef idx="0">
                <a:schemeClr val="dk1"/>
              </a:fillRef>
              <a:effectRef idx="0">
                <a:schemeClr val="dk1"/>
              </a:effectRef>
              <a:fontRef idx="minor">
                <a:schemeClr val="tx1"/>
              </a:fontRef>
            </p:style>
          </p:cxnSp>
        </p:grpSp>
        <p:grpSp>
          <p:nvGrpSpPr>
            <p:cNvPr id="150" name="群組 149">
              <a:extLst>
                <a:ext uri="{FF2B5EF4-FFF2-40B4-BE49-F238E27FC236}">
                  <a16:creationId xmlns:a16="http://schemas.microsoft.com/office/drawing/2014/main" id="{6B11C393-1CF8-4353-82D2-6758EE37F6BE}"/>
                </a:ext>
              </a:extLst>
            </p:cNvPr>
            <p:cNvGrpSpPr/>
            <p:nvPr/>
          </p:nvGrpSpPr>
          <p:grpSpPr>
            <a:xfrm>
              <a:off x="3951536" y="2790825"/>
              <a:ext cx="979487" cy="3223240"/>
              <a:chOff x="3808413" y="2778125"/>
              <a:chExt cx="979487" cy="3223240"/>
            </a:xfrm>
          </p:grpSpPr>
          <p:cxnSp>
            <p:nvCxnSpPr>
              <p:cNvPr id="151" name="直線接點 150">
                <a:extLst>
                  <a:ext uri="{FF2B5EF4-FFF2-40B4-BE49-F238E27FC236}">
                    <a16:creationId xmlns:a16="http://schemas.microsoft.com/office/drawing/2014/main" id="{C8F1B20A-0E69-4183-B420-CF4194AAE7B2}"/>
                  </a:ext>
                </a:extLst>
              </p:cNvPr>
              <p:cNvCxnSpPr/>
              <p:nvPr/>
            </p:nvCxnSpPr>
            <p:spPr>
              <a:xfrm flipH="1" flipV="1">
                <a:off x="4283075" y="2778125"/>
                <a:ext cx="1588" cy="227013"/>
              </a:xfrm>
              <a:prstGeom prst="line">
                <a:avLst/>
              </a:prstGeom>
              <a:ln w="19050"/>
            </p:spPr>
            <p:style>
              <a:lnRef idx="1">
                <a:schemeClr val="dk1"/>
              </a:lnRef>
              <a:fillRef idx="0">
                <a:schemeClr val="dk1"/>
              </a:fillRef>
              <a:effectRef idx="0">
                <a:schemeClr val="dk1"/>
              </a:effectRef>
              <a:fontRef idx="minor">
                <a:schemeClr val="tx1"/>
              </a:fontRef>
            </p:style>
          </p:cxnSp>
          <p:sp>
            <p:nvSpPr>
              <p:cNvPr id="152" name="圓角矩形 57">
                <a:extLst>
                  <a:ext uri="{FF2B5EF4-FFF2-40B4-BE49-F238E27FC236}">
                    <a16:creationId xmlns:a16="http://schemas.microsoft.com/office/drawing/2014/main" id="{F4918A49-B017-47A0-AAE7-FB3194322E96}"/>
                  </a:ext>
                </a:extLst>
              </p:cNvPr>
              <p:cNvSpPr/>
              <p:nvPr/>
            </p:nvSpPr>
            <p:spPr>
              <a:xfrm>
                <a:off x="3808413" y="3017838"/>
                <a:ext cx="979487" cy="627062"/>
              </a:xfrm>
              <a:prstGeom prst="roundRect">
                <a:avLst/>
              </a:prstGeom>
              <a:solidFill>
                <a:schemeClr val="bg2">
                  <a:lumMod val="50000"/>
                </a:schemeClr>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b="1" dirty="0">
                    <a:solidFill>
                      <a:srgbClr val="FFFFFF"/>
                    </a:solidFill>
                    <a:latin typeface="標楷體" panose="03000509000000000000" pitchFamily="65" charset="-120"/>
                    <a:ea typeface="標楷體" panose="03000509000000000000" pitchFamily="65" charset="-120"/>
                  </a:rPr>
                  <a:t>完全</a:t>
                </a:r>
                <a:endParaRPr kumimoji="0" lang="en-US" altLang="zh-TW" b="1" dirty="0">
                  <a:solidFill>
                    <a:srgbClr val="FFFFFF"/>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b="1" dirty="0">
                    <a:solidFill>
                      <a:srgbClr val="FFFFFF"/>
                    </a:solidFill>
                    <a:latin typeface="標楷體" panose="03000509000000000000" pitchFamily="65" charset="-120"/>
                    <a:ea typeface="標楷體" panose="03000509000000000000" pitchFamily="65" charset="-120"/>
                  </a:rPr>
                  <a:t>免試</a:t>
                </a:r>
                <a:endParaRPr kumimoji="0" lang="ja-JP" altLang="en-US" b="1" dirty="0">
                  <a:solidFill>
                    <a:srgbClr val="FFFFFF"/>
                  </a:solidFill>
                  <a:latin typeface="標楷體" panose="03000509000000000000" pitchFamily="65" charset="-120"/>
                  <a:ea typeface="標楷體" panose="03000509000000000000" pitchFamily="65" charset="-120"/>
                </a:endParaRPr>
              </a:p>
            </p:txBody>
          </p:sp>
          <p:sp>
            <p:nvSpPr>
              <p:cNvPr id="153" name="圓角矩形 63">
                <a:extLst>
                  <a:ext uri="{FF2B5EF4-FFF2-40B4-BE49-F238E27FC236}">
                    <a16:creationId xmlns:a16="http://schemas.microsoft.com/office/drawing/2014/main" id="{E65C87F4-6815-4B0D-94EB-92596E156FD6}"/>
                  </a:ext>
                </a:extLst>
              </p:cNvPr>
              <p:cNvSpPr/>
              <p:nvPr/>
            </p:nvSpPr>
            <p:spPr>
              <a:xfrm>
                <a:off x="4420169" y="4115472"/>
                <a:ext cx="221606" cy="1882594"/>
              </a:xfrm>
              <a:prstGeom prst="roundRect">
                <a:avLst/>
              </a:prstGeom>
              <a:solidFill>
                <a:schemeClr val="bg2">
                  <a:lumMod val="5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horz" anchor="ctr"/>
              <a:lstStyle/>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南強工商及醒吾高中</a:t>
                </a:r>
                <a:endParaRPr kumimoji="0" lang="en-US" altLang="zh-TW" sz="1200" b="1" dirty="0">
                  <a:solidFill>
                    <a:srgbClr val="FFFF00"/>
                  </a:solidFill>
                  <a:latin typeface="標楷體" panose="03000509000000000000" pitchFamily="65" charset="-120"/>
                  <a:ea typeface="標楷體" panose="03000509000000000000" pitchFamily="65" charset="-120"/>
                </a:endParaRPr>
              </a:p>
            </p:txBody>
          </p:sp>
          <p:sp>
            <p:nvSpPr>
              <p:cNvPr id="154" name="圓角矩形 64">
                <a:extLst>
                  <a:ext uri="{FF2B5EF4-FFF2-40B4-BE49-F238E27FC236}">
                    <a16:creationId xmlns:a16="http://schemas.microsoft.com/office/drawing/2014/main" id="{E09D69B4-3CA5-4557-9C32-4ABB61A69D10}"/>
                  </a:ext>
                </a:extLst>
              </p:cNvPr>
              <p:cNvSpPr/>
              <p:nvPr/>
            </p:nvSpPr>
            <p:spPr>
              <a:xfrm>
                <a:off x="3817978" y="4099540"/>
                <a:ext cx="252146" cy="1901825"/>
              </a:xfrm>
              <a:prstGeom prst="roundRect">
                <a:avLst/>
              </a:prstGeom>
              <a:solidFill>
                <a:schemeClr val="bg2">
                  <a:lumMod val="5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金山</a:t>
                </a:r>
                <a:endParaRPr kumimoji="0" lang="en-US" altLang="zh-TW" sz="12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endParaRPr kumimoji="0" lang="en-US" altLang="zh-TW" sz="12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及</a:t>
                </a:r>
                <a:endParaRPr kumimoji="0" lang="en-US" altLang="zh-TW" sz="12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人</a:t>
                </a:r>
                <a:endParaRPr kumimoji="0" lang="en-US" altLang="zh-TW" sz="12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endParaRPr lang="en-US" altLang="zh-TW" sz="12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雙溪高中</a:t>
                </a:r>
                <a:endParaRPr kumimoji="0" lang="ja-JP" altLang="en-US" sz="1200" b="1" dirty="0">
                  <a:solidFill>
                    <a:srgbClr val="FFFF00"/>
                  </a:solidFill>
                  <a:latin typeface="標楷體" panose="03000509000000000000" pitchFamily="65" charset="-120"/>
                  <a:ea typeface="標楷體" panose="03000509000000000000" pitchFamily="65" charset="-120"/>
                </a:endParaRPr>
              </a:p>
            </p:txBody>
          </p:sp>
          <p:grpSp>
            <p:nvGrpSpPr>
              <p:cNvPr id="155" name="群組 8">
                <a:extLst>
                  <a:ext uri="{FF2B5EF4-FFF2-40B4-BE49-F238E27FC236}">
                    <a16:creationId xmlns:a16="http://schemas.microsoft.com/office/drawing/2014/main" id="{ECEF8E35-C76A-460A-9E46-AB0F95B272D8}"/>
                  </a:ext>
                </a:extLst>
              </p:cNvPr>
              <p:cNvGrpSpPr>
                <a:grpSpLocks/>
              </p:cNvGrpSpPr>
              <p:nvPr/>
            </p:nvGrpSpPr>
            <p:grpSpPr bwMode="auto">
              <a:xfrm>
                <a:off x="3936506" y="3644899"/>
                <a:ext cx="847503" cy="470573"/>
                <a:chOff x="3836077" y="3645022"/>
                <a:chExt cx="847936" cy="470450"/>
              </a:xfrm>
            </p:grpSpPr>
            <p:cxnSp>
              <p:nvCxnSpPr>
                <p:cNvPr id="156" name="直線接點 155">
                  <a:extLst>
                    <a:ext uri="{FF2B5EF4-FFF2-40B4-BE49-F238E27FC236}">
                      <a16:creationId xmlns:a16="http://schemas.microsoft.com/office/drawing/2014/main" id="{0CC7443E-A2D0-4ED2-AEFE-475B566752B2}"/>
                    </a:ext>
                  </a:extLst>
                </p:cNvPr>
                <p:cNvCxnSpPr>
                  <a:endCxn id="152" idx="2"/>
                </p:cNvCxnSpPr>
                <p:nvPr/>
              </p:nvCxnSpPr>
              <p:spPr>
                <a:xfrm flipV="1">
                  <a:off x="4195491" y="3645022"/>
                  <a:ext cx="2425" cy="219021"/>
                </a:xfrm>
                <a:prstGeom prst="line">
                  <a:avLst/>
                </a:prstGeom>
                <a:ln w="19050"/>
              </p:spPr>
              <p:style>
                <a:lnRef idx="1">
                  <a:schemeClr val="dk1"/>
                </a:lnRef>
                <a:fillRef idx="0">
                  <a:schemeClr val="dk1"/>
                </a:fillRef>
                <a:effectRef idx="0">
                  <a:schemeClr val="dk1"/>
                </a:effectRef>
                <a:fontRef idx="minor">
                  <a:schemeClr val="tx1"/>
                </a:fontRef>
              </p:style>
            </p:cxnSp>
            <p:cxnSp>
              <p:nvCxnSpPr>
                <p:cNvPr id="157" name="直線接點 156">
                  <a:extLst>
                    <a:ext uri="{FF2B5EF4-FFF2-40B4-BE49-F238E27FC236}">
                      <a16:creationId xmlns:a16="http://schemas.microsoft.com/office/drawing/2014/main" id="{D3320335-EF9B-459E-9B6E-6D7E563FEF98}"/>
                    </a:ext>
                  </a:extLst>
                </p:cNvPr>
                <p:cNvCxnSpPr/>
                <p:nvPr/>
              </p:nvCxnSpPr>
              <p:spPr>
                <a:xfrm flipH="1" flipV="1">
                  <a:off x="3836077" y="3851343"/>
                  <a:ext cx="847936" cy="7937"/>
                </a:xfrm>
                <a:prstGeom prst="line">
                  <a:avLst/>
                </a:prstGeom>
                <a:ln w="19050"/>
              </p:spPr>
              <p:style>
                <a:lnRef idx="1">
                  <a:schemeClr val="dk1"/>
                </a:lnRef>
                <a:fillRef idx="0">
                  <a:schemeClr val="dk1"/>
                </a:fillRef>
                <a:effectRef idx="0">
                  <a:schemeClr val="dk1"/>
                </a:effectRef>
                <a:fontRef idx="minor">
                  <a:schemeClr val="tx1"/>
                </a:fontRef>
              </p:style>
            </p:cxnSp>
            <p:cxnSp>
              <p:nvCxnSpPr>
                <p:cNvPr id="158" name="直線接點 157">
                  <a:extLst>
                    <a:ext uri="{FF2B5EF4-FFF2-40B4-BE49-F238E27FC236}">
                      <a16:creationId xmlns:a16="http://schemas.microsoft.com/office/drawing/2014/main" id="{EA33D6B0-880C-4CDE-8DE1-F3BC73CF9DFD}"/>
                    </a:ext>
                  </a:extLst>
                </p:cNvPr>
                <p:cNvCxnSpPr/>
                <p:nvPr/>
              </p:nvCxnSpPr>
              <p:spPr>
                <a:xfrm flipH="1" flipV="1">
                  <a:off x="3838635" y="3859280"/>
                  <a:ext cx="3177" cy="247585"/>
                </a:xfrm>
                <a:prstGeom prst="line">
                  <a:avLst/>
                </a:prstGeom>
                <a:ln w="19050"/>
              </p:spPr>
              <p:style>
                <a:lnRef idx="1">
                  <a:schemeClr val="dk1"/>
                </a:lnRef>
                <a:fillRef idx="0">
                  <a:schemeClr val="dk1"/>
                </a:fillRef>
                <a:effectRef idx="0">
                  <a:schemeClr val="dk1"/>
                </a:effectRef>
                <a:fontRef idx="minor">
                  <a:schemeClr val="tx1"/>
                </a:fontRef>
              </p:style>
            </p:cxnSp>
            <p:cxnSp>
              <p:nvCxnSpPr>
                <p:cNvPr id="159" name="直線接點 158">
                  <a:extLst>
                    <a:ext uri="{FF2B5EF4-FFF2-40B4-BE49-F238E27FC236}">
                      <a16:creationId xmlns:a16="http://schemas.microsoft.com/office/drawing/2014/main" id="{5DE2FB3F-A2DC-4AEE-BE3F-869E1EDE6472}"/>
                    </a:ext>
                  </a:extLst>
                </p:cNvPr>
                <p:cNvCxnSpPr>
                  <a:stCxn id="153" idx="0"/>
                </p:cNvCxnSpPr>
                <p:nvPr/>
              </p:nvCxnSpPr>
              <p:spPr>
                <a:xfrm flipV="1">
                  <a:off x="4430847" y="3859280"/>
                  <a:ext cx="925" cy="256192"/>
                </a:xfrm>
                <a:prstGeom prst="line">
                  <a:avLst/>
                </a:prstGeom>
                <a:ln w="19050"/>
              </p:spPr>
              <p:style>
                <a:lnRef idx="1">
                  <a:schemeClr val="dk1"/>
                </a:lnRef>
                <a:fillRef idx="0">
                  <a:schemeClr val="dk1"/>
                </a:fillRef>
                <a:effectRef idx="0">
                  <a:schemeClr val="dk1"/>
                </a:effectRef>
                <a:fontRef idx="minor">
                  <a:schemeClr val="tx1"/>
                </a:fontRef>
              </p:style>
            </p:cxnSp>
          </p:grpSp>
        </p:grpSp>
        <p:grpSp>
          <p:nvGrpSpPr>
            <p:cNvPr id="160" name="群組 3">
              <a:extLst>
                <a:ext uri="{FF2B5EF4-FFF2-40B4-BE49-F238E27FC236}">
                  <a16:creationId xmlns:a16="http://schemas.microsoft.com/office/drawing/2014/main" id="{A5A756B8-E215-4985-B64B-0D113E70130D}"/>
                </a:ext>
              </a:extLst>
            </p:cNvPr>
            <p:cNvGrpSpPr>
              <a:grpSpLocks/>
            </p:cNvGrpSpPr>
            <p:nvPr/>
          </p:nvGrpSpPr>
          <p:grpSpPr bwMode="auto">
            <a:xfrm>
              <a:off x="1888253" y="3554418"/>
              <a:ext cx="1769156" cy="596106"/>
              <a:chOff x="1893207" y="3590100"/>
              <a:chExt cx="1769156" cy="596717"/>
            </a:xfrm>
          </p:grpSpPr>
          <p:cxnSp>
            <p:nvCxnSpPr>
              <p:cNvPr id="161" name="直線接點 35">
                <a:extLst>
                  <a:ext uri="{FF2B5EF4-FFF2-40B4-BE49-F238E27FC236}">
                    <a16:creationId xmlns:a16="http://schemas.microsoft.com/office/drawing/2014/main" id="{2EDCB5DD-5477-4E7A-92A6-A63B0A3CFA06}"/>
                  </a:ext>
                </a:extLst>
              </p:cNvPr>
              <p:cNvCxnSpPr>
                <a:endCxn id="100" idx="0"/>
              </p:cNvCxnSpPr>
              <p:nvPr/>
            </p:nvCxnSpPr>
            <p:spPr>
              <a:xfrm rot="5400000">
                <a:off x="1780248" y="3703059"/>
                <a:ext cx="595274" cy="369356"/>
              </a:xfrm>
              <a:prstGeom prst="bentConnector3">
                <a:avLst>
                  <a:gd name="adj1" fmla="val 50000"/>
                </a:avLst>
              </a:prstGeom>
              <a:ln w="19050"/>
            </p:spPr>
            <p:style>
              <a:lnRef idx="1">
                <a:schemeClr val="dk1"/>
              </a:lnRef>
              <a:fillRef idx="0">
                <a:schemeClr val="dk1"/>
              </a:fillRef>
              <a:effectRef idx="0">
                <a:schemeClr val="dk1"/>
              </a:effectRef>
              <a:fontRef idx="minor">
                <a:schemeClr val="tx1"/>
              </a:fontRef>
            </p:style>
          </p:cxnSp>
          <p:cxnSp>
            <p:nvCxnSpPr>
              <p:cNvPr id="162" name="直線接點 161">
                <a:extLst>
                  <a:ext uri="{FF2B5EF4-FFF2-40B4-BE49-F238E27FC236}">
                    <a16:creationId xmlns:a16="http://schemas.microsoft.com/office/drawing/2014/main" id="{0F7BDA1E-8DEA-4808-BEAA-C5B489943286}"/>
                  </a:ext>
                </a:extLst>
              </p:cNvPr>
              <p:cNvCxnSpPr/>
              <p:nvPr/>
            </p:nvCxnSpPr>
            <p:spPr>
              <a:xfrm flipH="1" flipV="1">
                <a:off x="2262189" y="3886472"/>
                <a:ext cx="1400174" cy="9531"/>
              </a:xfrm>
              <a:prstGeom prst="line">
                <a:avLst/>
              </a:prstGeom>
              <a:ln w="19050"/>
            </p:spPr>
            <p:style>
              <a:lnRef idx="1">
                <a:schemeClr val="dk1"/>
              </a:lnRef>
              <a:fillRef idx="0">
                <a:schemeClr val="dk1"/>
              </a:fillRef>
              <a:effectRef idx="0">
                <a:schemeClr val="dk1"/>
              </a:effectRef>
              <a:fontRef idx="minor">
                <a:schemeClr val="tx1"/>
              </a:fontRef>
            </p:style>
          </p:cxnSp>
          <p:cxnSp>
            <p:nvCxnSpPr>
              <p:cNvPr id="163" name="直線接點 162">
                <a:extLst>
                  <a:ext uri="{FF2B5EF4-FFF2-40B4-BE49-F238E27FC236}">
                    <a16:creationId xmlns:a16="http://schemas.microsoft.com/office/drawing/2014/main" id="{9CF60C28-3F3C-4122-BFEC-0A6140D07B66}"/>
                  </a:ext>
                </a:extLst>
              </p:cNvPr>
              <p:cNvCxnSpPr/>
              <p:nvPr/>
            </p:nvCxnSpPr>
            <p:spPr>
              <a:xfrm flipH="1" flipV="1">
                <a:off x="3113882" y="3888062"/>
                <a:ext cx="0" cy="271740"/>
              </a:xfrm>
              <a:prstGeom prst="line">
                <a:avLst/>
              </a:prstGeom>
              <a:ln w="19050"/>
            </p:spPr>
            <p:style>
              <a:lnRef idx="1">
                <a:schemeClr val="dk1"/>
              </a:lnRef>
              <a:fillRef idx="0">
                <a:schemeClr val="dk1"/>
              </a:fillRef>
              <a:effectRef idx="0">
                <a:schemeClr val="dk1"/>
              </a:effectRef>
              <a:fontRef idx="minor">
                <a:schemeClr val="tx1"/>
              </a:fontRef>
            </p:style>
          </p:cxnSp>
          <p:cxnSp>
            <p:nvCxnSpPr>
              <p:cNvPr id="164" name="直線接點 163">
                <a:extLst>
                  <a:ext uri="{FF2B5EF4-FFF2-40B4-BE49-F238E27FC236}">
                    <a16:creationId xmlns:a16="http://schemas.microsoft.com/office/drawing/2014/main" id="{629F7017-99A9-472B-9925-88E54885E79B}"/>
                  </a:ext>
                </a:extLst>
              </p:cNvPr>
              <p:cNvCxnSpPr/>
              <p:nvPr/>
            </p:nvCxnSpPr>
            <p:spPr>
              <a:xfrm flipV="1">
                <a:off x="3344863" y="3897596"/>
                <a:ext cx="4762" cy="289221"/>
              </a:xfrm>
              <a:prstGeom prst="line">
                <a:avLst/>
              </a:prstGeom>
              <a:ln w="19050"/>
            </p:spPr>
            <p:style>
              <a:lnRef idx="1">
                <a:schemeClr val="dk1"/>
              </a:lnRef>
              <a:fillRef idx="0">
                <a:schemeClr val="dk1"/>
              </a:fillRef>
              <a:effectRef idx="0">
                <a:schemeClr val="dk1"/>
              </a:effectRef>
              <a:fontRef idx="minor">
                <a:schemeClr val="tx1"/>
              </a:fontRef>
            </p:style>
          </p:cxnSp>
          <p:cxnSp>
            <p:nvCxnSpPr>
              <p:cNvPr id="165" name="直線接點 164">
                <a:extLst>
                  <a:ext uri="{FF2B5EF4-FFF2-40B4-BE49-F238E27FC236}">
                    <a16:creationId xmlns:a16="http://schemas.microsoft.com/office/drawing/2014/main" id="{D3D5CA87-BE68-4477-A942-DB3FBC77CAA2}"/>
                  </a:ext>
                </a:extLst>
              </p:cNvPr>
              <p:cNvCxnSpPr/>
              <p:nvPr/>
            </p:nvCxnSpPr>
            <p:spPr>
              <a:xfrm flipV="1">
                <a:off x="3652838" y="3892831"/>
                <a:ext cx="2381" cy="248692"/>
              </a:xfrm>
              <a:prstGeom prst="line">
                <a:avLst/>
              </a:prstGeom>
              <a:ln w="19050"/>
            </p:spPr>
            <p:style>
              <a:lnRef idx="1">
                <a:schemeClr val="dk1"/>
              </a:lnRef>
              <a:fillRef idx="0">
                <a:schemeClr val="dk1"/>
              </a:fillRef>
              <a:effectRef idx="0">
                <a:schemeClr val="dk1"/>
              </a:effectRef>
              <a:fontRef idx="minor">
                <a:schemeClr val="tx1"/>
              </a:fontRef>
            </p:style>
          </p:cxnSp>
          <p:cxnSp>
            <p:nvCxnSpPr>
              <p:cNvPr id="166" name="直線接點 165">
                <a:extLst>
                  <a:ext uri="{FF2B5EF4-FFF2-40B4-BE49-F238E27FC236}">
                    <a16:creationId xmlns:a16="http://schemas.microsoft.com/office/drawing/2014/main" id="{F99D54B5-FCBC-4537-9394-44E78A48BDB3}"/>
                  </a:ext>
                </a:extLst>
              </p:cNvPr>
              <p:cNvCxnSpPr/>
              <p:nvPr/>
            </p:nvCxnSpPr>
            <p:spPr>
              <a:xfrm flipV="1">
                <a:off x="2856846" y="3890442"/>
                <a:ext cx="4762" cy="289221"/>
              </a:xfrm>
              <a:prstGeom prst="line">
                <a:avLst/>
              </a:prstGeom>
              <a:ln w="19050"/>
            </p:spPr>
            <p:style>
              <a:lnRef idx="1">
                <a:schemeClr val="dk1"/>
              </a:lnRef>
              <a:fillRef idx="0">
                <a:schemeClr val="dk1"/>
              </a:fillRef>
              <a:effectRef idx="0">
                <a:schemeClr val="dk1"/>
              </a:effectRef>
              <a:fontRef idx="minor">
                <a:schemeClr val="tx1"/>
              </a:fontRef>
            </p:style>
          </p:cxnSp>
        </p:grpSp>
        <p:sp>
          <p:nvSpPr>
            <p:cNvPr id="167" name="圓角矩形 95">
              <a:extLst>
                <a:ext uri="{FF2B5EF4-FFF2-40B4-BE49-F238E27FC236}">
                  <a16:creationId xmlns:a16="http://schemas.microsoft.com/office/drawing/2014/main" id="{CB57A355-9499-4CDA-988A-2263B587C7E6}"/>
                </a:ext>
              </a:extLst>
            </p:cNvPr>
            <p:cNvSpPr/>
            <p:nvPr/>
          </p:nvSpPr>
          <p:spPr>
            <a:xfrm>
              <a:off x="3262462" y="4140202"/>
              <a:ext cx="258762" cy="183991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kumimoji="1">
                  <a:solidFill>
                    <a:schemeClr val="tx1"/>
                  </a:solidFill>
                  <a:latin typeface="Arial" panose="020B0604020202020204" pitchFamily="34" charset="0"/>
                  <a:ea typeface="新細明體" panose="02020500000000000000" pitchFamily="18" charset="-120"/>
                </a:defRPr>
              </a:lvl1pPr>
              <a:lvl2pPr marL="742950" indent="-285750">
                <a:defRPr kumimoji="1">
                  <a:solidFill>
                    <a:schemeClr val="tx1"/>
                  </a:solidFill>
                  <a:latin typeface="Arial" panose="020B0604020202020204" pitchFamily="34" charset="0"/>
                  <a:ea typeface="新細明體" panose="02020500000000000000" pitchFamily="18" charset="-120"/>
                </a:defRPr>
              </a:lvl2pPr>
              <a:lvl3pPr marL="1143000" indent="-228600">
                <a:defRPr kumimoji="1">
                  <a:solidFill>
                    <a:schemeClr val="tx1"/>
                  </a:solidFill>
                  <a:latin typeface="Arial" panose="020B0604020202020204" pitchFamily="34" charset="0"/>
                  <a:ea typeface="新細明體" panose="02020500000000000000" pitchFamily="18" charset="-120"/>
                </a:defRPr>
              </a:lvl3pPr>
              <a:lvl4pPr marL="1600200" indent="-228600">
                <a:defRPr kumimoji="1">
                  <a:solidFill>
                    <a:schemeClr val="tx1"/>
                  </a:solidFill>
                  <a:latin typeface="Arial" panose="020B0604020202020204" pitchFamily="34" charset="0"/>
                  <a:ea typeface="新細明體" panose="02020500000000000000" pitchFamily="18" charset="-120"/>
                </a:defRPr>
              </a:lvl4pPr>
              <a:lvl5pPr marL="2057400" indent="-228600">
                <a:defRPr kumimoji="1">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0"/>
                </a:spcBef>
                <a:spcAft>
                  <a:spcPct val="0"/>
                </a:spcAft>
                <a:defRPr kumimoji="1">
                  <a:solidFill>
                    <a:schemeClr val="tx1"/>
                  </a:solidFill>
                  <a:latin typeface="Arial" panose="020B0604020202020204" pitchFamily="34" charset="0"/>
                  <a:ea typeface="新細明體" panose="02020500000000000000" pitchFamily="18" charset="-120"/>
                </a:defRPr>
              </a:lvl9pPr>
            </a:lstStyle>
            <a:p>
              <a:pPr algn="ctr" eaLnBrk="1" hangingPunct="1"/>
              <a:r>
                <a:rPr kumimoji="0" lang="zh-TW" altLang="en-US" sz="1400" b="1">
                  <a:solidFill>
                    <a:srgbClr val="FFFFFF"/>
                  </a:solidFill>
                  <a:latin typeface="標楷體" panose="03000509000000000000" pitchFamily="65" charset="-120"/>
                  <a:ea typeface="標楷體" panose="03000509000000000000" pitchFamily="65" charset="-120"/>
                </a:rPr>
                <a:t>產特、技優、實用</a:t>
              </a:r>
              <a:endParaRPr kumimoji="0" lang="ja-JP" altLang="en-US" sz="1400" b="1">
                <a:solidFill>
                  <a:srgbClr val="FFFFFF"/>
                </a:solidFill>
                <a:latin typeface="標楷體" panose="03000509000000000000" pitchFamily="65" charset="-120"/>
                <a:ea typeface="標楷體" panose="03000509000000000000" pitchFamily="65" charset="-120"/>
              </a:endParaRPr>
            </a:p>
          </p:txBody>
        </p:sp>
        <p:sp>
          <p:nvSpPr>
            <p:cNvPr id="168" name="圓角矩形 96">
              <a:extLst>
                <a:ext uri="{FF2B5EF4-FFF2-40B4-BE49-F238E27FC236}">
                  <a16:creationId xmlns:a16="http://schemas.microsoft.com/office/drawing/2014/main" id="{0E0B40AB-D1F3-48FC-BD81-A0E32C9E7BCA}"/>
                </a:ext>
              </a:extLst>
            </p:cNvPr>
            <p:cNvSpPr/>
            <p:nvPr/>
          </p:nvSpPr>
          <p:spPr>
            <a:xfrm>
              <a:off x="2719537" y="4140202"/>
              <a:ext cx="258762" cy="1839913"/>
            </a:xfrm>
            <a:prstGeom prst="roundRect">
              <a:avLst/>
            </a:prstGeom>
            <a:solidFill>
              <a:schemeClr val="accent1">
                <a:lumMod val="75000"/>
              </a:schemeClr>
            </a:solidFill>
            <a:ln>
              <a:solidFill>
                <a:schemeClr val="accent2">
                  <a:lumMod val="75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chemeClr val="accent3">
                      <a:lumMod val="40000"/>
                      <a:lumOff val="60000"/>
                    </a:schemeClr>
                  </a:solidFill>
                  <a:latin typeface="標楷體" panose="03000509000000000000" pitchFamily="65" charset="-120"/>
                  <a:ea typeface="標楷體" panose="03000509000000000000" pitchFamily="65" charset="-120"/>
                </a:rPr>
                <a:t>五專特招</a:t>
              </a:r>
              <a:endParaRPr kumimoji="0" lang="ja-JP" altLang="en-US" sz="1600" b="1" dirty="0">
                <a:solidFill>
                  <a:schemeClr val="accent3">
                    <a:lumMod val="40000"/>
                    <a:lumOff val="60000"/>
                  </a:schemeClr>
                </a:solidFill>
                <a:latin typeface="標楷體" panose="03000509000000000000" pitchFamily="65" charset="-120"/>
                <a:ea typeface="標楷體" panose="03000509000000000000" pitchFamily="65" charset="-120"/>
              </a:endParaRPr>
            </a:p>
          </p:txBody>
        </p:sp>
        <p:sp>
          <p:nvSpPr>
            <p:cNvPr id="169" name="圓角矩形 118">
              <a:extLst>
                <a:ext uri="{FF2B5EF4-FFF2-40B4-BE49-F238E27FC236}">
                  <a16:creationId xmlns:a16="http://schemas.microsoft.com/office/drawing/2014/main" id="{A6FE7F37-54D1-4DDD-91E5-870336DEB92E}"/>
                </a:ext>
              </a:extLst>
            </p:cNvPr>
            <p:cNvSpPr/>
            <p:nvPr/>
          </p:nvSpPr>
          <p:spPr>
            <a:xfrm>
              <a:off x="357188" y="4225922"/>
              <a:ext cx="217578" cy="1828712"/>
            </a:xfrm>
            <a:prstGeom prst="roundRect">
              <a:avLst/>
            </a:prstGeom>
            <a:solidFill>
              <a:srgbClr val="921EB2"/>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師大附中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70" name="圓角矩形 119">
              <a:extLst>
                <a:ext uri="{FF2B5EF4-FFF2-40B4-BE49-F238E27FC236}">
                  <a16:creationId xmlns:a16="http://schemas.microsoft.com/office/drawing/2014/main" id="{1EEC9570-FF38-480E-9BEF-B2C1AF2C78F7}"/>
                </a:ext>
              </a:extLst>
            </p:cNvPr>
            <p:cNvSpPr/>
            <p:nvPr/>
          </p:nvSpPr>
          <p:spPr>
            <a:xfrm>
              <a:off x="609659" y="4218192"/>
              <a:ext cx="219527" cy="1854200"/>
            </a:xfrm>
            <a:prstGeom prst="roundRect">
              <a:avLst/>
            </a:prstGeom>
            <a:solidFill>
              <a:srgbClr val="921EB2"/>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西松高中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sp>
          <p:nvSpPr>
            <p:cNvPr id="171" name="圓角矩形 99">
              <a:extLst>
                <a:ext uri="{FF2B5EF4-FFF2-40B4-BE49-F238E27FC236}">
                  <a16:creationId xmlns:a16="http://schemas.microsoft.com/office/drawing/2014/main" id="{9BDF1524-D925-4A09-A832-E93D8F8DD1FA}"/>
                </a:ext>
              </a:extLst>
            </p:cNvPr>
            <p:cNvSpPr/>
            <p:nvPr/>
          </p:nvSpPr>
          <p:spPr>
            <a:xfrm>
              <a:off x="4259352" y="4119465"/>
              <a:ext cx="257558" cy="1901825"/>
            </a:xfrm>
            <a:prstGeom prst="roundRect">
              <a:avLst/>
            </a:prstGeom>
            <a:solidFill>
              <a:schemeClr val="bg2">
                <a:lumMod val="5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瑞芳高工及穀保家商</a:t>
              </a:r>
              <a:endParaRPr kumimoji="0" lang="ja-JP" altLang="en-US" sz="1200" b="1" dirty="0">
                <a:solidFill>
                  <a:srgbClr val="FFFF00"/>
                </a:solidFill>
                <a:latin typeface="標楷體" panose="03000509000000000000" pitchFamily="65" charset="-120"/>
                <a:ea typeface="標楷體" panose="03000509000000000000" pitchFamily="65" charset="-120"/>
              </a:endParaRPr>
            </a:p>
          </p:txBody>
        </p:sp>
        <p:cxnSp>
          <p:nvCxnSpPr>
            <p:cNvPr id="172" name="直線接點 171">
              <a:extLst>
                <a:ext uri="{FF2B5EF4-FFF2-40B4-BE49-F238E27FC236}">
                  <a16:creationId xmlns:a16="http://schemas.microsoft.com/office/drawing/2014/main" id="{EBB9D334-00E5-4FD0-8776-5E2802FF8220}"/>
                </a:ext>
              </a:extLst>
            </p:cNvPr>
            <p:cNvCxnSpPr/>
            <p:nvPr/>
          </p:nvCxnSpPr>
          <p:spPr bwMode="auto">
            <a:xfrm flipH="1" flipV="1">
              <a:off x="4373395" y="3879137"/>
              <a:ext cx="3175" cy="247650"/>
            </a:xfrm>
            <a:prstGeom prst="line">
              <a:avLst/>
            </a:prstGeom>
            <a:ln w="19050"/>
          </p:spPr>
          <p:style>
            <a:lnRef idx="1">
              <a:schemeClr val="dk1"/>
            </a:lnRef>
            <a:fillRef idx="0">
              <a:schemeClr val="dk1"/>
            </a:fillRef>
            <a:effectRef idx="0">
              <a:schemeClr val="dk1"/>
            </a:effectRef>
            <a:fontRef idx="minor">
              <a:schemeClr val="tx1"/>
            </a:fontRef>
          </p:style>
        </p:cxnSp>
        <p:sp>
          <p:nvSpPr>
            <p:cNvPr id="173" name="圓角矩形 102">
              <a:extLst>
                <a:ext uri="{FF2B5EF4-FFF2-40B4-BE49-F238E27FC236}">
                  <a16:creationId xmlns:a16="http://schemas.microsoft.com/office/drawing/2014/main" id="{2B2FCB55-7E5E-44B7-9F59-0B62512B8A5E}"/>
                </a:ext>
              </a:extLst>
            </p:cNvPr>
            <p:cNvSpPr/>
            <p:nvPr/>
          </p:nvSpPr>
          <p:spPr>
            <a:xfrm>
              <a:off x="107504" y="4221088"/>
              <a:ext cx="217578" cy="1828712"/>
            </a:xfrm>
            <a:prstGeom prst="roundRect">
              <a:avLst/>
            </a:prstGeom>
            <a:solidFill>
              <a:srgbClr val="921EB2"/>
            </a:solidFill>
            <a:ln>
              <a:solidFill>
                <a:srgbClr val="00B05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600" b="1" dirty="0">
                  <a:solidFill>
                    <a:srgbClr val="FFFFFF"/>
                  </a:solidFill>
                  <a:latin typeface="標楷體" panose="03000509000000000000" pitchFamily="65" charset="-120"/>
                  <a:ea typeface="標楷體" panose="03000509000000000000" pitchFamily="65" charset="-120"/>
                </a:rPr>
                <a:t>中正高中</a:t>
              </a:r>
              <a:endParaRPr kumimoji="0" lang="ja-JP" altLang="en-US" sz="1600" b="1" dirty="0">
                <a:solidFill>
                  <a:srgbClr val="FFFFFF"/>
                </a:solidFill>
                <a:latin typeface="標楷體" panose="03000509000000000000" pitchFamily="65" charset="-120"/>
                <a:ea typeface="標楷體" panose="03000509000000000000" pitchFamily="65" charset="-120"/>
              </a:endParaRPr>
            </a:p>
          </p:txBody>
        </p:sp>
        <p:cxnSp>
          <p:nvCxnSpPr>
            <p:cNvPr id="174" name="直線接點 173">
              <a:extLst>
                <a:ext uri="{FF2B5EF4-FFF2-40B4-BE49-F238E27FC236}">
                  <a16:creationId xmlns:a16="http://schemas.microsoft.com/office/drawing/2014/main" id="{D5F621E7-9421-41B0-BF8A-670FB9BA2EBF}"/>
                </a:ext>
              </a:extLst>
            </p:cNvPr>
            <p:cNvCxnSpPr/>
            <p:nvPr/>
          </p:nvCxnSpPr>
          <p:spPr bwMode="auto">
            <a:xfrm flipV="1">
              <a:off x="719421" y="3943352"/>
              <a:ext cx="0" cy="282575"/>
            </a:xfrm>
            <a:prstGeom prst="line">
              <a:avLst/>
            </a:prstGeom>
            <a:ln w="19050"/>
          </p:spPr>
          <p:style>
            <a:lnRef idx="1">
              <a:schemeClr val="dk1"/>
            </a:lnRef>
            <a:fillRef idx="0">
              <a:schemeClr val="dk1"/>
            </a:fillRef>
            <a:effectRef idx="0">
              <a:schemeClr val="dk1"/>
            </a:effectRef>
            <a:fontRef idx="minor">
              <a:schemeClr val="tx1"/>
            </a:fontRef>
          </p:style>
        </p:cxnSp>
        <p:cxnSp>
          <p:nvCxnSpPr>
            <p:cNvPr id="175" name="直線接點 174">
              <a:extLst>
                <a:ext uri="{FF2B5EF4-FFF2-40B4-BE49-F238E27FC236}">
                  <a16:creationId xmlns:a16="http://schemas.microsoft.com/office/drawing/2014/main" id="{65A775A0-C003-4483-AB23-054E8743F814}"/>
                </a:ext>
              </a:extLst>
            </p:cNvPr>
            <p:cNvCxnSpPr/>
            <p:nvPr/>
          </p:nvCxnSpPr>
          <p:spPr bwMode="auto">
            <a:xfrm flipV="1">
              <a:off x="465977" y="3944695"/>
              <a:ext cx="0" cy="282575"/>
            </a:xfrm>
            <a:prstGeom prst="line">
              <a:avLst/>
            </a:prstGeom>
            <a:ln w="19050"/>
          </p:spPr>
          <p:style>
            <a:lnRef idx="1">
              <a:schemeClr val="dk1"/>
            </a:lnRef>
            <a:fillRef idx="0">
              <a:schemeClr val="dk1"/>
            </a:fillRef>
            <a:effectRef idx="0">
              <a:schemeClr val="dk1"/>
            </a:effectRef>
            <a:fontRef idx="minor">
              <a:schemeClr val="tx1"/>
            </a:fontRef>
          </p:style>
        </p:cxnSp>
        <p:sp>
          <p:nvSpPr>
            <p:cNvPr id="176" name="圓角矩形 105">
              <a:extLst>
                <a:ext uri="{FF2B5EF4-FFF2-40B4-BE49-F238E27FC236}">
                  <a16:creationId xmlns:a16="http://schemas.microsoft.com/office/drawing/2014/main" id="{7B4C600F-006D-43C2-B0FA-E3AE9649AE8A}"/>
                </a:ext>
              </a:extLst>
            </p:cNvPr>
            <p:cNvSpPr/>
            <p:nvPr/>
          </p:nvSpPr>
          <p:spPr>
            <a:xfrm>
              <a:off x="4823908" y="4121878"/>
              <a:ext cx="214514" cy="1901825"/>
            </a:xfrm>
            <a:prstGeom prst="roundRect">
              <a:avLst/>
            </a:prstGeom>
            <a:solidFill>
              <a:schemeClr val="bg2">
                <a:lumMod val="50000"/>
              </a:schemeClr>
            </a:solidFill>
            <a:ln>
              <a:solidFill>
                <a:srgbClr val="0070C0"/>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中華商海</a:t>
              </a:r>
              <a:endParaRPr kumimoji="0" lang="en-US" altLang="zh-TW" sz="1200" b="1" dirty="0">
                <a:solidFill>
                  <a:srgbClr val="FFFF00"/>
                </a:solidFill>
                <a:latin typeface="標楷體" panose="03000509000000000000" pitchFamily="65" charset="-120"/>
                <a:ea typeface="標楷體" panose="03000509000000000000" pitchFamily="65" charset="-120"/>
              </a:endParaRPr>
            </a:p>
            <a:p>
              <a:pPr algn="ctr" eaLnBrk="1" fontAlgn="auto" hangingPunct="1">
                <a:spcBef>
                  <a:spcPts val="0"/>
                </a:spcBef>
                <a:spcAft>
                  <a:spcPts val="0"/>
                </a:spcAft>
                <a:defRPr/>
              </a:pPr>
              <a:r>
                <a:rPr kumimoji="0" lang="zh-TW" altLang="en-US" sz="1200" b="1" dirty="0">
                  <a:solidFill>
                    <a:srgbClr val="FFFF00"/>
                  </a:solidFill>
                  <a:latin typeface="標楷體" panose="03000509000000000000" pitchFamily="65" charset="-120"/>
                  <a:ea typeface="標楷體" panose="03000509000000000000" pitchFamily="65" charset="-120"/>
                </a:rPr>
                <a:t>及莊敬工家</a:t>
              </a:r>
              <a:endParaRPr kumimoji="0" lang="ja-JP" altLang="en-US" sz="1200" b="1" dirty="0">
                <a:solidFill>
                  <a:srgbClr val="FFFF00"/>
                </a:solidFill>
                <a:latin typeface="標楷體" panose="03000509000000000000" pitchFamily="65" charset="-120"/>
                <a:ea typeface="標楷體" panose="03000509000000000000" pitchFamily="65" charset="-120"/>
              </a:endParaRPr>
            </a:p>
          </p:txBody>
        </p:sp>
        <p:cxnSp>
          <p:nvCxnSpPr>
            <p:cNvPr id="177" name="直線接點 176">
              <a:extLst>
                <a:ext uri="{FF2B5EF4-FFF2-40B4-BE49-F238E27FC236}">
                  <a16:creationId xmlns:a16="http://schemas.microsoft.com/office/drawing/2014/main" id="{CFC21B2D-9640-4447-82BE-8A4769C41FD2}"/>
                </a:ext>
              </a:extLst>
            </p:cNvPr>
            <p:cNvCxnSpPr>
              <a:stCxn id="176" idx="0"/>
            </p:cNvCxnSpPr>
            <p:nvPr/>
          </p:nvCxnSpPr>
          <p:spPr bwMode="auto">
            <a:xfrm flipH="1" flipV="1">
              <a:off x="4927131" y="3879137"/>
              <a:ext cx="4034" cy="242739"/>
            </a:xfrm>
            <a:prstGeom prst="line">
              <a:avLst/>
            </a:prstGeom>
            <a:ln w="19050"/>
          </p:spPr>
          <p:style>
            <a:lnRef idx="1">
              <a:schemeClr val="dk1"/>
            </a:lnRef>
            <a:fillRef idx="0">
              <a:schemeClr val="dk1"/>
            </a:fillRef>
            <a:effectRef idx="0">
              <a:schemeClr val="dk1"/>
            </a:effectRef>
            <a:fontRef idx="minor">
              <a:schemeClr val="tx1"/>
            </a:fontRef>
          </p:style>
        </p:cxnSp>
      </p:grpSp>
      <p:sp>
        <p:nvSpPr>
          <p:cNvPr id="180" name="矩形 179">
            <a:extLst>
              <a:ext uri="{FF2B5EF4-FFF2-40B4-BE49-F238E27FC236}">
                <a16:creationId xmlns:a16="http://schemas.microsoft.com/office/drawing/2014/main" id="{B7BFC920-964D-48A7-8F27-74812C0C9360}"/>
              </a:ext>
            </a:extLst>
          </p:cNvPr>
          <p:cNvSpPr/>
          <p:nvPr/>
        </p:nvSpPr>
        <p:spPr>
          <a:xfrm>
            <a:off x="4912732" y="239730"/>
            <a:ext cx="6096000" cy="1348061"/>
          </a:xfrm>
          <a:prstGeom prst="rect">
            <a:avLst/>
          </a:prstGeom>
        </p:spPr>
        <p:txBody>
          <a:bodyPr>
            <a:spAutoFit/>
          </a:bodyPr>
          <a:lstStyle/>
          <a:p>
            <a:pPr algn="ctr" defTabSz="1733550">
              <a:lnSpc>
                <a:spcPct val="90000"/>
              </a:lnSpc>
              <a:spcAft>
                <a:spcPct val="35000"/>
              </a:spcAft>
              <a:defRPr/>
            </a:pPr>
            <a:r>
              <a:rPr lang="en-US" altLang="zh-TW"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rPr>
              <a:t>112</a:t>
            </a:r>
            <a:r>
              <a:rPr lang="zh-TW" altLang="en-US"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rPr>
              <a:t>學年度基北區高級中等學校 </a:t>
            </a:r>
            <a:endParaRPr lang="en-US" altLang="zh-TW"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endParaRPr>
          </a:p>
          <a:p>
            <a:pPr algn="ctr" defTabSz="1733550">
              <a:lnSpc>
                <a:spcPct val="90000"/>
              </a:lnSpc>
              <a:spcAft>
                <a:spcPct val="35000"/>
              </a:spcAft>
              <a:defRPr/>
            </a:pPr>
            <a:r>
              <a:rPr lang="zh-TW" altLang="en-US"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rPr>
              <a:t>及五專免試入學規劃</a:t>
            </a:r>
            <a:endParaRPr lang="en-US" altLang="zh-TW"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endParaRPr>
          </a:p>
          <a:p>
            <a:pPr algn="ctr" defTabSz="1733550">
              <a:lnSpc>
                <a:spcPct val="90000"/>
              </a:lnSpc>
              <a:spcAft>
                <a:spcPct val="35000"/>
              </a:spcAft>
              <a:defRPr/>
            </a:pPr>
            <a:r>
              <a:rPr lang="zh-TW" altLang="en-US" sz="2400" b="1" dirty="0">
                <a:solidFill>
                  <a:srgbClr val="0000FF"/>
                </a:solidFill>
                <a:effectLst>
                  <a:outerShdw blurRad="38100" dist="38100" dir="2700000" algn="tl">
                    <a:srgbClr val="C0C0C0"/>
                  </a:outerShdw>
                </a:effectLst>
                <a:latin typeface="標楷體" pitchFamily="65" charset="-120"/>
                <a:ea typeface="標楷體" pitchFamily="65" charset="-120"/>
                <a:cs typeface="BiauKai"/>
              </a:rPr>
              <a:t>新北市入學管道創新作為</a:t>
            </a:r>
          </a:p>
        </p:txBody>
      </p:sp>
    </p:spTree>
    <p:extLst>
      <p:ext uri="{BB962C8B-B14F-4D97-AF65-F5344CB8AC3E}">
        <p14:creationId xmlns:p14="http://schemas.microsoft.com/office/powerpoint/2010/main" val="31549437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24865" cy="17037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11</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037" y="807307"/>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153" name="TextBox 7">
            <a:extLst>
              <a:ext uri="{FF2B5EF4-FFF2-40B4-BE49-F238E27FC236}">
                <a16:creationId xmlns:a16="http://schemas.microsoft.com/office/drawing/2014/main" id="{5A0151CA-4F17-486D-A55B-4FFDBA3708A3}"/>
              </a:ext>
            </a:extLst>
          </p:cNvPr>
          <p:cNvSpPr txBox="1"/>
          <p:nvPr/>
        </p:nvSpPr>
        <p:spPr>
          <a:xfrm>
            <a:off x="3529733" y="383564"/>
            <a:ext cx="6535563" cy="677108"/>
          </a:xfrm>
          <a:prstGeom prst="rect">
            <a:avLst/>
          </a:prstGeom>
          <a:noFill/>
        </p:spPr>
        <p:txBody>
          <a:bodyPr wrap="square" lIns="0" tIns="0" rIns="0" bIns="0" rtlCol="0" anchor="t">
            <a:spAutoFit/>
          </a:bodyPr>
          <a:lstStyle/>
          <a:p>
            <a:pPr algn="ctr"/>
            <a:r>
              <a:rPr lang="en-US" altLang="zh-TW" sz="4400" dirty="0">
                <a:latin typeface="+mn-ea"/>
              </a:rPr>
              <a:t>7</a:t>
            </a:r>
            <a:r>
              <a:rPr lang="zh-TW" altLang="en-US" sz="4400" dirty="0">
                <a:latin typeface="+mn-ea"/>
              </a:rPr>
              <a:t>級總積分</a:t>
            </a:r>
            <a:r>
              <a:rPr lang="en-US" altLang="zh-TW" sz="4400" dirty="0">
                <a:latin typeface="+mn-ea"/>
              </a:rPr>
              <a:t>108</a:t>
            </a:r>
            <a:r>
              <a:rPr lang="zh-TW" altLang="en-US" sz="4400" dirty="0">
                <a:latin typeface="+mn-ea"/>
              </a:rPr>
              <a:t>方案</a:t>
            </a:r>
            <a:endParaRPr lang="en-US" sz="4400" b="1" dirty="0">
              <a:solidFill>
                <a:prstClr val="black"/>
              </a:solidFill>
            </a:endParaRPr>
          </a:p>
        </p:txBody>
      </p:sp>
      <p:sp>
        <p:nvSpPr>
          <p:cNvPr id="154" name="文字方塊 153"/>
          <p:cNvSpPr txBox="1"/>
          <p:nvPr/>
        </p:nvSpPr>
        <p:spPr>
          <a:xfrm>
            <a:off x="2090341" y="1449308"/>
            <a:ext cx="9873179" cy="5078313"/>
          </a:xfrm>
          <a:prstGeom prst="rect">
            <a:avLst/>
          </a:prstGeom>
          <a:noFill/>
        </p:spPr>
        <p:txBody>
          <a:bodyPr wrap="square" rtlCol="0">
            <a:spAutoFit/>
          </a:bodyPr>
          <a:lstStyle/>
          <a:p>
            <a:pPr fontAlgn="ctr"/>
            <a:r>
              <a:rPr lang="zh-TW" altLang="en-US" sz="2800" b="1" dirty="0">
                <a:solidFill>
                  <a:srgbClr val="FF0000"/>
                </a:solidFill>
                <a:latin typeface="+mn-ea"/>
              </a:rPr>
              <a:t>總積分</a:t>
            </a:r>
            <a:r>
              <a:rPr lang="en-US" altLang="zh-TW" sz="2800" b="1" dirty="0">
                <a:solidFill>
                  <a:srgbClr val="FF0000"/>
                </a:solidFill>
                <a:latin typeface="+mn-ea"/>
              </a:rPr>
              <a:t>(108)</a:t>
            </a:r>
            <a:endParaRPr lang="en-US" altLang="zh-TW" dirty="0">
              <a:solidFill>
                <a:srgbClr val="FF0000"/>
              </a:solidFill>
            </a:endParaRPr>
          </a:p>
          <a:p>
            <a:pPr fontAlgn="ctr"/>
            <a:r>
              <a:rPr lang="en-US" altLang="zh-TW" sz="2000" dirty="0">
                <a:solidFill>
                  <a:srgbClr val="FF0000"/>
                </a:solidFill>
                <a:latin typeface="+mn-ea"/>
              </a:rPr>
              <a:t>    </a:t>
            </a:r>
            <a:r>
              <a:rPr lang="zh-TW" altLang="en-US" sz="3600" dirty="0">
                <a:solidFill>
                  <a:srgbClr val="FF0000"/>
                </a:solidFill>
                <a:latin typeface="+mn-ea"/>
              </a:rPr>
              <a:t>多元學習表現</a:t>
            </a:r>
            <a:r>
              <a:rPr lang="en-US" altLang="zh-TW" sz="3600" dirty="0">
                <a:solidFill>
                  <a:srgbClr val="FF0000"/>
                </a:solidFill>
                <a:latin typeface="+mn-ea"/>
              </a:rPr>
              <a:t>(36)+</a:t>
            </a:r>
            <a:r>
              <a:rPr lang="zh-TW" altLang="zh-TW" sz="3600" dirty="0">
                <a:solidFill>
                  <a:srgbClr val="FF0000"/>
                </a:solidFill>
                <a:latin typeface="+mn-ea"/>
              </a:rPr>
              <a:t>志願序</a:t>
            </a:r>
            <a:r>
              <a:rPr lang="en-US" altLang="zh-TW" sz="3600" dirty="0">
                <a:solidFill>
                  <a:srgbClr val="FF0000"/>
                </a:solidFill>
                <a:latin typeface="+mn-ea"/>
              </a:rPr>
              <a:t>(36)+</a:t>
            </a:r>
            <a:r>
              <a:rPr lang="zh-TW" altLang="zh-TW" sz="3600" dirty="0">
                <a:solidFill>
                  <a:srgbClr val="FF0000"/>
                </a:solidFill>
                <a:latin typeface="+mn-ea"/>
              </a:rPr>
              <a:t>教育會考</a:t>
            </a:r>
            <a:r>
              <a:rPr lang="en-US" altLang="zh-TW" sz="3600" dirty="0">
                <a:solidFill>
                  <a:srgbClr val="FF0000"/>
                </a:solidFill>
                <a:latin typeface="+mn-ea"/>
              </a:rPr>
              <a:t>(36)</a:t>
            </a:r>
          </a:p>
          <a:p>
            <a:pPr fontAlgn="ctr"/>
            <a:endParaRPr lang="en-US" altLang="zh-TW" dirty="0">
              <a:latin typeface="+mn-ea"/>
            </a:endParaRPr>
          </a:p>
          <a:p>
            <a:pPr fontAlgn="ctr"/>
            <a:r>
              <a:rPr lang="zh-TW" altLang="en-US" sz="2000" b="1" dirty="0">
                <a:latin typeface="+mn-ea"/>
              </a:rPr>
              <a:t>志願序</a:t>
            </a:r>
            <a:r>
              <a:rPr lang="en-US" altLang="zh-TW" sz="2000" b="1" dirty="0">
                <a:latin typeface="+mn-ea"/>
              </a:rPr>
              <a:t>(36)</a:t>
            </a:r>
          </a:p>
          <a:p>
            <a:pPr fontAlgn="ctr"/>
            <a:r>
              <a:rPr lang="zh-TW" altLang="en-US" sz="2000" dirty="0">
                <a:latin typeface="+mn-ea"/>
              </a:rPr>
              <a:t>    </a:t>
            </a:r>
            <a:r>
              <a:rPr lang="en-US" altLang="zh-TW" dirty="0">
                <a:latin typeface="+mn-ea"/>
              </a:rPr>
              <a:t>1-5</a:t>
            </a:r>
            <a:r>
              <a:rPr lang="zh-TW" altLang="en-US" dirty="0">
                <a:latin typeface="+mn-ea"/>
              </a:rPr>
              <a:t>志願：</a:t>
            </a:r>
            <a:r>
              <a:rPr lang="en-US" altLang="zh-TW" dirty="0">
                <a:latin typeface="+mn-ea"/>
              </a:rPr>
              <a:t>36</a:t>
            </a:r>
            <a:r>
              <a:rPr lang="zh-TW" altLang="en-US" dirty="0">
                <a:latin typeface="+mn-ea"/>
              </a:rPr>
              <a:t>分、</a:t>
            </a:r>
            <a:r>
              <a:rPr lang="en-US" altLang="zh-TW" dirty="0">
                <a:latin typeface="+mn-ea"/>
              </a:rPr>
              <a:t>6-10</a:t>
            </a:r>
            <a:r>
              <a:rPr lang="zh-TW" altLang="en-US" dirty="0">
                <a:latin typeface="+mn-ea"/>
              </a:rPr>
              <a:t>志願：</a:t>
            </a:r>
            <a:r>
              <a:rPr lang="en-US" altLang="zh-TW" dirty="0">
                <a:latin typeface="+mn-ea"/>
              </a:rPr>
              <a:t>35</a:t>
            </a:r>
            <a:r>
              <a:rPr lang="zh-TW" altLang="en-US" dirty="0">
                <a:latin typeface="+mn-ea"/>
              </a:rPr>
              <a:t>分、</a:t>
            </a:r>
            <a:r>
              <a:rPr lang="en-US" altLang="zh-TW" dirty="0">
                <a:latin typeface="+mn-ea"/>
              </a:rPr>
              <a:t>11-15</a:t>
            </a:r>
            <a:r>
              <a:rPr lang="zh-TW" altLang="en-US" dirty="0">
                <a:latin typeface="+mn-ea"/>
              </a:rPr>
              <a:t>志願：</a:t>
            </a:r>
            <a:r>
              <a:rPr lang="en-US" altLang="zh-TW" dirty="0">
                <a:latin typeface="+mn-ea"/>
              </a:rPr>
              <a:t>34</a:t>
            </a:r>
            <a:r>
              <a:rPr lang="zh-TW" altLang="en-US" dirty="0">
                <a:latin typeface="+mn-ea"/>
              </a:rPr>
              <a:t>分</a:t>
            </a:r>
            <a:endParaRPr lang="en-US" altLang="zh-TW" dirty="0">
              <a:latin typeface="+mn-ea"/>
            </a:endParaRPr>
          </a:p>
          <a:p>
            <a:pPr fontAlgn="ctr"/>
            <a:r>
              <a:rPr lang="zh-TW" altLang="en-US" dirty="0">
                <a:latin typeface="+mn-ea"/>
              </a:rPr>
              <a:t>    </a:t>
            </a:r>
            <a:r>
              <a:rPr lang="en-US" altLang="zh-TW" dirty="0">
                <a:latin typeface="+mn-ea"/>
              </a:rPr>
              <a:t>16-20</a:t>
            </a:r>
            <a:r>
              <a:rPr lang="zh-TW" altLang="en-US" dirty="0">
                <a:latin typeface="+mn-ea"/>
              </a:rPr>
              <a:t>志願：</a:t>
            </a:r>
            <a:r>
              <a:rPr lang="en-US" altLang="zh-TW" dirty="0">
                <a:latin typeface="+mn-ea"/>
              </a:rPr>
              <a:t>33</a:t>
            </a:r>
            <a:r>
              <a:rPr lang="zh-TW" altLang="en-US" dirty="0">
                <a:latin typeface="+mn-ea"/>
              </a:rPr>
              <a:t>分、</a:t>
            </a:r>
            <a:r>
              <a:rPr lang="en-US" altLang="zh-TW" dirty="0">
                <a:latin typeface="+mn-ea"/>
              </a:rPr>
              <a:t>21-30</a:t>
            </a:r>
            <a:r>
              <a:rPr lang="zh-TW" altLang="en-US" dirty="0">
                <a:latin typeface="+mn-ea"/>
              </a:rPr>
              <a:t>志願：</a:t>
            </a:r>
            <a:r>
              <a:rPr lang="en-US" altLang="zh-TW" dirty="0">
                <a:latin typeface="+mn-ea"/>
              </a:rPr>
              <a:t>32</a:t>
            </a:r>
            <a:r>
              <a:rPr lang="zh-TW" altLang="en-US" dirty="0">
                <a:latin typeface="+mn-ea"/>
              </a:rPr>
              <a:t>分</a:t>
            </a:r>
            <a:endParaRPr lang="en-US" altLang="zh-TW" dirty="0">
              <a:latin typeface="+mn-ea"/>
            </a:endParaRPr>
          </a:p>
          <a:p>
            <a:pPr fontAlgn="ctr"/>
            <a:r>
              <a:rPr lang="zh-TW" altLang="en-US" sz="2000" b="1" dirty="0">
                <a:latin typeface="+mn-ea"/>
              </a:rPr>
              <a:t>教育會考</a:t>
            </a:r>
            <a:r>
              <a:rPr lang="en-US" altLang="zh-TW" sz="2000" b="1" dirty="0">
                <a:latin typeface="+mn-ea"/>
              </a:rPr>
              <a:t>(36)</a:t>
            </a:r>
          </a:p>
          <a:p>
            <a:pPr marL="76200" indent="-76200">
              <a:lnSpc>
                <a:spcPct val="100000"/>
              </a:lnSpc>
              <a:spcAft>
                <a:spcPts val="0"/>
              </a:spcAft>
            </a:pPr>
            <a:r>
              <a:rPr lang="zh-TW" altLang="en-US" kern="100" dirty="0">
                <a:latin typeface="+mj-ea"/>
              </a:rPr>
              <a:t>    五科</a:t>
            </a:r>
            <a:r>
              <a:rPr lang="en-US" altLang="zh-TW" kern="100" dirty="0">
                <a:latin typeface="+mj-ea"/>
              </a:rPr>
              <a:t>(35)</a:t>
            </a:r>
            <a:r>
              <a:rPr lang="zh-TW" altLang="en-US" dirty="0">
                <a:latin typeface="+mn-ea"/>
              </a:rPr>
              <a:t>：</a:t>
            </a:r>
            <a:r>
              <a:rPr lang="en-US" altLang="zh-TW" kern="100" dirty="0">
                <a:latin typeface="+mj-ea"/>
              </a:rPr>
              <a:t>A++</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7</a:t>
            </a:r>
            <a:r>
              <a:rPr lang="zh-TW" altLang="en-US" kern="100" dirty="0">
                <a:latin typeface="+mj-ea"/>
              </a:rPr>
              <a:t>分</a:t>
            </a:r>
            <a:r>
              <a:rPr lang="zh-TW" altLang="en-US" dirty="0">
                <a:latin typeface="+mn-ea"/>
              </a:rPr>
              <a:t>、</a:t>
            </a:r>
            <a:r>
              <a:rPr lang="en-US" altLang="zh-TW" kern="100" dirty="0">
                <a:latin typeface="+mj-ea"/>
              </a:rPr>
              <a:t>A+</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6</a:t>
            </a:r>
            <a:r>
              <a:rPr lang="zh-TW" altLang="en-US" kern="100" dirty="0">
                <a:latin typeface="+mj-ea"/>
              </a:rPr>
              <a:t>分</a:t>
            </a:r>
            <a:r>
              <a:rPr lang="zh-TW" altLang="en-US" dirty="0">
                <a:latin typeface="+mn-ea"/>
              </a:rPr>
              <a:t>、</a:t>
            </a:r>
            <a:r>
              <a:rPr lang="en-US" altLang="zh-TW" kern="100" dirty="0">
                <a:latin typeface="+mj-ea"/>
              </a:rPr>
              <a:t>A</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5</a:t>
            </a:r>
            <a:r>
              <a:rPr lang="zh-TW" altLang="en-US" kern="100" dirty="0">
                <a:latin typeface="+mj-ea"/>
              </a:rPr>
              <a:t>分</a:t>
            </a:r>
            <a:r>
              <a:rPr lang="zh-TW" altLang="en-US" dirty="0">
                <a:latin typeface="+mn-ea"/>
              </a:rPr>
              <a:t>、</a:t>
            </a:r>
            <a:r>
              <a:rPr lang="en-US" altLang="zh-TW" kern="100" dirty="0">
                <a:latin typeface="+mj-ea"/>
              </a:rPr>
              <a:t>B++</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4</a:t>
            </a:r>
            <a:r>
              <a:rPr lang="zh-TW" altLang="en-US" kern="100" dirty="0">
                <a:latin typeface="+mj-ea"/>
              </a:rPr>
              <a:t>分</a:t>
            </a:r>
            <a:r>
              <a:rPr lang="zh-TW" altLang="en-US" dirty="0">
                <a:latin typeface="+mn-ea"/>
              </a:rPr>
              <a:t>、</a:t>
            </a:r>
            <a:r>
              <a:rPr lang="en-US" altLang="zh-TW" kern="100" dirty="0">
                <a:latin typeface="+mj-ea"/>
              </a:rPr>
              <a:t>B+</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3</a:t>
            </a:r>
            <a:r>
              <a:rPr lang="zh-TW" altLang="en-US" kern="100" dirty="0">
                <a:latin typeface="+mj-ea"/>
              </a:rPr>
              <a:t>分</a:t>
            </a:r>
            <a:r>
              <a:rPr lang="zh-TW" altLang="en-US" dirty="0">
                <a:latin typeface="+mn-ea"/>
              </a:rPr>
              <a:t>、</a:t>
            </a:r>
            <a:r>
              <a:rPr lang="en-US" altLang="zh-TW" kern="100" dirty="0">
                <a:latin typeface="+mj-ea"/>
              </a:rPr>
              <a:t>B</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2</a:t>
            </a:r>
            <a:r>
              <a:rPr lang="zh-TW" altLang="en-US" kern="100" dirty="0">
                <a:latin typeface="+mj-ea"/>
              </a:rPr>
              <a:t>分</a:t>
            </a:r>
            <a:r>
              <a:rPr lang="zh-TW" altLang="en-US" dirty="0">
                <a:latin typeface="+mn-ea"/>
              </a:rPr>
              <a:t>、</a:t>
            </a:r>
            <a:r>
              <a:rPr lang="en-US" altLang="zh-TW" kern="100" dirty="0">
                <a:latin typeface="+mj-ea"/>
              </a:rPr>
              <a:t>C</a:t>
            </a:r>
            <a:r>
              <a:rPr lang="zh-TW" altLang="en-US" kern="100" dirty="0">
                <a:latin typeface="+mj-ea"/>
              </a:rPr>
              <a:t> </a:t>
            </a:r>
            <a:r>
              <a:rPr lang="en-US" altLang="zh-TW" dirty="0">
                <a:latin typeface="+mn-ea"/>
              </a:rPr>
              <a:t>:</a:t>
            </a:r>
            <a:r>
              <a:rPr lang="zh-TW" altLang="en-US" dirty="0">
                <a:latin typeface="+mn-ea"/>
              </a:rPr>
              <a:t> </a:t>
            </a:r>
            <a:r>
              <a:rPr lang="en-US" altLang="zh-TW" kern="100" dirty="0">
                <a:latin typeface="+mj-ea"/>
              </a:rPr>
              <a:t>1</a:t>
            </a:r>
            <a:r>
              <a:rPr lang="zh-TW" altLang="en-US" kern="100" dirty="0">
                <a:latin typeface="+mj-ea"/>
              </a:rPr>
              <a:t>分</a:t>
            </a:r>
            <a:endParaRPr lang="en-US" altLang="zh-TW" kern="100" dirty="0">
              <a:latin typeface="+mj-ea"/>
            </a:endParaRPr>
          </a:p>
          <a:p>
            <a:r>
              <a:rPr lang="zh-TW" altLang="en-US" dirty="0">
                <a:latin typeface="+mn-ea"/>
              </a:rPr>
              <a:t>    </a:t>
            </a:r>
            <a:r>
              <a:rPr lang="zh-TW" altLang="zh-TW" dirty="0">
                <a:latin typeface="+mn-ea"/>
              </a:rPr>
              <a:t>寫作</a:t>
            </a:r>
            <a:r>
              <a:rPr lang="en-US" altLang="zh-TW" dirty="0">
                <a:latin typeface="+mn-ea"/>
              </a:rPr>
              <a:t>(1)</a:t>
            </a:r>
            <a:r>
              <a:rPr lang="zh-TW" altLang="en-US" dirty="0">
                <a:latin typeface="+mn-ea"/>
              </a:rPr>
              <a:t>：</a:t>
            </a:r>
            <a:r>
              <a:rPr lang="en-US" altLang="zh-TW" dirty="0">
                <a:latin typeface="+mn-ea"/>
              </a:rPr>
              <a:t>6</a:t>
            </a:r>
            <a:r>
              <a:rPr lang="zh-TW" altLang="en-US" dirty="0">
                <a:latin typeface="+mn-ea"/>
              </a:rPr>
              <a:t>級：</a:t>
            </a:r>
            <a:r>
              <a:rPr lang="en-US" altLang="zh-TW" dirty="0">
                <a:latin typeface="+mn-ea"/>
              </a:rPr>
              <a:t>1</a:t>
            </a:r>
            <a:r>
              <a:rPr lang="zh-TW" altLang="en-US" dirty="0">
                <a:latin typeface="+mn-ea"/>
              </a:rPr>
              <a:t>分、</a:t>
            </a:r>
            <a:r>
              <a:rPr lang="en-US" altLang="zh-TW" dirty="0">
                <a:latin typeface="+mn-ea"/>
              </a:rPr>
              <a:t>5</a:t>
            </a:r>
            <a:r>
              <a:rPr lang="zh-TW" altLang="en-US" dirty="0">
                <a:latin typeface="+mn-ea"/>
              </a:rPr>
              <a:t>級：</a:t>
            </a:r>
            <a:r>
              <a:rPr lang="en-US" altLang="zh-TW" dirty="0">
                <a:latin typeface="+mn-ea"/>
              </a:rPr>
              <a:t>0.8</a:t>
            </a:r>
            <a:r>
              <a:rPr lang="zh-TW" altLang="en-US" dirty="0">
                <a:latin typeface="+mn-ea"/>
              </a:rPr>
              <a:t>分、</a:t>
            </a:r>
            <a:r>
              <a:rPr lang="en-US" altLang="zh-TW" dirty="0">
                <a:latin typeface="+mn-ea"/>
              </a:rPr>
              <a:t>4</a:t>
            </a:r>
            <a:r>
              <a:rPr lang="zh-TW" altLang="en-US" dirty="0">
                <a:latin typeface="+mn-ea"/>
              </a:rPr>
              <a:t>級：</a:t>
            </a:r>
            <a:r>
              <a:rPr lang="en-US" altLang="zh-TW" dirty="0">
                <a:latin typeface="+mn-ea"/>
              </a:rPr>
              <a:t>0.6</a:t>
            </a:r>
            <a:r>
              <a:rPr lang="zh-TW" altLang="en-US" dirty="0">
                <a:latin typeface="+mn-ea"/>
              </a:rPr>
              <a:t>分、</a:t>
            </a:r>
            <a:r>
              <a:rPr lang="en-US" altLang="zh-TW" dirty="0">
                <a:latin typeface="+mn-ea"/>
              </a:rPr>
              <a:t>3</a:t>
            </a:r>
            <a:r>
              <a:rPr lang="zh-TW" altLang="en-US" dirty="0">
                <a:latin typeface="+mn-ea"/>
              </a:rPr>
              <a:t>級：</a:t>
            </a:r>
            <a:r>
              <a:rPr lang="en-US" altLang="zh-TW" dirty="0">
                <a:latin typeface="+mn-ea"/>
              </a:rPr>
              <a:t>0.4</a:t>
            </a:r>
            <a:r>
              <a:rPr lang="zh-TW" altLang="en-US" dirty="0">
                <a:latin typeface="+mn-ea"/>
              </a:rPr>
              <a:t>分、</a:t>
            </a:r>
            <a:r>
              <a:rPr lang="en-US" altLang="zh-TW" dirty="0">
                <a:latin typeface="+mn-ea"/>
              </a:rPr>
              <a:t>2</a:t>
            </a:r>
            <a:r>
              <a:rPr lang="zh-TW" altLang="en-US" dirty="0">
                <a:latin typeface="+mn-ea"/>
              </a:rPr>
              <a:t>級：</a:t>
            </a:r>
            <a:r>
              <a:rPr lang="en-US" altLang="zh-TW" dirty="0">
                <a:latin typeface="+mn-ea"/>
              </a:rPr>
              <a:t>0.2</a:t>
            </a:r>
            <a:r>
              <a:rPr lang="zh-TW" altLang="en-US" dirty="0">
                <a:latin typeface="+mn-ea"/>
              </a:rPr>
              <a:t>分、</a:t>
            </a:r>
            <a:r>
              <a:rPr lang="en-US" altLang="zh-TW" dirty="0">
                <a:latin typeface="+mn-ea"/>
              </a:rPr>
              <a:t>1</a:t>
            </a:r>
            <a:r>
              <a:rPr lang="zh-TW" altLang="en-US" dirty="0">
                <a:latin typeface="+mn-ea"/>
              </a:rPr>
              <a:t>級：</a:t>
            </a:r>
            <a:r>
              <a:rPr lang="en-US" altLang="zh-TW" dirty="0">
                <a:latin typeface="+mn-ea"/>
              </a:rPr>
              <a:t>0.1</a:t>
            </a:r>
            <a:r>
              <a:rPr lang="zh-TW" altLang="en-US" dirty="0">
                <a:latin typeface="+mn-ea"/>
              </a:rPr>
              <a:t>分</a:t>
            </a:r>
            <a:endParaRPr lang="en-US" altLang="zh-TW" dirty="0">
              <a:latin typeface="+mn-ea"/>
            </a:endParaRPr>
          </a:p>
          <a:p>
            <a:r>
              <a:rPr lang="zh-TW" altLang="zh-TW" sz="2000" b="1" dirty="0">
                <a:latin typeface="+mn-ea"/>
              </a:rPr>
              <a:t>多元學習表現</a:t>
            </a:r>
            <a:r>
              <a:rPr lang="en-US" altLang="zh-TW" sz="2000" b="1" dirty="0">
                <a:latin typeface="+mn-ea"/>
              </a:rPr>
              <a:t>(36)----</a:t>
            </a:r>
            <a:endParaRPr lang="en-US" altLang="zh-TW" sz="2000" b="1" dirty="0">
              <a:solidFill>
                <a:srgbClr val="FFC000"/>
              </a:solidFill>
              <a:latin typeface="+mn-ea"/>
            </a:endParaRPr>
          </a:p>
          <a:p>
            <a:pPr fontAlgn="ctr"/>
            <a:r>
              <a:rPr lang="zh-TW" altLang="en-US" dirty="0">
                <a:latin typeface="+mn-ea"/>
              </a:rPr>
              <a:t>    均衡學習</a:t>
            </a:r>
            <a:r>
              <a:rPr lang="en-US" altLang="zh-TW" dirty="0">
                <a:latin typeface="+mn-ea"/>
              </a:rPr>
              <a:t>(21)</a:t>
            </a:r>
            <a:r>
              <a:rPr lang="zh-TW" altLang="en-US" dirty="0">
                <a:latin typeface="+mn-ea"/>
              </a:rPr>
              <a:t>：</a:t>
            </a:r>
            <a:r>
              <a:rPr lang="zh-TW" altLang="en-US" b="1" dirty="0">
                <a:solidFill>
                  <a:srgbClr val="0000FF"/>
                </a:solidFill>
                <a:latin typeface="+mn-ea"/>
              </a:rPr>
              <a:t>健體、藝術、綜合</a:t>
            </a:r>
            <a:r>
              <a:rPr lang="zh-TW" altLang="en-US" b="1" dirty="0">
                <a:solidFill>
                  <a:srgbClr val="0000FF"/>
                </a:solidFill>
                <a:latin typeface="PMingLiU" panose="02020500000000000000" pitchFamily="18" charset="-120"/>
                <a:ea typeface="PMingLiU" panose="02020500000000000000" pitchFamily="18" charset="-120"/>
              </a:rPr>
              <a:t>、科技</a:t>
            </a:r>
            <a:r>
              <a:rPr lang="en-US" altLang="zh-TW" b="1" dirty="0">
                <a:solidFill>
                  <a:srgbClr val="0000FF"/>
                </a:solidFill>
                <a:latin typeface="PMingLiU" panose="02020500000000000000" pitchFamily="18" charset="-120"/>
                <a:ea typeface="PMingLiU" panose="02020500000000000000" pitchFamily="18" charset="-120"/>
              </a:rPr>
              <a:t>4</a:t>
            </a:r>
            <a:r>
              <a:rPr lang="zh-TW" altLang="en-US" b="1" dirty="0">
                <a:solidFill>
                  <a:srgbClr val="0000FF"/>
                </a:solidFill>
                <a:latin typeface="+mn-ea"/>
              </a:rPr>
              <a:t>領域  任</a:t>
            </a:r>
            <a:r>
              <a:rPr lang="en-US" altLang="zh-TW" b="1" dirty="0">
                <a:solidFill>
                  <a:srgbClr val="0000FF"/>
                </a:solidFill>
                <a:latin typeface="+mn-ea"/>
              </a:rPr>
              <a:t>3</a:t>
            </a:r>
            <a:r>
              <a:rPr lang="zh-TW" altLang="en-US" b="1" dirty="0">
                <a:solidFill>
                  <a:srgbClr val="0000FF"/>
                </a:solidFill>
                <a:latin typeface="+mn-ea"/>
              </a:rPr>
              <a:t>領域    </a:t>
            </a:r>
            <a:r>
              <a:rPr lang="en-US" altLang="zh-TW" b="1" dirty="0">
                <a:solidFill>
                  <a:srgbClr val="0000FF"/>
                </a:solidFill>
                <a:latin typeface="+mn-ea"/>
              </a:rPr>
              <a:t>7</a:t>
            </a:r>
            <a:r>
              <a:rPr lang="zh-TW" altLang="en-US" b="1" dirty="0">
                <a:solidFill>
                  <a:srgbClr val="0000FF"/>
                </a:solidFill>
                <a:latin typeface="+mn-ea"/>
              </a:rPr>
              <a:t>分</a:t>
            </a:r>
            <a:r>
              <a:rPr lang="en-US" altLang="zh-TW" b="1" dirty="0">
                <a:solidFill>
                  <a:srgbClr val="0000FF"/>
                </a:solidFill>
                <a:latin typeface="+mn-ea"/>
              </a:rPr>
              <a:t>/1</a:t>
            </a:r>
            <a:r>
              <a:rPr lang="zh-TW" altLang="en-US" b="1" dirty="0">
                <a:solidFill>
                  <a:srgbClr val="0000FF"/>
                </a:solidFill>
                <a:latin typeface="+mn-ea"/>
              </a:rPr>
              <a:t>領域 </a:t>
            </a:r>
            <a:r>
              <a:rPr lang="en-US" altLang="zh-TW" b="1" dirty="0">
                <a:solidFill>
                  <a:srgbClr val="0000FF"/>
                </a:solidFill>
                <a:latin typeface="+mn-ea"/>
              </a:rPr>
              <a:t>(</a:t>
            </a:r>
            <a:r>
              <a:rPr lang="zh-TW" altLang="en-US" b="1" dirty="0">
                <a:solidFill>
                  <a:srgbClr val="0000FF"/>
                </a:solidFill>
                <a:latin typeface="+mn-ea"/>
              </a:rPr>
              <a:t>五學期平均成績及格</a:t>
            </a:r>
            <a:r>
              <a:rPr lang="en-US" altLang="zh-TW" b="1" dirty="0">
                <a:solidFill>
                  <a:srgbClr val="0000FF"/>
                </a:solidFill>
                <a:latin typeface="+mn-ea"/>
              </a:rPr>
              <a:t>)</a:t>
            </a:r>
          </a:p>
          <a:p>
            <a:r>
              <a:rPr lang="zh-TW" altLang="en-US" dirty="0">
                <a:latin typeface="+mn-ea"/>
              </a:rPr>
              <a:t>    服務學習</a:t>
            </a:r>
            <a:r>
              <a:rPr lang="en-US" altLang="zh-TW" dirty="0">
                <a:latin typeface="+mn-ea"/>
              </a:rPr>
              <a:t>(15)</a:t>
            </a:r>
            <a:r>
              <a:rPr lang="zh-TW" altLang="en-US" dirty="0">
                <a:latin typeface="+mn-ea"/>
              </a:rPr>
              <a:t>：</a:t>
            </a:r>
            <a:r>
              <a:rPr lang="en-US" altLang="zh-TW" kern="100" dirty="0">
                <a:latin typeface="+mn-ea"/>
              </a:rPr>
              <a:t>1.</a:t>
            </a:r>
            <a:r>
              <a:rPr lang="zh-TW" altLang="zh-TW" kern="100" dirty="0">
                <a:latin typeface="+mn-ea"/>
              </a:rPr>
              <a:t>每學期服務滿</a:t>
            </a:r>
            <a:r>
              <a:rPr lang="en-US" altLang="zh-TW" kern="100" dirty="0">
                <a:latin typeface="+mn-ea"/>
              </a:rPr>
              <a:t>6</a:t>
            </a:r>
            <a:r>
              <a:rPr lang="zh-TW" altLang="zh-TW" kern="100" dirty="0">
                <a:latin typeface="+mn-ea"/>
              </a:rPr>
              <a:t>小時以上</a:t>
            </a:r>
            <a:r>
              <a:rPr lang="en-US" altLang="zh-TW" kern="100" dirty="0">
                <a:latin typeface="+mn-ea"/>
              </a:rPr>
              <a:t>5</a:t>
            </a:r>
            <a:r>
              <a:rPr lang="zh-TW" altLang="zh-TW" kern="100" dirty="0">
                <a:latin typeface="+mn-ea"/>
              </a:rPr>
              <a:t>分</a:t>
            </a:r>
            <a:endParaRPr lang="en-US" altLang="zh-TW" kern="100" dirty="0">
              <a:latin typeface="+mn-ea"/>
            </a:endParaRPr>
          </a:p>
          <a:p>
            <a:r>
              <a:rPr lang="zh-TW" altLang="en-US" kern="100" dirty="0">
                <a:latin typeface="+mn-ea"/>
              </a:rPr>
              <a:t>                            </a:t>
            </a:r>
            <a:r>
              <a:rPr lang="en-US" altLang="zh-TW" kern="100" dirty="0">
                <a:latin typeface="+mn-ea"/>
              </a:rPr>
              <a:t>2.</a:t>
            </a:r>
            <a:r>
              <a:rPr lang="zh-TW" altLang="zh-TW" kern="100" dirty="0">
                <a:latin typeface="+mn-ea"/>
              </a:rPr>
              <a:t>由國中學校認證</a:t>
            </a:r>
          </a:p>
          <a:p>
            <a:pPr>
              <a:lnSpc>
                <a:spcPct val="100000"/>
              </a:lnSpc>
              <a:spcAft>
                <a:spcPts val="0"/>
              </a:spcAft>
            </a:pPr>
            <a:r>
              <a:rPr lang="zh-TW" altLang="en-US" kern="100" dirty="0">
                <a:latin typeface="+mn-ea"/>
              </a:rPr>
              <a:t>                            </a:t>
            </a:r>
            <a:r>
              <a:rPr lang="en-US" altLang="zh-TW" kern="100" dirty="0">
                <a:latin typeface="+mn-ea"/>
              </a:rPr>
              <a:t>3.</a:t>
            </a:r>
            <a:r>
              <a:rPr lang="zh-TW" altLang="zh-TW" kern="100" dirty="0">
                <a:latin typeface="+mn-ea"/>
              </a:rPr>
              <a:t>採計期間為</a:t>
            </a:r>
            <a:r>
              <a:rPr lang="en-US" altLang="zh-TW" kern="100" dirty="0">
                <a:solidFill>
                  <a:schemeClr val="accent1"/>
                </a:solidFill>
                <a:latin typeface="+mn-ea"/>
              </a:rPr>
              <a:t>109</a:t>
            </a:r>
            <a:r>
              <a:rPr lang="zh-TW" altLang="zh-TW" kern="100" dirty="0">
                <a:solidFill>
                  <a:schemeClr val="accent1"/>
                </a:solidFill>
                <a:latin typeface="+mn-ea"/>
              </a:rPr>
              <a:t>學年度上學期至</a:t>
            </a:r>
            <a:r>
              <a:rPr lang="en-US" altLang="zh-TW" kern="100" dirty="0">
                <a:solidFill>
                  <a:schemeClr val="accent1"/>
                </a:solidFill>
                <a:latin typeface="+mn-ea"/>
              </a:rPr>
              <a:t>111</a:t>
            </a:r>
            <a:r>
              <a:rPr lang="zh-TW" altLang="zh-TW" kern="100" dirty="0">
                <a:solidFill>
                  <a:schemeClr val="accent1"/>
                </a:solidFill>
                <a:latin typeface="+mn-ea"/>
              </a:rPr>
              <a:t>學年度上學期</a:t>
            </a:r>
          </a:p>
          <a:p>
            <a:pPr marL="76200" indent="-76200">
              <a:lnSpc>
                <a:spcPct val="100000"/>
              </a:lnSpc>
              <a:spcAft>
                <a:spcPts val="0"/>
              </a:spcAft>
            </a:pPr>
            <a:r>
              <a:rPr lang="zh-TW" altLang="en-US" kern="100" dirty="0">
                <a:latin typeface="+mn-ea"/>
              </a:rPr>
              <a:t>                            </a:t>
            </a:r>
            <a:r>
              <a:rPr lang="en-US" altLang="zh-TW" kern="100" dirty="0">
                <a:latin typeface="+mn-ea"/>
              </a:rPr>
              <a:t>4.</a:t>
            </a:r>
            <a:r>
              <a:rPr lang="zh-TW" altLang="zh-TW" kern="100" dirty="0">
                <a:latin typeface="+mn-ea"/>
              </a:rPr>
              <a:t>非應屆畢</a:t>
            </a:r>
            <a:r>
              <a:rPr lang="en-US" altLang="zh-TW" kern="100" dirty="0">
                <a:latin typeface="+mn-ea"/>
              </a:rPr>
              <a:t>(</a:t>
            </a:r>
            <a:r>
              <a:rPr lang="zh-TW" altLang="zh-TW" kern="100" dirty="0">
                <a:latin typeface="+mn-ea"/>
              </a:rPr>
              <a:t>結</a:t>
            </a:r>
            <a:r>
              <a:rPr lang="en-US" altLang="zh-TW" kern="100" dirty="0">
                <a:latin typeface="+mn-ea"/>
              </a:rPr>
              <a:t>)</a:t>
            </a:r>
            <a:r>
              <a:rPr lang="zh-TW" altLang="zh-TW" kern="100" dirty="0">
                <a:latin typeface="+mn-ea"/>
              </a:rPr>
              <a:t>業生服務學習時數採計，除上採計期間外，亦得選擇國中在學</a:t>
            </a:r>
            <a:endParaRPr lang="en-US" altLang="zh-TW" kern="100" dirty="0">
              <a:latin typeface="+mn-ea"/>
            </a:endParaRPr>
          </a:p>
          <a:p>
            <a:pPr marL="76200" indent="-76200">
              <a:lnSpc>
                <a:spcPct val="100000"/>
              </a:lnSpc>
              <a:spcAft>
                <a:spcPts val="0"/>
              </a:spcAft>
            </a:pPr>
            <a:r>
              <a:rPr lang="zh-TW" altLang="en-US" kern="100" dirty="0">
                <a:latin typeface="+mn-ea"/>
              </a:rPr>
              <a:t>                               </a:t>
            </a:r>
            <a:r>
              <a:rPr lang="zh-TW" altLang="zh-TW" kern="100" dirty="0">
                <a:latin typeface="+mn-ea"/>
              </a:rPr>
              <a:t>期間</a:t>
            </a:r>
            <a:r>
              <a:rPr lang="zh-TW" altLang="en-US" kern="100" dirty="0">
                <a:latin typeface="+mn-ea"/>
              </a:rPr>
              <a:t>，</a:t>
            </a:r>
            <a:r>
              <a:rPr lang="zh-TW" altLang="zh-TW" kern="100" dirty="0">
                <a:latin typeface="+mn-ea"/>
              </a:rPr>
              <a:t>前</a:t>
            </a:r>
            <a:r>
              <a:rPr lang="en-US" altLang="zh-TW" kern="100" dirty="0">
                <a:latin typeface="+mn-ea"/>
              </a:rPr>
              <a:t>5</a:t>
            </a:r>
            <a:r>
              <a:rPr lang="zh-TW" altLang="zh-TW" kern="100" dirty="0">
                <a:latin typeface="+mn-ea"/>
              </a:rPr>
              <a:t>學期</a:t>
            </a:r>
            <a:r>
              <a:rPr lang="zh-TW" altLang="en-US" kern="100" dirty="0">
                <a:latin typeface="+mn-ea"/>
              </a:rPr>
              <a:t>中</a:t>
            </a:r>
            <a:r>
              <a:rPr lang="en-US" altLang="zh-TW" kern="100" dirty="0">
                <a:latin typeface="+mn-ea"/>
              </a:rPr>
              <a:t>3</a:t>
            </a:r>
            <a:r>
              <a:rPr lang="zh-TW" altLang="zh-TW" kern="100" dirty="0">
                <a:latin typeface="+mn-ea"/>
              </a:rPr>
              <a:t>學期進行採計</a:t>
            </a:r>
          </a:p>
        </p:txBody>
      </p:sp>
    </p:spTree>
    <p:extLst>
      <p:ext uri="{BB962C8B-B14F-4D97-AF65-F5344CB8AC3E}">
        <p14:creationId xmlns:p14="http://schemas.microsoft.com/office/powerpoint/2010/main" val="17249045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1" y="786577"/>
            <a:ext cx="1759083"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36"/>
            <a:ext cx="4895848" cy="170379"/>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招生資訊</a:t>
            </a:r>
            <a:endParaRPr lang="en-US" sz="4400" b="1" dirty="0">
              <a:solidFill>
                <a:prstClr val="black"/>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1" y="6356358"/>
            <a:ext cx="457200" cy="365125"/>
          </a:xfrm>
        </p:spPr>
        <p:txBody>
          <a:bodyPr/>
          <a:lstStyle/>
          <a:p>
            <a:pPr algn="ctr"/>
            <a:fld id="{1046B996-B622-4B67-A455-51FC79324563}" type="slidenum">
              <a:rPr lang="en-US" sz="1600" smtClean="0">
                <a:solidFill>
                  <a:prstClr val="white"/>
                </a:solidFill>
              </a:rPr>
              <a:pPr algn="ctr"/>
              <a:t>12</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4849307"/>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3" y="1817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3" y="28283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649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2" y="5859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5543" y="2071872"/>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5543" y="3074216"/>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0127" y="6106123"/>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6149"/>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25543" y="5095475"/>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3" name="矩形 2"/>
          <p:cNvSpPr/>
          <p:nvPr/>
        </p:nvSpPr>
        <p:spPr>
          <a:xfrm>
            <a:off x="2571755" y="1302247"/>
            <a:ext cx="9620248" cy="4893647"/>
          </a:xfrm>
          <a:prstGeom prst="rect">
            <a:avLst/>
          </a:prstGeom>
        </p:spPr>
        <p:txBody>
          <a:bodyPr wrap="square">
            <a:spAutoFit/>
          </a:bodyPr>
          <a:lstStyle/>
          <a:p>
            <a:pPr>
              <a:spcBef>
                <a:spcPct val="0"/>
              </a:spcBef>
              <a:buFontTx/>
              <a:buNone/>
            </a:pPr>
            <a:r>
              <a:rPr lang="zh-TW" altLang="en-US" sz="2400" dirty="0">
                <a:latin typeface="+mn-ea"/>
              </a:rPr>
              <a:t>招生對象：</a:t>
            </a:r>
            <a:r>
              <a:rPr lang="en-US" altLang="zh-TW" sz="2400" dirty="0">
                <a:latin typeface="+mn-ea"/>
              </a:rPr>
              <a:t>(</a:t>
            </a:r>
            <a:r>
              <a:rPr lang="zh-TW" altLang="en-US" sz="2400" dirty="0">
                <a:latin typeface="+mn-ea"/>
              </a:rPr>
              <a:t>詳見簡章規定</a:t>
            </a:r>
            <a:r>
              <a:rPr lang="en-US" altLang="zh-TW" sz="2400" dirty="0">
                <a:latin typeface="+mn-ea"/>
              </a:rPr>
              <a:t>)</a:t>
            </a:r>
          </a:p>
          <a:p>
            <a:pPr>
              <a:spcBef>
                <a:spcPct val="0"/>
              </a:spcBef>
              <a:buFontTx/>
              <a:buNone/>
            </a:pPr>
            <a:endParaRPr lang="en-US" altLang="zh-TW" sz="2400" dirty="0">
              <a:latin typeface="+mn-ea"/>
            </a:endParaRPr>
          </a:p>
          <a:p>
            <a:pPr>
              <a:spcBef>
                <a:spcPct val="0"/>
              </a:spcBef>
              <a:buFontTx/>
              <a:buNone/>
            </a:pPr>
            <a:r>
              <a:rPr lang="zh-TW" altLang="en-US" sz="2400" dirty="0">
                <a:latin typeface="+mn-ea"/>
              </a:rPr>
              <a:t>招生學校：基北區及共同就學區公私立普通型、技術型高中</a:t>
            </a:r>
            <a:endParaRPr lang="en-US" altLang="zh-TW" sz="2400" dirty="0">
              <a:latin typeface="+mn-ea"/>
            </a:endParaRPr>
          </a:p>
          <a:p>
            <a:pPr>
              <a:spcBef>
                <a:spcPct val="0"/>
              </a:spcBef>
              <a:buFontTx/>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招生名額：以</a:t>
            </a:r>
            <a:r>
              <a:rPr lang="en-US" altLang="zh-TW" sz="2400" dirty="0">
                <a:solidFill>
                  <a:schemeClr val="accent1"/>
                </a:solidFill>
                <a:latin typeface="+mn-ea"/>
              </a:rPr>
              <a:t>112</a:t>
            </a:r>
            <a:r>
              <a:rPr lang="zh-TW" altLang="en-US" sz="2400" dirty="0">
                <a:solidFill>
                  <a:schemeClr val="accent1"/>
                </a:solidFill>
                <a:latin typeface="+mn-ea"/>
              </a:rPr>
              <a:t>年</a:t>
            </a:r>
            <a:r>
              <a:rPr lang="en-US" altLang="zh-TW" sz="2400" dirty="0">
                <a:solidFill>
                  <a:schemeClr val="accent1"/>
                </a:solidFill>
                <a:latin typeface="+mn-ea"/>
              </a:rPr>
              <a:t>6</a:t>
            </a:r>
            <a:r>
              <a:rPr lang="zh-TW" altLang="en-US" sz="2400" dirty="0">
                <a:solidFill>
                  <a:schemeClr val="accent1"/>
                </a:solidFill>
                <a:latin typeface="+mn-ea"/>
              </a:rPr>
              <a:t>月</a:t>
            </a:r>
            <a:r>
              <a:rPr lang="en-US" altLang="zh-TW" sz="2400" dirty="0">
                <a:solidFill>
                  <a:schemeClr val="accent1"/>
                </a:solidFill>
                <a:latin typeface="+mn-ea"/>
              </a:rPr>
              <a:t>21</a:t>
            </a:r>
            <a:r>
              <a:rPr lang="zh-TW" altLang="en-US" sz="2400" dirty="0">
                <a:solidFill>
                  <a:schemeClr val="accent1"/>
                </a:solidFill>
                <a:latin typeface="+mn-ea"/>
              </a:rPr>
              <a:t>日</a:t>
            </a:r>
            <a:r>
              <a:rPr lang="en-US" altLang="zh-TW" sz="2400" dirty="0">
                <a:solidFill>
                  <a:schemeClr val="accent1"/>
                </a:solidFill>
                <a:latin typeface="+mn-ea"/>
              </a:rPr>
              <a:t>(</a:t>
            </a:r>
            <a:r>
              <a:rPr lang="zh-TW" altLang="en-US" sz="2400" dirty="0">
                <a:solidFill>
                  <a:schemeClr val="accent1"/>
                </a:solidFill>
                <a:latin typeface="+mn-ea"/>
              </a:rPr>
              <a:t>三</a:t>
            </a:r>
            <a:r>
              <a:rPr lang="en-US" altLang="zh-TW" sz="2400" dirty="0">
                <a:solidFill>
                  <a:schemeClr val="accent1"/>
                </a:solidFill>
                <a:latin typeface="+mn-ea"/>
              </a:rPr>
              <a:t>)</a:t>
            </a:r>
            <a:r>
              <a:rPr lang="zh-TW" altLang="en-US" sz="2400" dirty="0">
                <a:solidFill>
                  <a:schemeClr val="accent1"/>
                </a:solidFill>
                <a:latin typeface="+mn-ea"/>
              </a:rPr>
              <a:t>中午</a:t>
            </a:r>
            <a:r>
              <a:rPr lang="en-US" altLang="zh-TW" sz="2400" dirty="0">
                <a:solidFill>
                  <a:schemeClr val="accent1"/>
                </a:solidFill>
                <a:latin typeface="+mn-ea"/>
              </a:rPr>
              <a:t>12</a:t>
            </a:r>
            <a:r>
              <a:rPr lang="zh-TW" altLang="en-US" sz="2400" dirty="0">
                <a:solidFill>
                  <a:schemeClr val="accent1"/>
                </a:solidFill>
                <a:latin typeface="+mn-ea"/>
              </a:rPr>
              <a:t>時</a:t>
            </a:r>
            <a:r>
              <a:rPr lang="zh-TW" altLang="en-US" sz="2400" dirty="0">
                <a:latin typeface="+mn-ea"/>
              </a:rPr>
              <a:t>公告為主</a:t>
            </a:r>
            <a:endParaRPr lang="en-US" altLang="zh-TW" sz="2400" dirty="0">
              <a:latin typeface="+mn-ea"/>
            </a:endParaRPr>
          </a:p>
          <a:p>
            <a:pPr>
              <a:spcBef>
                <a:spcPct val="0"/>
              </a:spcBef>
              <a:buFont typeface="Arial" panose="020B0604020202020204" pitchFamily="34" charset="0"/>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報名費：</a:t>
            </a:r>
            <a:r>
              <a:rPr lang="en-US" altLang="zh-TW" sz="2400" dirty="0">
                <a:latin typeface="+mn-ea"/>
              </a:rPr>
              <a:t>230</a:t>
            </a:r>
            <a:r>
              <a:rPr lang="zh-TW" altLang="en-US" sz="2400" dirty="0">
                <a:latin typeface="+mn-ea"/>
              </a:rPr>
              <a:t>元</a:t>
            </a:r>
            <a:endParaRPr lang="en-US" altLang="zh-TW" sz="2400" dirty="0">
              <a:latin typeface="+mn-ea"/>
            </a:endParaRPr>
          </a:p>
          <a:p>
            <a:pPr>
              <a:spcBef>
                <a:spcPct val="0"/>
              </a:spcBef>
              <a:buFont typeface="Arial" panose="020B0604020202020204" pitchFamily="34" charset="0"/>
              <a:buNone/>
            </a:pPr>
            <a:endParaRPr lang="zh-TW" altLang="en-US" sz="2400" dirty="0">
              <a:latin typeface="+mn-ea"/>
            </a:endParaRPr>
          </a:p>
          <a:p>
            <a:pPr>
              <a:spcBef>
                <a:spcPct val="0"/>
              </a:spcBef>
              <a:buFont typeface="Arial" panose="020B0604020202020204" pitchFamily="34" charset="0"/>
              <a:buNone/>
            </a:pPr>
            <a:r>
              <a:rPr lang="zh-TW" altLang="en-US" sz="2400" dirty="0">
                <a:latin typeface="+mn-ea"/>
              </a:rPr>
              <a:t>個人序位查詢及志願選填：</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)12</a:t>
            </a:r>
            <a:r>
              <a:rPr lang="zh-TW" altLang="en-US" sz="2400" dirty="0">
                <a:latin typeface="+mn-ea"/>
              </a:rPr>
              <a:t>時</a:t>
            </a:r>
            <a:r>
              <a:rPr lang="en-US" altLang="zh-TW" sz="2400" dirty="0">
                <a:latin typeface="+mn-ea"/>
              </a:rPr>
              <a:t>~6</a:t>
            </a:r>
            <a:r>
              <a:rPr lang="zh-TW" altLang="en-US" sz="2400" dirty="0">
                <a:latin typeface="+mn-ea"/>
              </a:rPr>
              <a:t>月</a:t>
            </a:r>
            <a:r>
              <a:rPr lang="en-US" altLang="zh-TW" sz="2400" dirty="0">
                <a:latin typeface="+mn-ea"/>
              </a:rPr>
              <a:t>29</a:t>
            </a:r>
            <a:r>
              <a:rPr lang="zh-TW" altLang="en-US" sz="2400" dirty="0">
                <a:latin typeface="+mn-ea"/>
              </a:rPr>
              <a:t>日</a:t>
            </a:r>
            <a:r>
              <a:rPr lang="en-US" altLang="zh-TW" sz="2400" dirty="0">
                <a:latin typeface="+mn-ea"/>
              </a:rPr>
              <a:t>(</a:t>
            </a:r>
            <a:r>
              <a:rPr lang="zh-TW" altLang="en-US" sz="2400" dirty="0">
                <a:latin typeface="+mn-ea"/>
              </a:rPr>
              <a:t>四</a:t>
            </a:r>
            <a:r>
              <a:rPr lang="en-US" altLang="zh-TW" sz="2400" dirty="0">
                <a:latin typeface="+mn-ea"/>
              </a:rPr>
              <a:t>)12</a:t>
            </a:r>
            <a:r>
              <a:rPr lang="zh-TW" altLang="en-US" sz="2400" dirty="0">
                <a:latin typeface="+mn-ea"/>
              </a:rPr>
              <a:t>時</a:t>
            </a:r>
            <a:endParaRPr lang="en-US" altLang="zh-TW" sz="2400" dirty="0">
              <a:latin typeface="+mn-ea"/>
            </a:endParaRPr>
          </a:p>
          <a:p>
            <a:pPr>
              <a:spcBef>
                <a:spcPct val="0"/>
              </a:spcBef>
              <a:buFont typeface="Arial" panose="020B0604020202020204" pitchFamily="34" charset="0"/>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放榜：</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11</a:t>
            </a:r>
            <a:r>
              <a:rPr lang="zh-TW" altLang="zh-TW" sz="2400" dirty="0">
                <a:latin typeface="+mn-ea"/>
              </a:rPr>
              <a:t>日</a:t>
            </a:r>
            <a:r>
              <a:rPr lang="en-US" altLang="zh-TW" sz="2400" dirty="0">
                <a:latin typeface="+mn-ea"/>
              </a:rPr>
              <a:t>(</a:t>
            </a:r>
            <a:r>
              <a:rPr lang="zh-TW" altLang="en-US" sz="2400" dirty="0">
                <a:latin typeface="+mn-ea"/>
              </a:rPr>
              <a:t>二</a:t>
            </a:r>
            <a:r>
              <a:rPr lang="en-US" altLang="zh-TW" sz="2400" dirty="0">
                <a:latin typeface="+mn-ea"/>
              </a:rPr>
              <a:t>)</a:t>
            </a:r>
            <a:r>
              <a:rPr lang="zh-TW" altLang="en-US" sz="2400" dirty="0">
                <a:latin typeface="+mn-ea"/>
              </a:rPr>
              <a:t>上午</a:t>
            </a:r>
            <a:r>
              <a:rPr lang="en-US" altLang="zh-TW" sz="2400" dirty="0">
                <a:latin typeface="+mn-ea"/>
              </a:rPr>
              <a:t>11</a:t>
            </a:r>
            <a:r>
              <a:rPr lang="zh-TW" altLang="en-US" sz="2400" dirty="0">
                <a:latin typeface="+mn-ea"/>
              </a:rPr>
              <a:t>時</a:t>
            </a:r>
            <a:endParaRPr lang="en-US" altLang="zh-TW" sz="2400" dirty="0">
              <a:latin typeface="+mn-ea"/>
            </a:endParaRPr>
          </a:p>
          <a:p>
            <a:pPr>
              <a:spcBef>
                <a:spcPct val="0"/>
              </a:spcBef>
              <a:buFont typeface="Arial" panose="020B0604020202020204" pitchFamily="34" charset="0"/>
              <a:buNone/>
            </a:pPr>
            <a:endParaRPr lang="en-US" altLang="zh-TW" sz="2400" dirty="0">
              <a:latin typeface="+mn-ea"/>
            </a:endParaRPr>
          </a:p>
          <a:p>
            <a:pPr>
              <a:spcBef>
                <a:spcPct val="0"/>
              </a:spcBef>
              <a:buFont typeface="Arial" panose="020B0604020202020204" pitchFamily="34" charset="0"/>
              <a:buNone/>
            </a:pPr>
            <a:r>
              <a:rPr lang="zh-TW" altLang="en-US" sz="2400" dirty="0">
                <a:latin typeface="+mn-ea"/>
              </a:rPr>
              <a:t>報到：</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14</a:t>
            </a:r>
            <a:r>
              <a:rPr lang="zh-TW" altLang="en-US" sz="2400" dirty="0">
                <a:latin typeface="+mn-ea"/>
              </a:rPr>
              <a:t>日</a:t>
            </a:r>
            <a:r>
              <a:rPr lang="en-US" altLang="zh-TW" sz="2400" dirty="0">
                <a:latin typeface="+mn-ea"/>
              </a:rPr>
              <a:t>(</a:t>
            </a:r>
            <a:r>
              <a:rPr lang="zh-TW" altLang="en-US" sz="2400" dirty="0">
                <a:latin typeface="+mn-ea"/>
              </a:rPr>
              <a:t>五</a:t>
            </a:r>
            <a:r>
              <a:rPr lang="en-US" altLang="zh-TW" sz="2400" dirty="0">
                <a:latin typeface="+mn-ea"/>
              </a:rPr>
              <a:t>)</a:t>
            </a:r>
            <a:r>
              <a:rPr lang="zh-TW" altLang="en-US" sz="2400" dirty="0">
                <a:latin typeface="+mn-ea"/>
              </a:rPr>
              <a:t>上午</a:t>
            </a:r>
            <a:r>
              <a:rPr lang="en-US" altLang="zh-TW" sz="2400" dirty="0">
                <a:latin typeface="+mn-ea"/>
              </a:rPr>
              <a:t>9</a:t>
            </a:r>
            <a:r>
              <a:rPr lang="zh-TW" altLang="en-US" sz="2400" dirty="0">
                <a:latin typeface="+mn-ea"/>
              </a:rPr>
              <a:t>時至</a:t>
            </a:r>
            <a:r>
              <a:rPr lang="en-US" altLang="zh-TW" sz="2400" dirty="0">
                <a:latin typeface="+mn-ea"/>
              </a:rPr>
              <a:t>11</a:t>
            </a:r>
            <a:r>
              <a:rPr lang="zh-TW" altLang="en-US" sz="2400" dirty="0">
                <a:latin typeface="+mn-ea"/>
              </a:rPr>
              <a:t>時</a:t>
            </a:r>
            <a:endParaRPr lang="en-US" altLang="zh-TW" sz="2400" dirty="0">
              <a:latin typeface="+mn-ea"/>
            </a:endParaRPr>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1307924"/>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2010683"/>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2769772"/>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3479055"/>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4231473"/>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4978522"/>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113317" y="5710981"/>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349898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3459892" cy="17037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2828221" y="387851"/>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基北免試辦理方式</a:t>
            </a:r>
            <a:endParaRPr lang="en-US" sz="4400" b="1" dirty="0">
              <a:solidFill>
                <a:prstClr val="black"/>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13</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9610"/>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grpSp>
        <p:nvGrpSpPr>
          <p:cNvPr id="26" name="Group 181">
            <a:extLst>
              <a:ext uri="{FF2B5EF4-FFF2-40B4-BE49-F238E27FC236}">
                <a16:creationId xmlns:a16="http://schemas.microsoft.com/office/drawing/2014/main" id="{E52DCB02-263C-4353-B7EF-CF671ECEBF08}"/>
              </a:ext>
            </a:extLst>
          </p:cNvPr>
          <p:cNvGrpSpPr/>
          <p:nvPr/>
        </p:nvGrpSpPr>
        <p:grpSpPr>
          <a:xfrm>
            <a:off x="7419825" y="2432652"/>
            <a:ext cx="142875" cy="285750"/>
            <a:chOff x="7085013" y="5922963"/>
            <a:chExt cx="142875" cy="285750"/>
          </a:xfrm>
          <a:solidFill>
            <a:schemeClr val="accent5">
              <a:lumMod val="75000"/>
            </a:schemeClr>
          </a:solidFill>
        </p:grpSpPr>
        <p:sp>
          <p:nvSpPr>
            <p:cNvPr id="32"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196">
            <a:extLst>
              <a:ext uri="{FF2B5EF4-FFF2-40B4-BE49-F238E27FC236}">
                <a16:creationId xmlns:a16="http://schemas.microsoft.com/office/drawing/2014/main" id="{262B0F37-8AFA-4FDC-83E0-59701E2712A4}"/>
              </a:ext>
            </a:extLst>
          </p:cNvPr>
          <p:cNvGrpSpPr/>
          <p:nvPr/>
        </p:nvGrpSpPr>
        <p:grpSpPr>
          <a:xfrm>
            <a:off x="7673213" y="2432652"/>
            <a:ext cx="142875" cy="285750"/>
            <a:chOff x="7085013" y="5922963"/>
            <a:chExt cx="142875" cy="285750"/>
          </a:xfrm>
          <a:solidFill>
            <a:schemeClr val="accent5">
              <a:lumMod val="75000"/>
            </a:schemeClr>
          </a:solidFill>
        </p:grpSpPr>
        <p:sp>
          <p:nvSpPr>
            <p:cNvPr id="39"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11">
            <a:extLst>
              <a:ext uri="{FF2B5EF4-FFF2-40B4-BE49-F238E27FC236}">
                <a16:creationId xmlns:a16="http://schemas.microsoft.com/office/drawing/2014/main" id="{2180B60E-86B1-4CE7-8BED-1CAE6E8C72A7}"/>
              </a:ext>
            </a:extLst>
          </p:cNvPr>
          <p:cNvGrpSpPr/>
          <p:nvPr/>
        </p:nvGrpSpPr>
        <p:grpSpPr>
          <a:xfrm>
            <a:off x="7926597" y="2432652"/>
            <a:ext cx="142875" cy="285750"/>
            <a:chOff x="7085013" y="5922963"/>
            <a:chExt cx="142875" cy="285750"/>
          </a:xfrm>
          <a:solidFill>
            <a:schemeClr val="accent5">
              <a:lumMod val="75000"/>
            </a:schemeClr>
          </a:solidFill>
        </p:grpSpPr>
        <p:sp>
          <p:nvSpPr>
            <p:cNvPr id="42"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258">
            <a:extLst>
              <a:ext uri="{FF2B5EF4-FFF2-40B4-BE49-F238E27FC236}">
                <a16:creationId xmlns:a16="http://schemas.microsoft.com/office/drawing/2014/main" id="{6D8EDC4B-A996-470E-A468-C062E47C902D}"/>
              </a:ext>
            </a:extLst>
          </p:cNvPr>
          <p:cNvGrpSpPr/>
          <p:nvPr/>
        </p:nvGrpSpPr>
        <p:grpSpPr>
          <a:xfrm>
            <a:off x="8179985" y="2432652"/>
            <a:ext cx="142875" cy="285750"/>
            <a:chOff x="7085013" y="5922963"/>
            <a:chExt cx="142875" cy="285750"/>
          </a:xfrm>
          <a:solidFill>
            <a:schemeClr val="accent5">
              <a:lumMod val="75000"/>
            </a:schemeClr>
          </a:solidFill>
        </p:grpSpPr>
        <p:sp>
          <p:nvSpPr>
            <p:cNvPr id="45"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273">
            <a:extLst>
              <a:ext uri="{FF2B5EF4-FFF2-40B4-BE49-F238E27FC236}">
                <a16:creationId xmlns:a16="http://schemas.microsoft.com/office/drawing/2014/main" id="{5C9A133C-3454-4245-8BAF-1CE56C23BCC7}"/>
              </a:ext>
            </a:extLst>
          </p:cNvPr>
          <p:cNvGrpSpPr/>
          <p:nvPr/>
        </p:nvGrpSpPr>
        <p:grpSpPr>
          <a:xfrm>
            <a:off x="8433373" y="2432652"/>
            <a:ext cx="142875" cy="285750"/>
            <a:chOff x="7085013" y="5922963"/>
            <a:chExt cx="142875" cy="285750"/>
          </a:xfrm>
          <a:solidFill>
            <a:schemeClr val="accent5">
              <a:lumMod val="75000"/>
            </a:schemeClr>
          </a:solidFill>
        </p:grpSpPr>
        <p:sp>
          <p:nvSpPr>
            <p:cNvPr id="48"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76">
            <a:extLst>
              <a:ext uri="{FF2B5EF4-FFF2-40B4-BE49-F238E27FC236}">
                <a16:creationId xmlns:a16="http://schemas.microsoft.com/office/drawing/2014/main" id="{721BA385-E492-469A-A72F-9F9E0F2FBC19}"/>
              </a:ext>
            </a:extLst>
          </p:cNvPr>
          <p:cNvGrpSpPr/>
          <p:nvPr/>
        </p:nvGrpSpPr>
        <p:grpSpPr>
          <a:xfrm>
            <a:off x="8686761" y="2432652"/>
            <a:ext cx="142875" cy="285750"/>
            <a:chOff x="7085013" y="5922963"/>
            <a:chExt cx="142875" cy="285750"/>
          </a:xfrm>
          <a:solidFill>
            <a:schemeClr val="accent5">
              <a:lumMod val="75000"/>
            </a:schemeClr>
          </a:solidFill>
        </p:grpSpPr>
        <p:sp>
          <p:nvSpPr>
            <p:cNvPr id="51"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279">
            <a:extLst>
              <a:ext uri="{FF2B5EF4-FFF2-40B4-BE49-F238E27FC236}">
                <a16:creationId xmlns:a16="http://schemas.microsoft.com/office/drawing/2014/main" id="{F5B526D7-4A56-4ACB-A92C-8C5513AA293B}"/>
              </a:ext>
            </a:extLst>
          </p:cNvPr>
          <p:cNvGrpSpPr/>
          <p:nvPr/>
        </p:nvGrpSpPr>
        <p:grpSpPr>
          <a:xfrm>
            <a:off x="8940145" y="2432652"/>
            <a:ext cx="142875" cy="285750"/>
            <a:chOff x="7085013" y="5922963"/>
            <a:chExt cx="142875" cy="285750"/>
          </a:xfrm>
          <a:solidFill>
            <a:schemeClr val="accent5">
              <a:lumMod val="75000"/>
            </a:schemeClr>
          </a:solidFill>
        </p:grpSpPr>
        <p:sp>
          <p:nvSpPr>
            <p:cNvPr id="54"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82">
            <a:extLst>
              <a:ext uri="{FF2B5EF4-FFF2-40B4-BE49-F238E27FC236}">
                <a16:creationId xmlns:a16="http://schemas.microsoft.com/office/drawing/2014/main" id="{71A2B207-9A89-4AE6-8259-E9E04D204159}"/>
              </a:ext>
            </a:extLst>
          </p:cNvPr>
          <p:cNvGrpSpPr/>
          <p:nvPr/>
        </p:nvGrpSpPr>
        <p:grpSpPr>
          <a:xfrm>
            <a:off x="9193533" y="2432652"/>
            <a:ext cx="142875" cy="285750"/>
            <a:chOff x="7085013" y="5922963"/>
            <a:chExt cx="142875" cy="285750"/>
          </a:xfrm>
          <a:solidFill>
            <a:schemeClr val="accent5">
              <a:lumMod val="75000"/>
            </a:schemeClr>
          </a:solidFill>
        </p:grpSpPr>
        <p:sp>
          <p:nvSpPr>
            <p:cNvPr id="57"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285">
            <a:extLst>
              <a:ext uri="{FF2B5EF4-FFF2-40B4-BE49-F238E27FC236}">
                <a16:creationId xmlns:a16="http://schemas.microsoft.com/office/drawing/2014/main" id="{311CD589-2756-4F31-9492-AE19A73F00E6}"/>
              </a:ext>
            </a:extLst>
          </p:cNvPr>
          <p:cNvGrpSpPr/>
          <p:nvPr/>
        </p:nvGrpSpPr>
        <p:grpSpPr>
          <a:xfrm>
            <a:off x="9446921" y="2432652"/>
            <a:ext cx="142875" cy="285750"/>
            <a:chOff x="7085013" y="5922963"/>
            <a:chExt cx="142875" cy="285750"/>
          </a:xfrm>
          <a:solidFill>
            <a:schemeClr val="accent5">
              <a:lumMod val="75000"/>
            </a:schemeClr>
          </a:solidFill>
        </p:grpSpPr>
        <p:sp>
          <p:nvSpPr>
            <p:cNvPr id="60"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2" name="Group 288">
            <a:extLst>
              <a:ext uri="{FF2B5EF4-FFF2-40B4-BE49-F238E27FC236}">
                <a16:creationId xmlns:a16="http://schemas.microsoft.com/office/drawing/2014/main" id="{B23D31AF-959B-4B6F-A9AC-47C7509BBF93}"/>
              </a:ext>
            </a:extLst>
          </p:cNvPr>
          <p:cNvGrpSpPr/>
          <p:nvPr/>
        </p:nvGrpSpPr>
        <p:grpSpPr>
          <a:xfrm>
            <a:off x="9700309" y="2432652"/>
            <a:ext cx="142875" cy="285750"/>
            <a:chOff x="7085013" y="5922963"/>
            <a:chExt cx="142875" cy="285750"/>
          </a:xfrm>
          <a:solidFill>
            <a:schemeClr val="accent5">
              <a:lumMod val="75000"/>
            </a:schemeClr>
          </a:solidFill>
        </p:grpSpPr>
        <p:sp>
          <p:nvSpPr>
            <p:cNvPr id="63"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95" name="矩形 94"/>
          <p:cNvSpPr/>
          <p:nvPr/>
        </p:nvSpPr>
        <p:spPr>
          <a:xfrm>
            <a:off x="2618509" y="1490227"/>
            <a:ext cx="4801314" cy="646331"/>
          </a:xfrm>
          <a:prstGeom prst="rect">
            <a:avLst/>
          </a:prstGeom>
        </p:spPr>
        <p:txBody>
          <a:bodyPr wrap="none">
            <a:spAutoFit/>
          </a:bodyPr>
          <a:lstStyle/>
          <a:p>
            <a:pPr>
              <a:defRPr/>
            </a:pPr>
            <a:r>
              <a:rPr lang="zh-TW" altLang="en-US" sz="3600" dirty="0">
                <a:latin typeface="+mn-ea"/>
              </a:rPr>
              <a:t>國中生申請、選填志願</a:t>
            </a:r>
          </a:p>
        </p:txBody>
      </p:sp>
      <p:sp>
        <p:nvSpPr>
          <p:cNvPr id="96" name="Freeform 1668">
            <a:extLst>
              <a:ext uri="{FF2B5EF4-FFF2-40B4-BE49-F238E27FC236}">
                <a16:creationId xmlns:a16="http://schemas.microsoft.com/office/drawing/2014/main" id="{0823C732-8F44-466E-B9A4-83308DEE4F76}"/>
              </a:ext>
            </a:extLst>
          </p:cNvPr>
          <p:cNvSpPr>
            <a:spLocks noEditPoints="1"/>
          </p:cNvSpPr>
          <p:nvPr/>
        </p:nvSpPr>
        <p:spPr bwMode="auto">
          <a:xfrm>
            <a:off x="2063829" y="1578229"/>
            <a:ext cx="470327" cy="47032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矩形 96"/>
          <p:cNvSpPr/>
          <p:nvPr/>
        </p:nvSpPr>
        <p:spPr>
          <a:xfrm>
            <a:off x="3067388" y="2296646"/>
            <a:ext cx="5854725" cy="523220"/>
          </a:xfrm>
          <a:prstGeom prst="rect">
            <a:avLst/>
          </a:prstGeom>
        </p:spPr>
        <p:txBody>
          <a:bodyPr wrap="square">
            <a:spAutoFit/>
          </a:bodyPr>
          <a:lstStyle/>
          <a:p>
            <a:pPr>
              <a:defRPr/>
            </a:pPr>
            <a:r>
              <a:rPr lang="zh-TW" altLang="en-US" sz="2800" dirty="0">
                <a:latin typeface="+mn-ea"/>
              </a:rPr>
              <a:t>申請人數未超過招生名額</a:t>
            </a:r>
          </a:p>
        </p:txBody>
      </p:sp>
      <p:sp>
        <p:nvSpPr>
          <p:cNvPr id="98" name="Freeform 1668">
            <a:extLst>
              <a:ext uri="{FF2B5EF4-FFF2-40B4-BE49-F238E27FC236}">
                <a16:creationId xmlns:a16="http://schemas.microsoft.com/office/drawing/2014/main" id="{0823C732-8F44-466E-B9A4-83308DEE4F76}"/>
              </a:ext>
            </a:extLst>
          </p:cNvPr>
          <p:cNvSpPr>
            <a:spLocks noEditPoints="1"/>
          </p:cNvSpPr>
          <p:nvPr/>
        </p:nvSpPr>
        <p:spPr bwMode="auto">
          <a:xfrm>
            <a:off x="2703363" y="2395182"/>
            <a:ext cx="326148" cy="32614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Freeform 1668">
            <a:extLst>
              <a:ext uri="{FF2B5EF4-FFF2-40B4-BE49-F238E27FC236}">
                <a16:creationId xmlns:a16="http://schemas.microsoft.com/office/drawing/2014/main" id="{0823C732-8F44-466E-B9A4-83308DEE4F76}"/>
              </a:ext>
            </a:extLst>
          </p:cNvPr>
          <p:cNvSpPr>
            <a:spLocks noEditPoints="1"/>
          </p:cNvSpPr>
          <p:nvPr/>
        </p:nvSpPr>
        <p:spPr bwMode="auto">
          <a:xfrm>
            <a:off x="2703363" y="3772074"/>
            <a:ext cx="326148" cy="32614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3067391" y="2874465"/>
            <a:ext cx="1620957" cy="523220"/>
          </a:xfrm>
          <a:prstGeom prst="rect">
            <a:avLst/>
          </a:prstGeom>
          <a:noFill/>
        </p:spPr>
        <p:txBody>
          <a:bodyPr wrap="none" rtlCol="0">
            <a:spAutoFit/>
          </a:bodyPr>
          <a:lstStyle/>
          <a:p>
            <a:r>
              <a:rPr lang="zh-TW" altLang="en-US" sz="2800" b="1" dirty="0"/>
              <a:t>全額錄取</a:t>
            </a:r>
          </a:p>
        </p:txBody>
      </p:sp>
      <p:cxnSp>
        <p:nvCxnSpPr>
          <p:cNvPr id="7" name="直線單箭頭接點 6"/>
          <p:cNvCxnSpPr>
            <a:endCxn id="2" idx="1"/>
          </p:cNvCxnSpPr>
          <p:nvPr/>
        </p:nvCxnSpPr>
        <p:spPr>
          <a:xfrm>
            <a:off x="2703363" y="3136075"/>
            <a:ext cx="364028"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2" name="文字方塊 21"/>
          <p:cNvSpPr txBox="1"/>
          <p:nvPr/>
        </p:nvSpPr>
        <p:spPr>
          <a:xfrm>
            <a:off x="3067393" y="3673538"/>
            <a:ext cx="3775393" cy="523220"/>
          </a:xfrm>
          <a:prstGeom prst="rect">
            <a:avLst/>
          </a:prstGeom>
          <a:noFill/>
        </p:spPr>
        <p:txBody>
          <a:bodyPr wrap="none" rtlCol="0">
            <a:spAutoFit/>
          </a:bodyPr>
          <a:lstStyle/>
          <a:p>
            <a:r>
              <a:rPr lang="zh-TW" altLang="en-US" sz="2800" dirty="0"/>
              <a:t>申請人數超過招生名額</a:t>
            </a:r>
          </a:p>
        </p:txBody>
      </p:sp>
      <p:grpSp>
        <p:nvGrpSpPr>
          <p:cNvPr id="101" name="Group 181">
            <a:extLst>
              <a:ext uri="{FF2B5EF4-FFF2-40B4-BE49-F238E27FC236}">
                <a16:creationId xmlns:a16="http://schemas.microsoft.com/office/drawing/2014/main" id="{E52DCB02-263C-4353-B7EF-CF671ECEBF08}"/>
              </a:ext>
            </a:extLst>
          </p:cNvPr>
          <p:cNvGrpSpPr/>
          <p:nvPr/>
        </p:nvGrpSpPr>
        <p:grpSpPr>
          <a:xfrm>
            <a:off x="7411745" y="3768292"/>
            <a:ext cx="142875" cy="285750"/>
            <a:chOff x="7085013" y="5922963"/>
            <a:chExt cx="142875" cy="285750"/>
          </a:xfrm>
          <a:solidFill>
            <a:schemeClr val="accent5">
              <a:lumMod val="75000"/>
            </a:schemeClr>
          </a:solidFill>
        </p:grpSpPr>
        <p:sp>
          <p:nvSpPr>
            <p:cNvPr id="102"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196">
            <a:extLst>
              <a:ext uri="{FF2B5EF4-FFF2-40B4-BE49-F238E27FC236}">
                <a16:creationId xmlns:a16="http://schemas.microsoft.com/office/drawing/2014/main" id="{262B0F37-8AFA-4FDC-83E0-59701E2712A4}"/>
              </a:ext>
            </a:extLst>
          </p:cNvPr>
          <p:cNvGrpSpPr/>
          <p:nvPr/>
        </p:nvGrpSpPr>
        <p:grpSpPr>
          <a:xfrm>
            <a:off x="7665133" y="3768292"/>
            <a:ext cx="142875" cy="285750"/>
            <a:chOff x="7085013" y="5922963"/>
            <a:chExt cx="142875" cy="285750"/>
          </a:xfrm>
          <a:solidFill>
            <a:schemeClr val="accent5">
              <a:lumMod val="75000"/>
            </a:schemeClr>
          </a:solidFill>
        </p:grpSpPr>
        <p:sp>
          <p:nvSpPr>
            <p:cNvPr id="105"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211">
            <a:extLst>
              <a:ext uri="{FF2B5EF4-FFF2-40B4-BE49-F238E27FC236}">
                <a16:creationId xmlns:a16="http://schemas.microsoft.com/office/drawing/2014/main" id="{2180B60E-86B1-4CE7-8BED-1CAE6E8C72A7}"/>
              </a:ext>
            </a:extLst>
          </p:cNvPr>
          <p:cNvGrpSpPr/>
          <p:nvPr/>
        </p:nvGrpSpPr>
        <p:grpSpPr>
          <a:xfrm>
            <a:off x="7918521" y="3768292"/>
            <a:ext cx="142875" cy="285750"/>
            <a:chOff x="7085013" y="5922963"/>
            <a:chExt cx="142875" cy="285750"/>
          </a:xfrm>
          <a:solidFill>
            <a:schemeClr val="accent5">
              <a:lumMod val="75000"/>
            </a:schemeClr>
          </a:solidFill>
        </p:grpSpPr>
        <p:sp>
          <p:nvSpPr>
            <p:cNvPr id="108"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58">
            <a:extLst>
              <a:ext uri="{FF2B5EF4-FFF2-40B4-BE49-F238E27FC236}">
                <a16:creationId xmlns:a16="http://schemas.microsoft.com/office/drawing/2014/main" id="{6D8EDC4B-A996-470E-A468-C062E47C902D}"/>
              </a:ext>
            </a:extLst>
          </p:cNvPr>
          <p:cNvGrpSpPr/>
          <p:nvPr/>
        </p:nvGrpSpPr>
        <p:grpSpPr>
          <a:xfrm>
            <a:off x="8171909" y="3768292"/>
            <a:ext cx="142875" cy="285750"/>
            <a:chOff x="7085013" y="5922963"/>
            <a:chExt cx="142875" cy="285750"/>
          </a:xfrm>
          <a:solidFill>
            <a:schemeClr val="accent5">
              <a:lumMod val="75000"/>
            </a:schemeClr>
          </a:solidFill>
        </p:grpSpPr>
        <p:sp>
          <p:nvSpPr>
            <p:cNvPr id="111"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273">
            <a:extLst>
              <a:ext uri="{FF2B5EF4-FFF2-40B4-BE49-F238E27FC236}">
                <a16:creationId xmlns:a16="http://schemas.microsoft.com/office/drawing/2014/main" id="{5C9A133C-3454-4245-8BAF-1CE56C23BCC7}"/>
              </a:ext>
            </a:extLst>
          </p:cNvPr>
          <p:cNvGrpSpPr/>
          <p:nvPr/>
        </p:nvGrpSpPr>
        <p:grpSpPr>
          <a:xfrm>
            <a:off x="8425293" y="3768292"/>
            <a:ext cx="142875" cy="285750"/>
            <a:chOff x="7085013" y="5922963"/>
            <a:chExt cx="142875" cy="285750"/>
          </a:xfrm>
          <a:solidFill>
            <a:schemeClr val="accent5">
              <a:lumMod val="75000"/>
            </a:schemeClr>
          </a:solidFill>
        </p:grpSpPr>
        <p:sp>
          <p:nvSpPr>
            <p:cNvPr id="114"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6" name="Group 276">
            <a:extLst>
              <a:ext uri="{FF2B5EF4-FFF2-40B4-BE49-F238E27FC236}">
                <a16:creationId xmlns:a16="http://schemas.microsoft.com/office/drawing/2014/main" id="{721BA385-E492-469A-A72F-9F9E0F2FBC19}"/>
              </a:ext>
            </a:extLst>
          </p:cNvPr>
          <p:cNvGrpSpPr/>
          <p:nvPr/>
        </p:nvGrpSpPr>
        <p:grpSpPr>
          <a:xfrm>
            <a:off x="8678681" y="3768292"/>
            <a:ext cx="142875" cy="285750"/>
            <a:chOff x="7085013" y="5922963"/>
            <a:chExt cx="142875" cy="285750"/>
          </a:xfrm>
          <a:solidFill>
            <a:schemeClr val="accent5">
              <a:lumMod val="75000"/>
            </a:schemeClr>
          </a:solidFill>
        </p:grpSpPr>
        <p:sp>
          <p:nvSpPr>
            <p:cNvPr id="117"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8"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9" name="Group 279">
            <a:extLst>
              <a:ext uri="{FF2B5EF4-FFF2-40B4-BE49-F238E27FC236}">
                <a16:creationId xmlns:a16="http://schemas.microsoft.com/office/drawing/2014/main" id="{F5B526D7-4A56-4ACB-A92C-8C5513AA293B}"/>
              </a:ext>
            </a:extLst>
          </p:cNvPr>
          <p:cNvGrpSpPr/>
          <p:nvPr/>
        </p:nvGrpSpPr>
        <p:grpSpPr>
          <a:xfrm>
            <a:off x="8932069" y="3768292"/>
            <a:ext cx="142875" cy="285750"/>
            <a:chOff x="7085013" y="5922963"/>
            <a:chExt cx="142875" cy="285750"/>
          </a:xfrm>
          <a:solidFill>
            <a:schemeClr val="accent5">
              <a:lumMod val="75000"/>
            </a:schemeClr>
          </a:solidFill>
        </p:grpSpPr>
        <p:sp>
          <p:nvSpPr>
            <p:cNvPr id="120"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1"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2" name="Group 282">
            <a:extLst>
              <a:ext uri="{FF2B5EF4-FFF2-40B4-BE49-F238E27FC236}">
                <a16:creationId xmlns:a16="http://schemas.microsoft.com/office/drawing/2014/main" id="{71A2B207-9A89-4AE6-8259-E9E04D204159}"/>
              </a:ext>
            </a:extLst>
          </p:cNvPr>
          <p:cNvGrpSpPr/>
          <p:nvPr/>
        </p:nvGrpSpPr>
        <p:grpSpPr>
          <a:xfrm>
            <a:off x="9185457" y="3768292"/>
            <a:ext cx="142875" cy="285750"/>
            <a:chOff x="7085013" y="5922963"/>
            <a:chExt cx="142875" cy="285750"/>
          </a:xfrm>
          <a:solidFill>
            <a:schemeClr val="accent5">
              <a:lumMod val="75000"/>
            </a:schemeClr>
          </a:solidFill>
        </p:grpSpPr>
        <p:sp>
          <p:nvSpPr>
            <p:cNvPr id="123"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4"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5" name="Group 285">
            <a:extLst>
              <a:ext uri="{FF2B5EF4-FFF2-40B4-BE49-F238E27FC236}">
                <a16:creationId xmlns:a16="http://schemas.microsoft.com/office/drawing/2014/main" id="{311CD589-2756-4F31-9492-AE19A73F00E6}"/>
              </a:ext>
            </a:extLst>
          </p:cNvPr>
          <p:cNvGrpSpPr/>
          <p:nvPr/>
        </p:nvGrpSpPr>
        <p:grpSpPr>
          <a:xfrm>
            <a:off x="9438841" y="3768292"/>
            <a:ext cx="142875" cy="285750"/>
            <a:chOff x="7085013" y="5922963"/>
            <a:chExt cx="142875" cy="285750"/>
          </a:xfrm>
          <a:solidFill>
            <a:schemeClr val="accent5">
              <a:lumMod val="75000"/>
            </a:schemeClr>
          </a:solidFill>
        </p:grpSpPr>
        <p:sp>
          <p:nvSpPr>
            <p:cNvPr id="126"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7"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28" name="Group 288">
            <a:extLst>
              <a:ext uri="{FF2B5EF4-FFF2-40B4-BE49-F238E27FC236}">
                <a16:creationId xmlns:a16="http://schemas.microsoft.com/office/drawing/2014/main" id="{B23D31AF-959B-4B6F-A9AC-47C7509BBF93}"/>
              </a:ext>
            </a:extLst>
          </p:cNvPr>
          <p:cNvGrpSpPr/>
          <p:nvPr/>
        </p:nvGrpSpPr>
        <p:grpSpPr>
          <a:xfrm>
            <a:off x="9692229" y="3768292"/>
            <a:ext cx="142875" cy="285750"/>
            <a:chOff x="7085013" y="5922963"/>
            <a:chExt cx="142875" cy="285750"/>
          </a:xfrm>
          <a:solidFill>
            <a:schemeClr val="accent5">
              <a:lumMod val="75000"/>
            </a:schemeClr>
          </a:solidFill>
        </p:grpSpPr>
        <p:sp>
          <p:nvSpPr>
            <p:cNvPr id="129"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0"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1" name="Group 279">
            <a:extLst>
              <a:ext uri="{FF2B5EF4-FFF2-40B4-BE49-F238E27FC236}">
                <a16:creationId xmlns:a16="http://schemas.microsoft.com/office/drawing/2014/main" id="{F5B526D7-4A56-4ACB-A92C-8C5513AA293B}"/>
              </a:ext>
            </a:extLst>
          </p:cNvPr>
          <p:cNvGrpSpPr/>
          <p:nvPr/>
        </p:nvGrpSpPr>
        <p:grpSpPr>
          <a:xfrm>
            <a:off x="9692229" y="3763736"/>
            <a:ext cx="142875" cy="285750"/>
            <a:chOff x="7085013" y="5922963"/>
            <a:chExt cx="142875" cy="285750"/>
          </a:xfrm>
          <a:solidFill>
            <a:schemeClr val="accent1"/>
          </a:solidFill>
        </p:grpSpPr>
        <p:sp>
          <p:nvSpPr>
            <p:cNvPr id="132"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3"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4" name="Group 282">
            <a:extLst>
              <a:ext uri="{FF2B5EF4-FFF2-40B4-BE49-F238E27FC236}">
                <a16:creationId xmlns:a16="http://schemas.microsoft.com/office/drawing/2014/main" id="{71A2B207-9A89-4AE6-8259-E9E04D204159}"/>
              </a:ext>
            </a:extLst>
          </p:cNvPr>
          <p:cNvGrpSpPr/>
          <p:nvPr/>
        </p:nvGrpSpPr>
        <p:grpSpPr>
          <a:xfrm>
            <a:off x="9945617" y="3763736"/>
            <a:ext cx="142875" cy="285750"/>
            <a:chOff x="7085013" y="5922963"/>
            <a:chExt cx="142875" cy="285750"/>
          </a:xfrm>
          <a:solidFill>
            <a:schemeClr val="accent1"/>
          </a:solidFill>
        </p:grpSpPr>
        <p:sp>
          <p:nvSpPr>
            <p:cNvPr id="135"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6"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37" name="Group 285">
            <a:extLst>
              <a:ext uri="{FF2B5EF4-FFF2-40B4-BE49-F238E27FC236}">
                <a16:creationId xmlns:a16="http://schemas.microsoft.com/office/drawing/2014/main" id="{311CD589-2756-4F31-9492-AE19A73F00E6}"/>
              </a:ext>
            </a:extLst>
          </p:cNvPr>
          <p:cNvGrpSpPr/>
          <p:nvPr/>
        </p:nvGrpSpPr>
        <p:grpSpPr>
          <a:xfrm>
            <a:off x="10199005" y="3763736"/>
            <a:ext cx="142875" cy="285750"/>
            <a:chOff x="7085013" y="5922963"/>
            <a:chExt cx="142875" cy="285750"/>
          </a:xfrm>
          <a:solidFill>
            <a:schemeClr val="accent1"/>
          </a:solidFill>
        </p:grpSpPr>
        <p:sp>
          <p:nvSpPr>
            <p:cNvPr id="138"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9"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40" name="Group 288">
            <a:extLst>
              <a:ext uri="{FF2B5EF4-FFF2-40B4-BE49-F238E27FC236}">
                <a16:creationId xmlns:a16="http://schemas.microsoft.com/office/drawing/2014/main" id="{B23D31AF-959B-4B6F-A9AC-47C7509BBF93}"/>
              </a:ext>
            </a:extLst>
          </p:cNvPr>
          <p:cNvGrpSpPr/>
          <p:nvPr/>
        </p:nvGrpSpPr>
        <p:grpSpPr>
          <a:xfrm>
            <a:off x="10452389" y="3763736"/>
            <a:ext cx="142875" cy="285750"/>
            <a:chOff x="7085013" y="5922963"/>
            <a:chExt cx="142875" cy="285750"/>
          </a:xfrm>
          <a:solidFill>
            <a:schemeClr val="accent5">
              <a:lumMod val="75000"/>
            </a:schemeClr>
          </a:solidFill>
        </p:grpSpPr>
        <p:sp>
          <p:nvSpPr>
            <p:cNvPr id="141"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2"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143" name="直線單箭頭接點 142"/>
          <p:cNvCxnSpPr/>
          <p:nvPr/>
        </p:nvCxnSpPr>
        <p:spPr>
          <a:xfrm>
            <a:off x="2703361" y="4578485"/>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4" name="Group 181">
            <a:extLst>
              <a:ext uri="{FF2B5EF4-FFF2-40B4-BE49-F238E27FC236}">
                <a16:creationId xmlns:a16="http://schemas.microsoft.com/office/drawing/2014/main" id="{E52DCB02-263C-4353-B7EF-CF671ECEBF08}"/>
              </a:ext>
            </a:extLst>
          </p:cNvPr>
          <p:cNvGrpSpPr/>
          <p:nvPr/>
        </p:nvGrpSpPr>
        <p:grpSpPr>
          <a:xfrm>
            <a:off x="3206329" y="4306723"/>
            <a:ext cx="271763" cy="543524"/>
            <a:chOff x="7085013" y="5922963"/>
            <a:chExt cx="142875" cy="285750"/>
          </a:xfrm>
          <a:solidFill>
            <a:schemeClr val="accent5">
              <a:lumMod val="75000"/>
            </a:schemeClr>
          </a:solidFill>
        </p:grpSpPr>
        <p:sp>
          <p:nvSpPr>
            <p:cNvPr id="145"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6"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3" name="文字方塊 22"/>
          <p:cNvSpPr txBox="1"/>
          <p:nvPr/>
        </p:nvSpPr>
        <p:spPr>
          <a:xfrm>
            <a:off x="3504187" y="4316875"/>
            <a:ext cx="5570756" cy="523220"/>
          </a:xfrm>
          <a:prstGeom prst="rect">
            <a:avLst/>
          </a:prstGeom>
          <a:noFill/>
        </p:spPr>
        <p:txBody>
          <a:bodyPr wrap="none" rtlCol="0">
            <a:spAutoFit/>
          </a:bodyPr>
          <a:lstStyle/>
          <a:p>
            <a:r>
              <a:rPr lang="zh-TW" altLang="en-US" sz="2800" dirty="0"/>
              <a:t>依總積分錄取，錄取名額內不比序</a:t>
            </a:r>
          </a:p>
        </p:txBody>
      </p:sp>
      <p:cxnSp>
        <p:nvCxnSpPr>
          <p:cNvPr id="147" name="直線單箭頭接點 146"/>
          <p:cNvCxnSpPr/>
          <p:nvPr/>
        </p:nvCxnSpPr>
        <p:spPr>
          <a:xfrm>
            <a:off x="2703361" y="5445357"/>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48" name="Group 181">
            <a:extLst>
              <a:ext uri="{FF2B5EF4-FFF2-40B4-BE49-F238E27FC236}">
                <a16:creationId xmlns:a16="http://schemas.microsoft.com/office/drawing/2014/main" id="{E52DCB02-263C-4353-B7EF-CF671ECEBF08}"/>
              </a:ext>
            </a:extLst>
          </p:cNvPr>
          <p:cNvGrpSpPr/>
          <p:nvPr/>
        </p:nvGrpSpPr>
        <p:grpSpPr>
          <a:xfrm>
            <a:off x="3206329" y="5173595"/>
            <a:ext cx="271763" cy="543524"/>
            <a:chOff x="7085013" y="5922963"/>
            <a:chExt cx="142875" cy="285750"/>
          </a:xfrm>
          <a:solidFill>
            <a:schemeClr val="accent5">
              <a:lumMod val="75000"/>
            </a:schemeClr>
          </a:solidFill>
        </p:grpSpPr>
        <p:sp>
          <p:nvSpPr>
            <p:cNvPr id="149"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0"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24" name="文字方塊 23"/>
          <p:cNvSpPr txBox="1"/>
          <p:nvPr/>
        </p:nvSpPr>
        <p:spPr>
          <a:xfrm>
            <a:off x="3504187" y="5183747"/>
            <a:ext cx="5929828" cy="523220"/>
          </a:xfrm>
          <a:prstGeom prst="rect">
            <a:avLst/>
          </a:prstGeom>
          <a:noFill/>
        </p:spPr>
        <p:txBody>
          <a:bodyPr wrap="none" rtlCol="0">
            <a:spAutoFit/>
          </a:bodyPr>
          <a:lstStyle/>
          <a:p>
            <a:r>
              <a:rPr lang="zh-TW" altLang="en-US" sz="2800" dirty="0"/>
              <a:t>最低錄取總積分相同，進行</a:t>
            </a:r>
            <a:r>
              <a:rPr lang="zh-TW" altLang="en-US" sz="2800" b="1" dirty="0"/>
              <a:t>超額比序</a:t>
            </a:r>
          </a:p>
        </p:txBody>
      </p:sp>
    </p:spTree>
    <p:extLst>
      <p:ext uri="{BB962C8B-B14F-4D97-AF65-F5344CB8AC3E}">
        <p14:creationId xmlns:p14="http://schemas.microsoft.com/office/powerpoint/2010/main" val="1181392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36"/>
            <a:ext cx="4349579" cy="17017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14</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66642" y="80725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18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超額比序流程</a:t>
            </a:r>
            <a:endParaRPr lang="en-US" sz="4400" b="1" dirty="0">
              <a:solidFill>
                <a:prstClr val="black"/>
              </a:solidFill>
            </a:endParaRPr>
          </a:p>
        </p:txBody>
      </p:sp>
      <p:sp>
        <p:nvSpPr>
          <p:cNvPr id="183" name="Block Arc 9">
            <a:extLst>
              <a:ext uri="{FF2B5EF4-FFF2-40B4-BE49-F238E27FC236}">
                <a16:creationId xmlns:a16="http://schemas.microsoft.com/office/drawing/2014/main" id="{91A5B050-E265-48E9-9385-3C72C8597428}"/>
              </a:ext>
            </a:extLst>
          </p:cNvPr>
          <p:cNvSpPr/>
          <p:nvPr/>
        </p:nvSpPr>
        <p:spPr>
          <a:xfrm rot="5400000">
            <a:off x="7816483" y="1857695"/>
            <a:ext cx="3495733" cy="3183496"/>
          </a:xfrm>
          <a:prstGeom prst="blockArc">
            <a:avLst>
              <a:gd name="adj1" fmla="val 10800000"/>
              <a:gd name="adj2" fmla="val 41499"/>
              <a:gd name="adj3" fmla="val 122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4" name="Arrow: Chevron 3">
            <a:extLst>
              <a:ext uri="{FF2B5EF4-FFF2-40B4-BE49-F238E27FC236}">
                <a16:creationId xmlns:a16="http://schemas.microsoft.com/office/drawing/2014/main" id="{B74DCDE5-F6FF-490A-B8D2-396498CA034B}"/>
              </a:ext>
            </a:extLst>
          </p:cNvPr>
          <p:cNvSpPr/>
          <p:nvPr/>
        </p:nvSpPr>
        <p:spPr>
          <a:xfrm>
            <a:off x="3534749" y="1464525"/>
            <a:ext cx="2147433"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85" name="Arrow: Chevron 46">
            <a:extLst>
              <a:ext uri="{FF2B5EF4-FFF2-40B4-BE49-F238E27FC236}">
                <a16:creationId xmlns:a16="http://schemas.microsoft.com/office/drawing/2014/main" id="{1BC15637-F3BD-449B-93FD-386E8A2DA987}"/>
              </a:ext>
            </a:extLst>
          </p:cNvPr>
          <p:cNvSpPr/>
          <p:nvPr/>
        </p:nvSpPr>
        <p:spPr>
          <a:xfrm>
            <a:off x="5685197" y="1464525"/>
            <a:ext cx="2147433"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6" name="Arrow: Chevron 49">
            <a:extLst>
              <a:ext uri="{FF2B5EF4-FFF2-40B4-BE49-F238E27FC236}">
                <a16:creationId xmlns:a16="http://schemas.microsoft.com/office/drawing/2014/main" id="{AAE363C1-DA88-472D-879F-1E1F124BBE47}"/>
              </a:ext>
            </a:extLst>
          </p:cNvPr>
          <p:cNvSpPr/>
          <p:nvPr/>
        </p:nvSpPr>
        <p:spPr>
          <a:xfrm>
            <a:off x="7829132" y="1464525"/>
            <a:ext cx="2147433"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7" name="Arrow: Chevron 50">
            <a:extLst>
              <a:ext uri="{FF2B5EF4-FFF2-40B4-BE49-F238E27FC236}">
                <a16:creationId xmlns:a16="http://schemas.microsoft.com/office/drawing/2014/main" id="{DDC252AD-84FF-47B7-8790-713CA9415746}"/>
              </a:ext>
            </a:extLst>
          </p:cNvPr>
          <p:cNvSpPr/>
          <p:nvPr/>
        </p:nvSpPr>
        <p:spPr>
          <a:xfrm rot="10800000">
            <a:off x="7829132" y="4539370"/>
            <a:ext cx="2147433"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8" name="Arrow: Chevron 51">
            <a:extLst>
              <a:ext uri="{FF2B5EF4-FFF2-40B4-BE49-F238E27FC236}">
                <a16:creationId xmlns:a16="http://schemas.microsoft.com/office/drawing/2014/main" id="{421BF210-F8C0-47E7-92CA-34F5EF9AA6FA}"/>
              </a:ext>
            </a:extLst>
          </p:cNvPr>
          <p:cNvSpPr/>
          <p:nvPr/>
        </p:nvSpPr>
        <p:spPr>
          <a:xfrm flipH="1">
            <a:off x="5688522" y="4539370"/>
            <a:ext cx="2147433"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9" name="Oval 15">
            <a:extLst>
              <a:ext uri="{FF2B5EF4-FFF2-40B4-BE49-F238E27FC236}">
                <a16:creationId xmlns:a16="http://schemas.microsoft.com/office/drawing/2014/main" id="{BDB611C0-188C-4800-8C8D-7405100DC7C7}"/>
              </a:ext>
            </a:extLst>
          </p:cNvPr>
          <p:cNvSpPr/>
          <p:nvPr/>
        </p:nvSpPr>
        <p:spPr>
          <a:xfrm>
            <a:off x="4470061" y="2287267"/>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0" name="Oval 79">
            <a:extLst>
              <a:ext uri="{FF2B5EF4-FFF2-40B4-BE49-F238E27FC236}">
                <a16:creationId xmlns:a16="http://schemas.microsoft.com/office/drawing/2014/main" id="{232D4860-46E2-43EB-9F55-A0885ED057E2}"/>
              </a:ext>
            </a:extLst>
          </p:cNvPr>
          <p:cNvSpPr/>
          <p:nvPr/>
        </p:nvSpPr>
        <p:spPr>
          <a:xfrm>
            <a:off x="6670161" y="2287267"/>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1" name="Oval 80">
            <a:extLst>
              <a:ext uri="{FF2B5EF4-FFF2-40B4-BE49-F238E27FC236}">
                <a16:creationId xmlns:a16="http://schemas.microsoft.com/office/drawing/2014/main" id="{F7FF85F3-4199-4CDB-881C-03580035E037}"/>
              </a:ext>
            </a:extLst>
          </p:cNvPr>
          <p:cNvSpPr/>
          <p:nvPr/>
        </p:nvSpPr>
        <p:spPr>
          <a:xfrm>
            <a:off x="8814097" y="2287267"/>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2" name="Oval 81">
            <a:extLst>
              <a:ext uri="{FF2B5EF4-FFF2-40B4-BE49-F238E27FC236}">
                <a16:creationId xmlns:a16="http://schemas.microsoft.com/office/drawing/2014/main" id="{C6821171-74E6-4E6E-9D56-7128E2478831}"/>
              </a:ext>
            </a:extLst>
          </p:cNvPr>
          <p:cNvSpPr/>
          <p:nvPr/>
        </p:nvSpPr>
        <p:spPr>
          <a:xfrm rot="10800000">
            <a:off x="8814097" y="4448720"/>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3" name="Oval 83">
            <a:extLst>
              <a:ext uri="{FF2B5EF4-FFF2-40B4-BE49-F238E27FC236}">
                <a16:creationId xmlns:a16="http://schemas.microsoft.com/office/drawing/2014/main" id="{B43C524D-9D6A-4800-B4AC-49E079ABD482}"/>
              </a:ext>
            </a:extLst>
          </p:cNvPr>
          <p:cNvSpPr/>
          <p:nvPr/>
        </p:nvSpPr>
        <p:spPr>
          <a:xfrm>
            <a:off x="2704046" y="5039192"/>
            <a:ext cx="3008631" cy="1261388"/>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Oval 84">
            <a:extLst>
              <a:ext uri="{FF2B5EF4-FFF2-40B4-BE49-F238E27FC236}">
                <a16:creationId xmlns:a16="http://schemas.microsoft.com/office/drawing/2014/main" id="{8B7889CE-3EDD-4248-BCBD-F71BDDFC34B8}"/>
              </a:ext>
            </a:extLst>
          </p:cNvPr>
          <p:cNvSpPr/>
          <p:nvPr/>
        </p:nvSpPr>
        <p:spPr>
          <a:xfrm>
            <a:off x="2688787" y="3727881"/>
            <a:ext cx="3023884" cy="1261388"/>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Oval 115">
            <a:extLst>
              <a:ext uri="{FF2B5EF4-FFF2-40B4-BE49-F238E27FC236}">
                <a16:creationId xmlns:a16="http://schemas.microsoft.com/office/drawing/2014/main" id="{424DBE1A-28BA-4F2D-87FC-2C0875049881}"/>
              </a:ext>
            </a:extLst>
          </p:cNvPr>
          <p:cNvSpPr/>
          <p:nvPr/>
        </p:nvSpPr>
        <p:spPr>
          <a:xfrm>
            <a:off x="6673489" y="4448720"/>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7" name="文字方塊 196"/>
          <p:cNvSpPr txBox="1"/>
          <p:nvPr/>
        </p:nvSpPr>
        <p:spPr>
          <a:xfrm>
            <a:off x="6127817" y="1747357"/>
            <a:ext cx="1569660" cy="369332"/>
          </a:xfrm>
          <a:prstGeom prst="rect">
            <a:avLst/>
          </a:prstGeom>
          <a:noFill/>
        </p:spPr>
        <p:txBody>
          <a:bodyPr wrap="none" rtlCol="0">
            <a:spAutoFit/>
          </a:bodyPr>
          <a:lstStyle/>
          <a:p>
            <a:r>
              <a:rPr lang="zh-TW" altLang="en-US" dirty="0">
                <a:solidFill>
                  <a:schemeClr val="bg1"/>
                </a:solidFill>
              </a:rPr>
              <a:t>多元學習表現</a:t>
            </a:r>
          </a:p>
        </p:txBody>
      </p:sp>
      <p:sp>
        <p:nvSpPr>
          <p:cNvPr id="201" name="文字方塊 200"/>
          <p:cNvSpPr txBox="1"/>
          <p:nvPr/>
        </p:nvSpPr>
        <p:spPr>
          <a:xfrm>
            <a:off x="4004991" y="1747357"/>
            <a:ext cx="1415772" cy="369332"/>
          </a:xfrm>
          <a:prstGeom prst="rect">
            <a:avLst/>
          </a:prstGeom>
          <a:noFill/>
        </p:spPr>
        <p:txBody>
          <a:bodyPr wrap="none" rtlCol="0">
            <a:spAutoFit/>
          </a:bodyPr>
          <a:lstStyle/>
          <a:p>
            <a:r>
              <a:rPr lang="zh-TW" altLang="en-US" dirty="0">
                <a:solidFill>
                  <a:schemeClr val="bg1"/>
                </a:solidFill>
                <a:latin typeface="+mn-ea"/>
              </a:rPr>
              <a:t>總積分</a:t>
            </a:r>
            <a:r>
              <a:rPr lang="en-US" altLang="zh-TW" dirty="0">
                <a:solidFill>
                  <a:schemeClr val="bg1"/>
                </a:solidFill>
                <a:latin typeface="+mn-ea"/>
              </a:rPr>
              <a:t>(108)</a:t>
            </a:r>
            <a:endParaRPr lang="zh-TW" altLang="en-US" dirty="0">
              <a:solidFill>
                <a:schemeClr val="bg1"/>
              </a:solidFill>
              <a:latin typeface="+mn-ea"/>
            </a:endParaRPr>
          </a:p>
        </p:txBody>
      </p:sp>
      <p:sp>
        <p:nvSpPr>
          <p:cNvPr id="202" name="文字方塊 201"/>
          <p:cNvSpPr txBox="1"/>
          <p:nvPr/>
        </p:nvSpPr>
        <p:spPr>
          <a:xfrm>
            <a:off x="8400035" y="1753133"/>
            <a:ext cx="1107996" cy="369332"/>
          </a:xfrm>
          <a:prstGeom prst="rect">
            <a:avLst/>
          </a:prstGeom>
          <a:noFill/>
        </p:spPr>
        <p:txBody>
          <a:bodyPr wrap="none" rtlCol="0">
            <a:spAutoFit/>
          </a:bodyPr>
          <a:lstStyle/>
          <a:p>
            <a:r>
              <a:rPr lang="zh-TW" altLang="en-US" dirty="0">
                <a:solidFill>
                  <a:schemeClr val="bg1"/>
                </a:solidFill>
              </a:rPr>
              <a:t>教育會考</a:t>
            </a:r>
          </a:p>
        </p:txBody>
      </p:sp>
      <p:sp>
        <p:nvSpPr>
          <p:cNvPr id="205" name="文字方塊 204"/>
          <p:cNvSpPr txBox="1"/>
          <p:nvPr/>
        </p:nvSpPr>
        <p:spPr>
          <a:xfrm>
            <a:off x="8473794" y="4827978"/>
            <a:ext cx="877163" cy="369332"/>
          </a:xfrm>
          <a:prstGeom prst="rect">
            <a:avLst/>
          </a:prstGeom>
          <a:noFill/>
        </p:spPr>
        <p:txBody>
          <a:bodyPr wrap="none" rtlCol="0">
            <a:spAutoFit/>
          </a:bodyPr>
          <a:lstStyle/>
          <a:p>
            <a:r>
              <a:rPr lang="zh-TW" altLang="en-US" dirty="0">
                <a:solidFill>
                  <a:schemeClr val="bg1"/>
                </a:solidFill>
                <a:latin typeface="+mn-ea"/>
              </a:rPr>
              <a:t>志願序</a:t>
            </a:r>
            <a:endParaRPr lang="zh-TW" altLang="en-US" dirty="0">
              <a:solidFill>
                <a:schemeClr val="bg1"/>
              </a:solidFill>
            </a:endParaRPr>
          </a:p>
        </p:txBody>
      </p:sp>
      <p:sp>
        <p:nvSpPr>
          <p:cNvPr id="208" name="文字方塊 207"/>
          <p:cNvSpPr txBox="1"/>
          <p:nvPr/>
        </p:nvSpPr>
        <p:spPr>
          <a:xfrm>
            <a:off x="5828491" y="4811904"/>
            <a:ext cx="1569660" cy="369332"/>
          </a:xfrm>
          <a:prstGeom prst="rect">
            <a:avLst/>
          </a:prstGeom>
          <a:noFill/>
        </p:spPr>
        <p:txBody>
          <a:bodyPr wrap="none" rtlCol="0">
            <a:spAutoFit/>
          </a:bodyPr>
          <a:lstStyle/>
          <a:p>
            <a:r>
              <a:rPr lang="zh-TW" altLang="en-US" dirty="0">
                <a:solidFill>
                  <a:schemeClr val="bg1"/>
                </a:solidFill>
              </a:rPr>
              <a:t>各科會考標示</a:t>
            </a:r>
          </a:p>
        </p:txBody>
      </p:sp>
      <p:sp>
        <p:nvSpPr>
          <p:cNvPr id="209" name="Freeform 1668">
            <a:extLst>
              <a:ext uri="{FF2B5EF4-FFF2-40B4-BE49-F238E27FC236}">
                <a16:creationId xmlns:a16="http://schemas.microsoft.com/office/drawing/2014/main" id="{0823C732-8F44-466E-B9A4-83308DEE4F76}"/>
              </a:ext>
            </a:extLst>
          </p:cNvPr>
          <p:cNvSpPr>
            <a:spLocks noEditPoints="1"/>
          </p:cNvSpPr>
          <p:nvPr/>
        </p:nvSpPr>
        <p:spPr bwMode="auto">
          <a:xfrm>
            <a:off x="5873711" y="5580152"/>
            <a:ext cx="228119" cy="2281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10" name="文字方塊 209"/>
          <p:cNvSpPr txBox="1"/>
          <p:nvPr/>
        </p:nvSpPr>
        <p:spPr>
          <a:xfrm>
            <a:off x="6057805" y="5526034"/>
            <a:ext cx="1762021" cy="646331"/>
          </a:xfrm>
          <a:prstGeom prst="rect">
            <a:avLst/>
          </a:prstGeom>
          <a:noFill/>
        </p:spPr>
        <p:txBody>
          <a:bodyPr wrap="none" rtlCol="0">
            <a:spAutoFit/>
          </a:bodyPr>
          <a:lstStyle/>
          <a:p>
            <a:r>
              <a:rPr lang="zh-TW" altLang="en-US" dirty="0"/>
              <a:t>依序由國</a:t>
            </a:r>
            <a:r>
              <a:rPr lang="en-US" altLang="zh-TW" dirty="0">
                <a:latin typeface="+mn-ea"/>
              </a:rPr>
              <a:t>,</a:t>
            </a:r>
            <a:r>
              <a:rPr lang="zh-TW" altLang="en-US" dirty="0"/>
              <a:t>數</a:t>
            </a:r>
            <a:r>
              <a:rPr lang="en-US" altLang="zh-TW" dirty="0">
                <a:latin typeface="+mn-ea"/>
              </a:rPr>
              <a:t>,</a:t>
            </a:r>
            <a:r>
              <a:rPr lang="zh-TW" altLang="en-US" dirty="0"/>
              <a:t>英</a:t>
            </a:r>
            <a:r>
              <a:rPr lang="en-US" altLang="zh-TW" dirty="0">
                <a:latin typeface="+mn-ea"/>
              </a:rPr>
              <a:t>,</a:t>
            </a:r>
          </a:p>
          <a:p>
            <a:r>
              <a:rPr lang="zh-TW" altLang="en-US" dirty="0"/>
              <a:t>社</a:t>
            </a:r>
            <a:r>
              <a:rPr lang="en-US" altLang="zh-TW" dirty="0">
                <a:latin typeface="+mn-ea"/>
              </a:rPr>
              <a:t>,</a:t>
            </a:r>
            <a:r>
              <a:rPr lang="zh-TW" altLang="en-US" dirty="0"/>
              <a:t>自</a:t>
            </a:r>
            <a:r>
              <a:rPr lang="en-US" altLang="zh-TW" dirty="0">
                <a:latin typeface="+mn-ea"/>
              </a:rPr>
              <a:t>,</a:t>
            </a:r>
            <a:r>
              <a:rPr lang="zh-TW" altLang="en-US" dirty="0"/>
              <a:t>寫作</a:t>
            </a:r>
          </a:p>
        </p:txBody>
      </p:sp>
      <p:sp>
        <p:nvSpPr>
          <p:cNvPr id="211" name="文字方塊 210"/>
          <p:cNvSpPr txBox="1"/>
          <p:nvPr/>
        </p:nvSpPr>
        <p:spPr>
          <a:xfrm>
            <a:off x="3379002" y="4035417"/>
            <a:ext cx="1672253" cy="646331"/>
          </a:xfrm>
          <a:prstGeom prst="rect">
            <a:avLst/>
          </a:prstGeom>
          <a:noFill/>
        </p:spPr>
        <p:txBody>
          <a:bodyPr wrap="none" rtlCol="0">
            <a:spAutoFit/>
          </a:bodyPr>
          <a:lstStyle/>
          <a:p>
            <a:r>
              <a:rPr lang="zh-TW" altLang="en-US" dirty="0">
                <a:solidFill>
                  <a:schemeClr val="bg1"/>
                </a:solidFill>
                <a:latin typeface="+mn-ea"/>
              </a:rPr>
              <a:t>增額人數</a:t>
            </a:r>
            <a:r>
              <a:rPr lang="en-US" altLang="zh-TW" b="1" dirty="0">
                <a:solidFill>
                  <a:schemeClr val="bg1"/>
                </a:solidFill>
                <a:latin typeface="+mn-ea"/>
              </a:rPr>
              <a:t>5%</a:t>
            </a:r>
            <a:r>
              <a:rPr lang="zh-TW" altLang="en-US" b="1" dirty="0">
                <a:solidFill>
                  <a:schemeClr val="bg1"/>
                </a:solidFill>
                <a:latin typeface="+mn-ea"/>
              </a:rPr>
              <a:t>內</a:t>
            </a:r>
            <a:endParaRPr lang="en-US" altLang="zh-TW" b="1" dirty="0">
              <a:solidFill>
                <a:schemeClr val="bg1"/>
              </a:solidFill>
              <a:latin typeface="+mn-ea"/>
            </a:endParaRPr>
          </a:p>
          <a:p>
            <a:r>
              <a:rPr lang="zh-TW" altLang="en-US" dirty="0">
                <a:solidFill>
                  <a:schemeClr val="bg1"/>
                </a:solidFill>
                <a:latin typeface="+mn-ea"/>
              </a:rPr>
              <a:t>直接</a:t>
            </a:r>
            <a:r>
              <a:rPr lang="zh-TW" altLang="en-US" b="1" dirty="0">
                <a:solidFill>
                  <a:schemeClr val="bg1"/>
                </a:solidFill>
                <a:latin typeface="+mn-ea"/>
              </a:rPr>
              <a:t>增額錄取</a:t>
            </a:r>
          </a:p>
        </p:txBody>
      </p:sp>
      <p:sp>
        <p:nvSpPr>
          <p:cNvPr id="212" name="文字方塊 211"/>
          <p:cNvSpPr txBox="1"/>
          <p:nvPr/>
        </p:nvSpPr>
        <p:spPr>
          <a:xfrm>
            <a:off x="3312717" y="5367663"/>
            <a:ext cx="1903085" cy="646331"/>
          </a:xfrm>
          <a:prstGeom prst="rect">
            <a:avLst/>
          </a:prstGeom>
          <a:noFill/>
        </p:spPr>
        <p:txBody>
          <a:bodyPr wrap="none" rtlCol="0">
            <a:spAutoFit/>
          </a:bodyPr>
          <a:lstStyle/>
          <a:p>
            <a:r>
              <a:rPr lang="zh-TW" altLang="en-US" dirty="0">
                <a:solidFill>
                  <a:schemeClr val="bg1"/>
                </a:solidFill>
                <a:latin typeface="+mn-ea"/>
              </a:rPr>
              <a:t>增額人數</a:t>
            </a:r>
            <a:r>
              <a:rPr lang="zh-TW" altLang="en-US" b="1" dirty="0">
                <a:solidFill>
                  <a:schemeClr val="bg1"/>
                </a:solidFill>
                <a:latin typeface="+mn-ea"/>
              </a:rPr>
              <a:t>高於</a:t>
            </a:r>
            <a:r>
              <a:rPr lang="en-US" altLang="zh-TW" b="1" dirty="0">
                <a:solidFill>
                  <a:schemeClr val="bg1"/>
                </a:solidFill>
                <a:latin typeface="+mn-ea"/>
              </a:rPr>
              <a:t>5%</a:t>
            </a:r>
          </a:p>
          <a:p>
            <a:r>
              <a:rPr lang="zh-TW" altLang="en-US" dirty="0">
                <a:solidFill>
                  <a:schemeClr val="bg1"/>
                </a:solidFill>
                <a:latin typeface="+mn-ea"/>
              </a:rPr>
              <a:t>依</a:t>
            </a:r>
            <a:r>
              <a:rPr lang="zh-TW" altLang="en-US" b="1" dirty="0">
                <a:solidFill>
                  <a:schemeClr val="bg1"/>
                </a:solidFill>
                <a:latin typeface="+mn-ea"/>
              </a:rPr>
              <a:t>志願順序</a:t>
            </a:r>
            <a:r>
              <a:rPr lang="zh-TW" altLang="en-US" dirty="0">
                <a:solidFill>
                  <a:schemeClr val="bg1"/>
                </a:solidFill>
                <a:latin typeface="+mn-ea"/>
              </a:rPr>
              <a:t>錄取</a:t>
            </a:r>
          </a:p>
        </p:txBody>
      </p:sp>
    </p:spTree>
    <p:extLst>
      <p:ext uri="{BB962C8B-B14F-4D97-AF65-F5344CB8AC3E}">
        <p14:creationId xmlns:p14="http://schemas.microsoft.com/office/powerpoint/2010/main" val="37382543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6" y="636929"/>
            <a:ext cx="3762375" cy="17017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15</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181339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4681" y="80725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b="1" dirty="0"/>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18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超額比序案例說明</a:t>
            </a:r>
            <a:endParaRPr lang="en-US" sz="4400" b="1" dirty="0">
              <a:solidFill>
                <a:prstClr val="black"/>
              </a:solidFill>
            </a:endParaRPr>
          </a:p>
        </p:txBody>
      </p:sp>
      <p:sp>
        <p:nvSpPr>
          <p:cNvPr id="43" name="內容版面配置區 2"/>
          <p:cNvSpPr txBox="1">
            <a:spLocks/>
          </p:cNvSpPr>
          <p:nvPr/>
        </p:nvSpPr>
        <p:spPr bwMode="auto">
          <a:xfrm>
            <a:off x="2219974" y="4667725"/>
            <a:ext cx="8144177" cy="2325800"/>
          </a:xfrm>
          <a:prstGeom prst="rect">
            <a:avLst/>
          </a:prstGeom>
          <a:noFill/>
          <a:ln w="19050">
            <a:noFill/>
          </a:ln>
        </p:spPr>
        <p:style>
          <a:lnRef idx="2">
            <a:schemeClr val="accent6"/>
          </a:lnRef>
          <a:fillRef idx="1">
            <a:schemeClr val="lt1"/>
          </a:fillRef>
          <a:effectRef idx="0">
            <a:schemeClr val="accent6"/>
          </a:effectRef>
          <a:fontRef idx="minor">
            <a:schemeClr val="dk1"/>
          </a:fontRef>
        </p:style>
        <p:txBody>
          <a:bodyPr>
            <a:normAutofit/>
          </a:bodyPr>
          <a:lstStyle>
            <a:lvl1pPr marL="346075" indent="-346075" algn="l" rtl="0" eaLnBrk="0" fontAlgn="base" hangingPunct="0">
              <a:spcBef>
                <a:spcPts val="1800"/>
              </a:spcBef>
              <a:spcAft>
                <a:spcPct val="0"/>
              </a:spcAft>
              <a:buFont typeface="Arial" pitchFamily="34" charset="0"/>
              <a:buChar char="•"/>
              <a:defRPr lang="zh-TW" sz="2400" kern="1200">
                <a:solidFill>
                  <a:schemeClr val="dk1"/>
                </a:solidFill>
                <a:latin typeface="標楷體" pitchFamily="65" charset="-120"/>
                <a:ea typeface="標楷體" pitchFamily="65" charset="-120"/>
                <a:cs typeface="+mn-cs"/>
              </a:defRPr>
            </a:lvl1pPr>
            <a:lvl2pPr marL="739775" indent="-282575" algn="l" rtl="0" eaLnBrk="0" fontAlgn="base" hangingPunct="0">
              <a:spcBef>
                <a:spcPts val="1200"/>
              </a:spcBef>
              <a:spcAft>
                <a:spcPct val="0"/>
              </a:spcAft>
              <a:buFont typeface="Arial" pitchFamily="34" charset="0"/>
              <a:buChar char="•"/>
              <a:defRPr lang="zh-TW" sz="2000" kern="1200">
                <a:solidFill>
                  <a:schemeClr val="dk1"/>
                </a:solidFill>
                <a:latin typeface="+mn-lt"/>
                <a:ea typeface="+mn-ea"/>
                <a:cs typeface="+mn-cs"/>
              </a:defRPr>
            </a:lvl2pPr>
            <a:lvl3pPr marL="1143000" indent="-228600" algn="l" rtl="0" eaLnBrk="0" fontAlgn="base" hangingPunct="0">
              <a:spcBef>
                <a:spcPts val="800"/>
              </a:spcBef>
              <a:spcAft>
                <a:spcPct val="0"/>
              </a:spcAft>
              <a:buFont typeface="Arial" pitchFamily="34" charset="0"/>
              <a:buChar char="•"/>
              <a:defRPr lang="zh-TW" kern="1200">
                <a:solidFill>
                  <a:schemeClr val="dk1"/>
                </a:solidFill>
                <a:latin typeface="+mn-lt"/>
                <a:ea typeface="+mn-ea"/>
                <a:cs typeface="+mn-cs"/>
              </a:defRPr>
            </a:lvl3pPr>
            <a:lvl4pPr marL="16002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4pPr>
            <a:lvl5pPr marL="2057400" indent="-228600" algn="l" rtl="0" eaLnBrk="0" fontAlgn="base" hangingPunct="0">
              <a:spcBef>
                <a:spcPts val="600"/>
              </a:spcBef>
              <a:spcAft>
                <a:spcPct val="0"/>
              </a:spcAft>
              <a:buFont typeface="Arial" pitchFamily="34" charset="0"/>
              <a:buChar char="•"/>
              <a:defRPr lang="zh-TW" sz="1600" kern="1200">
                <a:solidFill>
                  <a:schemeClr val="dk1"/>
                </a:solidFill>
                <a:latin typeface="+mn-lt"/>
                <a:ea typeface="+mn-ea"/>
                <a:cs typeface="+mn-cs"/>
              </a:defRPr>
            </a:lvl5pPr>
            <a:lvl6pPr marL="25146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6pPr>
            <a:lvl7pPr marL="2971800" indent="-228600" algn="l" defTabSz="914400" rtl="0" eaLnBrk="1" latinLnBrk="0" hangingPunct="1">
              <a:lnSpc>
                <a:spcPct val="90000"/>
              </a:lnSpc>
              <a:spcBef>
                <a:spcPts val="600"/>
              </a:spcBef>
              <a:buFont typeface="Arial" panose="020B0604020202020204" pitchFamily="34" charset="0"/>
              <a:buChar char="•"/>
              <a:defRPr lang="zh-TW" sz="1600" kern="1200">
                <a:solidFill>
                  <a:schemeClr val="dk1"/>
                </a:solidFill>
                <a:latin typeface="+mn-lt"/>
                <a:ea typeface="+mn-ea"/>
                <a:cs typeface="+mn-cs"/>
              </a:defRPr>
            </a:lvl7pPr>
            <a:lvl8pPr marL="34290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8pPr>
            <a:lvl9pPr marL="3886200" indent="-228600" algn="l" defTabSz="914400" rtl="0" eaLnBrk="1" latinLnBrk="0" hangingPunct="1">
              <a:lnSpc>
                <a:spcPct val="90000"/>
              </a:lnSpc>
              <a:spcBef>
                <a:spcPts val="600"/>
              </a:spcBef>
              <a:buFont typeface="Arial" panose="020B0604020202020204" pitchFamily="34" charset="0"/>
              <a:buChar char="•"/>
              <a:defRPr lang="zh-TW" sz="1600" kern="1200" baseline="0">
                <a:solidFill>
                  <a:schemeClr val="dk1"/>
                </a:solidFill>
                <a:latin typeface="+mn-lt"/>
                <a:ea typeface="+mn-ea"/>
                <a:cs typeface="+mn-cs"/>
              </a:defRPr>
            </a:lvl9pPr>
          </a:lstStyle>
          <a:p>
            <a:pPr marL="0" indent="0">
              <a:spcBef>
                <a:spcPts val="1000"/>
              </a:spcBef>
              <a:spcAft>
                <a:spcPts val="1000"/>
              </a:spcAft>
              <a:buNone/>
              <a:defRPr/>
            </a:pPr>
            <a:r>
              <a:rPr altLang="en-US" dirty="0">
                <a:solidFill>
                  <a:schemeClr val="tx1"/>
                </a:solidFill>
              </a:rPr>
              <a:t>若甲生、乙生第</a:t>
            </a:r>
            <a:r>
              <a:rPr lang="en-US" altLang="zh-TW" dirty="0">
                <a:solidFill>
                  <a:schemeClr val="tx1"/>
                </a:solidFill>
              </a:rPr>
              <a:t>1</a:t>
            </a:r>
            <a:r>
              <a:rPr altLang="en-US" dirty="0">
                <a:solidFill>
                  <a:schemeClr val="tx1"/>
                </a:solidFill>
              </a:rPr>
              <a:t>志願為同一所高中</a:t>
            </a:r>
          </a:p>
          <a:p>
            <a:pPr marL="0" indent="0">
              <a:lnSpc>
                <a:spcPct val="20000"/>
              </a:lnSpc>
              <a:spcBef>
                <a:spcPts val="1000"/>
              </a:spcBef>
              <a:spcAft>
                <a:spcPts val="1000"/>
              </a:spcAft>
              <a:buNone/>
              <a:defRPr/>
            </a:pPr>
            <a:r>
              <a:rPr lang="en-US" altLang="zh-TW" dirty="0">
                <a:solidFill>
                  <a:schemeClr val="tx1"/>
                </a:solidFill>
              </a:rPr>
              <a:t>1.</a:t>
            </a:r>
            <a:r>
              <a:rPr altLang="en-US" dirty="0">
                <a:solidFill>
                  <a:schemeClr val="tx1"/>
                </a:solidFill>
              </a:rPr>
              <a:t>第一比序</a:t>
            </a:r>
            <a:r>
              <a:rPr lang="en-US" altLang="zh-TW" dirty="0">
                <a:solidFill>
                  <a:schemeClr val="tx1"/>
                </a:solidFill>
              </a:rPr>
              <a:t>(</a:t>
            </a:r>
            <a:r>
              <a:rPr altLang="en-US" dirty="0">
                <a:solidFill>
                  <a:schemeClr val="tx1"/>
                </a:solidFill>
              </a:rPr>
              <a:t>總積分</a:t>
            </a:r>
            <a:r>
              <a:rPr lang="en-US" altLang="zh-TW" dirty="0">
                <a:solidFill>
                  <a:schemeClr val="tx1"/>
                </a:solidFill>
              </a:rPr>
              <a:t>)</a:t>
            </a:r>
            <a:r>
              <a:rPr altLang="en-US" dirty="0">
                <a:solidFill>
                  <a:schemeClr val="tx1"/>
                </a:solidFill>
              </a:rPr>
              <a:t>相同</a:t>
            </a:r>
          </a:p>
          <a:p>
            <a:pPr marL="0" indent="0">
              <a:lnSpc>
                <a:spcPct val="20000"/>
              </a:lnSpc>
              <a:spcBef>
                <a:spcPts val="1000"/>
              </a:spcBef>
              <a:spcAft>
                <a:spcPts val="1000"/>
              </a:spcAft>
              <a:buNone/>
              <a:defRPr/>
            </a:pPr>
            <a:r>
              <a:rPr lang="en-US" altLang="zh-TW" dirty="0">
                <a:solidFill>
                  <a:schemeClr val="tx1"/>
                </a:solidFill>
              </a:rPr>
              <a:t>2.</a:t>
            </a:r>
            <a:r>
              <a:rPr altLang="en-US" dirty="0">
                <a:solidFill>
                  <a:schemeClr val="tx1"/>
                </a:solidFill>
              </a:rPr>
              <a:t>第二比序</a:t>
            </a:r>
            <a:r>
              <a:rPr lang="en-US" altLang="zh-TW" dirty="0">
                <a:solidFill>
                  <a:schemeClr val="tx1"/>
                </a:solidFill>
              </a:rPr>
              <a:t>(</a:t>
            </a:r>
            <a:r>
              <a:rPr altLang="en-US" dirty="0">
                <a:solidFill>
                  <a:schemeClr val="tx1"/>
                </a:solidFill>
              </a:rPr>
              <a:t>多元學習表現</a:t>
            </a:r>
            <a:r>
              <a:rPr lang="en-US" altLang="zh-TW" dirty="0">
                <a:solidFill>
                  <a:schemeClr val="tx1"/>
                </a:solidFill>
              </a:rPr>
              <a:t>)</a:t>
            </a:r>
            <a:r>
              <a:rPr altLang="en-US" dirty="0">
                <a:solidFill>
                  <a:schemeClr val="tx1"/>
                </a:solidFill>
              </a:rPr>
              <a:t>相同</a:t>
            </a:r>
          </a:p>
          <a:p>
            <a:pPr marL="0" indent="0">
              <a:lnSpc>
                <a:spcPct val="20000"/>
              </a:lnSpc>
              <a:spcBef>
                <a:spcPts val="1000"/>
              </a:spcBef>
              <a:spcAft>
                <a:spcPts val="1000"/>
              </a:spcAft>
              <a:buNone/>
              <a:defRPr/>
            </a:pPr>
            <a:r>
              <a:rPr lang="en-US" altLang="zh-TW" dirty="0">
                <a:solidFill>
                  <a:schemeClr val="tx1"/>
                </a:solidFill>
              </a:rPr>
              <a:t>3.</a:t>
            </a:r>
            <a:r>
              <a:rPr altLang="en-US" dirty="0">
                <a:solidFill>
                  <a:schemeClr val="tx1"/>
                </a:solidFill>
              </a:rPr>
              <a:t>第三比序</a:t>
            </a:r>
            <a:r>
              <a:rPr lang="en-US" altLang="zh-TW" dirty="0">
                <a:solidFill>
                  <a:schemeClr val="tx1"/>
                </a:solidFill>
              </a:rPr>
              <a:t>(</a:t>
            </a:r>
            <a:r>
              <a:rPr altLang="en-US" dirty="0">
                <a:solidFill>
                  <a:schemeClr val="tx1"/>
                </a:solidFill>
              </a:rPr>
              <a:t>會考總積分</a:t>
            </a:r>
            <a:r>
              <a:rPr lang="en-US" altLang="zh-TW" dirty="0">
                <a:solidFill>
                  <a:schemeClr val="tx1"/>
                </a:solidFill>
              </a:rPr>
              <a:t>)</a:t>
            </a:r>
            <a:r>
              <a:rPr altLang="en-US" dirty="0">
                <a:solidFill>
                  <a:schemeClr val="tx1"/>
                </a:solidFill>
              </a:rPr>
              <a:t>相同</a:t>
            </a:r>
            <a:endParaRPr lang="en-US" altLang="en-US" dirty="0">
              <a:solidFill>
                <a:schemeClr val="tx1"/>
              </a:solidFill>
            </a:endParaRPr>
          </a:p>
          <a:p>
            <a:pPr marL="0" indent="0">
              <a:lnSpc>
                <a:spcPct val="20000"/>
              </a:lnSpc>
              <a:spcBef>
                <a:spcPts val="1000"/>
              </a:spcBef>
              <a:spcAft>
                <a:spcPts val="1000"/>
              </a:spcAft>
              <a:buNone/>
              <a:defRPr/>
            </a:pPr>
            <a:r>
              <a:rPr lang="en-US" altLang="zh-TW" dirty="0">
                <a:solidFill>
                  <a:schemeClr val="tx1"/>
                </a:solidFill>
              </a:rPr>
              <a:t>4.</a:t>
            </a:r>
            <a:r>
              <a:rPr lang="zh-TW" altLang="en-US" dirty="0">
                <a:solidFill>
                  <a:schemeClr val="tx1"/>
                </a:solidFill>
              </a:rPr>
              <a:t>第四比序</a:t>
            </a:r>
            <a:r>
              <a:rPr lang="en-US" altLang="zh-TW" dirty="0">
                <a:solidFill>
                  <a:schemeClr val="tx1"/>
                </a:solidFill>
              </a:rPr>
              <a:t>(</a:t>
            </a:r>
            <a:r>
              <a:rPr lang="zh-TW" altLang="en-US" dirty="0">
                <a:solidFill>
                  <a:schemeClr val="tx1"/>
                </a:solidFill>
              </a:rPr>
              <a:t>志願序積分</a:t>
            </a:r>
            <a:r>
              <a:rPr lang="en-US" altLang="zh-TW" dirty="0">
                <a:solidFill>
                  <a:schemeClr val="tx1"/>
                </a:solidFill>
              </a:rPr>
              <a:t>)</a:t>
            </a:r>
            <a:r>
              <a:rPr lang="zh-TW" altLang="en-US" dirty="0">
                <a:solidFill>
                  <a:schemeClr val="tx1"/>
                </a:solidFill>
              </a:rPr>
              <a:t>相同</a:t>
            </a:r>
          </a:p>
          <a:p>
            <a:pPr marL="0" indent="0">
              <a:lnSpc>
                <a:spcPct val="20000"/>
              </a:lnSpc>
              <a:spcBef>
                <a:spcPts val="1000"/>
              </a:spcBef>
              <a:spcAft>
                <a:spcPts val="1000"/>
              </a:spcAft>
              <a:buNone/>
              <a:defRPr/>
            </a:pPr>
            <a:r>
              <a:rPr lang="en-US" altLang="zh-TW" dirty="0">
                <a:solidFill>
                  <a:schemeClr val="tx1"/>
                </a:solidFill>
              </a:rPr>
              <a:t>5.</a:t>
            </a:r>
            <a:r>
              <a:rPr lang="zh-TW" altLang="en-US" dirty="0">
                <a:solidFill>
                  <a:schemeClr val="tx1"/>
                </a:solidFill>
              </a:rPr>
              <a:t>第五比序</a:t>
            </a:r>
            <a:r>
              <a:rPr lang="en-US" altLang="zh-TW" dirty="0">
                <a:solidFill>
                  <a:schemeClr val="tx1"/>
                </a:solidFill>
              </a:rPr>
              <a:t>(</a:t>
            </a:r>
            <a:r>
              <a:rPr lang="zh-TW" altLang="en-US" dirty="0">
                <a:solidFill>
                  <a:schemeClr val="tx1"/>
                </a:solidFill>
              </a:rPr>
              <a:t>各科會考標示</a:t>
            </a:r>
            <a:r>
              <a:rPr lang="en-US" altLang="zh-TW" dirty="0">
                <a:solidFill>
                  <a:schemeClr val="tx1"/>
                </a:solidFill>
              </a:rPr>
              <a:t>)</a:t>
            </a:r>
            <a:r>
              <a:rPr lang="zh-TW" altLang="en-US" dirty="0">
                <a:solidFill>
                  <a:schemeClr val="tx1"/>
                </a:solidFill>
              </a:rPr>
              <a:t>，故超額比序時，</a:t>
            </a:r>
            <a:r>
              <a:rPr lang="zh-TW" altLang="en-US" b="1" dirty="0">
                <a:solidFill>
                  <a:srgbClr val="0000FF"/>
                </a:solidFill>
              </a:rPr>
              <a:t>甲生</a:t>
            </a:r>
            <a:r>
              <a:rPr lang="zh-TW" altLang="en-US" dirty="0">
                <a:solidFill>
                  <a:schemeClr val="tx1"/>
                </a:solidFill>
              </a:rPr>
              <a:t>勝出</a:t>
            </a:r>
            <a:endParaRPr lang="zh-TW" altLang="en-US" dirty="0"/>
          </a:p>
          <a:p>
            <a:pPr marL="0" indent="0">
              <a:lnSpc>
                <a:spcPct val="20000"/>
              </a:lnSpc>
              <a:buNone/>
              <a:defRPr/>
            </a:pPr>
            <a:endParaRPr altLang="en-US" dirty="0"/>
          </a:p>
        </p:txBody>
      </p:sp>
      <p:graphicFrame>
        <p:nvGraphicFramePr>
          <p:cNvPr id="44" name="表格 43"/>
          <p:cNvGraphicFramePr>
            <a:graphicFrameLocks noGrp="1"/>
          </p:cNvGraphicFramePr>
          <p:nvPr/>
        </p:nvGraphicFramePr>
        <p:xfrm>
          <a:off x="2347126" y="1089290"/>
          <a:ext cx="8793160" cy="3656880"/>
        </p:xfrm>
        <a:graphic>
          <a:graphicData uri="http://schemas.openxmlformats.org/drawingml/2006/table">
            <a:tbl>
              <a:tblPr firstRow="1" bandRow="1">
                <a:tableStyleId>{5C22544A-7EE6-4342-B048-85BDC9FD1C3A}</a:tableStyleId>
              </a:tblPr>
              <a:tblGrid>
                <a:gridCol w="936104">
                  <a:extLst>
                    <a:ext uri="{9D8B030D-6E8A-4147-A177-3AD203B41FA5}">
                      <a16:colId xmlns:a16="http://schemas.microsoft.com/office/drawing/2014/main" val="20000"/>
                    </a:ext>
                  </a:extLst>
                </a:gridCol>
                <a:gridCol w="894072">
                  <a:extLst>
                    <a:ext uri="{9D8B030D-6E8A-4147-A177-3AD203B41FA5}">
                      <a16:colId xmlns:a16="http://schemas.microsoft.com/office/drawing/2014/main" val="20001"/>
                    </a:ext>
                  </a:extLst>
                </a:gridCol>
                <a:gridCol w="834244">
                  <a:extLst>
                    <a:ext uri="{9D8B030D-6E8A-4147-A177-3AD203B41FA5}">
                      <a16:colId xmlns:a16="http://schemas.microsoft.com/office/drawing/2014/main" val="20002"/>
                    </a:ext>
                  </a:extLst>
                </a:gridCol>
                <a:gridCol w="864096">
                  <a:extLst>
                    <a:ext uri="{9D8B030D-6E8A-4147-A177-3AD203B41FA5}">
                      <a16:colId xmlns:a16="http://schemas.microsoft.com/office/drawing/2014/main" val="20003"/>
                    </a:ext>
                  </a:extLst>
                </a:gridCol>
                <a:gridCol w="864096">
                  <a:extLst>
                    <a:ext uri="{9D8B030D-6E8A-4147-A177-3AD203B41FA5}">
                      <a16:colId xmlns:a16="http://schemas.microsoft.com/office/drawing/2014/main" val="20004"/>
                    </a:ext>
                  </a:extLst>
                </a:gridCol>
                <a:gridCol w="576064">
                  <a:extLst>
                    <a:ext uri="{9D8B030D-6E8A-4147-A177-3AD203B41FA5}">
                      <a16:colId xmlns:a16="http://schemas.microsoft.com/office/drawing/2014/main" val="20005"/>
                    </a:ext>
                  </a:extLst>
                </a:gridCol>
                <a:gridCol w="639637">
                  <a:extLst>
                    <a:ext uri="{9D8B030D-6E8A-4147-A177-3AD203B41FA5}">
                      <a16:colId xmlns:a16="http://schemas.microsoft.com/office/drawing/2014/main" val="20006"/>
                    </a:ext>
                  </a:extLst>
                </a:gridCol>
                <a:gridCol w="825809">
                  <a:extLst>
                    <a:ext uri="{9D8B030D-6E8A-4147-A177-3AD203B41FA5}">
                      <a16:colId xmlns:a16="http://schemas.microsoft.com/office/drawing/2014/main" val="20007"/>
                    </a:ext>
                  </a:extLst>
                </a:gridCol>
                <a:gridCol w="563867">
                  <a:extLst>
                    <a:ext uri="{9D8B030D-6E8A-4147-A177-3AD203B41FA5}">
                      <a16:colId xmlns:a16="http://schemas.microsoft.com/office/drawing/2014/main" val="20008"/>
                    </a:ext>
                  </a:extLst>
                </a:gridCol>
                <a:gridCol w="635309">
                  <a:extLst>
                    <a:ext uri="{9D8B030D-6E8A-4147-A177-3AD203B41FA5}">
                      <a16:colId xmlns:a16="http://schemas.microsoft.com/office/drawing/2014/main" val="20009"/>
                    </a:ext>
                  </a:extLst>
                </a:gridCol>
                <a:gridCol w="635309">
                  <a:extLst>
                    <a:ext uri="{9D8B030D-6E8A-4147-A177-3AD203B41FA5}">
                      <a16:colId xmlns:a16="http://schemas.microsoft.com/office/drawing/2014/main" val="20010"/>
                    </a:ext>
                  </a:extLst>
                </a:gridCol>
                <a:gridCol w="524553">
                  <a:extLst>
                    <a:ext uri="{9D8B030D-6E8A-4147-A177-3AD203B41FA5}">
                      <a16:colId xmlns:a16="http://schemas.microsoft.com/office/drawing/2014/main" val="20011"/>
                    </a:ext>
                  </a:extLst>
                </a:gridCol>
              </a:tblGrid>
              <a:tr h="701372">
                <a:tc rowSpan="2">
                  <a:txBody>
                    <a:bodyPr/>
                    <a:lstStyle/>
                    <a:p>
                      <a:pPr algn="ctr"/>
                      <a:endParaRPr lang="zh-TW" altLang="en-US" sz="1800" dirty="0"/>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2">
                  <a:txBody>
                    <a:bodyPr/>
                    <a:lstStyle/>
                    <a:p>
                      <a:pPr algn="ctr"/>
                      <a:r>
                        <a:rPr lang="zh-TW" altLang="en-US" sz="2400" dirty="0"/>
                        <a:t>總</a:t>
                      </a:r>
                      <a:endParaRPr lang="en-US" altLang="zh-TW" sz="2400" dirty="0"/>
                    </a:p>
                    <a:p>
                      <a:pPr algn="ctr"/>
                      <a:r>
                        <a:rPr lang="zh-TW" altLang="en-US" sz="2400" dirty="0"/>
                        <a:t>積</a:t>
                      </a:r>
                      <a:endParaRPr lang="en-US" altLang="zh-TW" sz="2400" dirty="0"/>
                    </a:p>
                    <a:p>
                      <a:pPr algn="ctr"/>
                      <a:r>
                        <a:rPr lang="zh-TW" altLang="en-US" sz="2400" dirty="0"/>
                        <a:t>分</a:t>
                      </a:r>
                      <a:endParaRPr lang="en-US" altLang="zh-TW" sz="2400" dirty="0"/>
                    </a:p>
                    <a:p>
                      <a:pPr algn="ctr"/>
                      <a:r>
                        <a:rPr lang="en-US" altLang="zh-TW" sz="2400" dirty="0">
                          <a:solidFill>
                            <a:schemeClr val="bg1"/>
                          </a:solidFill>
                        </a:rPr>
                        <a:t>(1)</a:t>
                      </a:r>
                      <a:endParaRPr lang="zh-TW" altLang="en-US" sz="2400" dirty="0">
                        <a:solidFill>
                          <a:schemeClr val="bg1"/>
                        </a:solidFill>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gridSpan="2">
                  <a:txBody>
                    <a:bodyPr/>
                    <a:lstStyle/>
                    <a:p>
                      <a:pPr algn="ctr"/>
                      <a:r>
                        <a:rPr lang="zh-TW" altLang="en-US" sz="2000" b="1" kern="1200" dirty="0">
                          <a:solidFill>
                            <a:schemeClr val="bg1"/>
                          </a:solidFill>
                          <a:latin typeface="+mn-lt"/>
                          <a:ea typeface="+mn-ea"/>
                          <a:cs typeface="+mn-cs"/>
                        </a:rPr>
                        <a:t>多元學習</a:t>
                      </a:r>
                      <a:endParaRPr lang="en-US" altLang="zh-TW" sz="2000" b="1" kern="1200" dirty="0">
                        <a:solidFill>
                          <a:schemeClr val="bg1"/>
                        </a:solidFill>
                        <a:latin typeface="+mn-lt"/>
                        <a:ea typeface="+mn-ea"/>
                        <a:cs typeface="+mn-cs"/>
                      </a:endParaRPr>
                    </a:p>
                    <a:p>
                      <a:pPr algn="ctr"/>
                      <a:r>
                        <a:rPr lang="zh-TW" altLang="en-US" sz="2000" b="1" kern="1200" dirty="0">
                          <a:solidFill>
                            <a:schemeClr val="bg1"/>
                          </a:solidFill>
                          <a:latin typeface="+mn-lt"/>
                          <a:ea typeface="+mn-ea"/>
                          <a:cs typeface="+mn-cs"/>
                        </a:rPr>
                        <a:t>表現</a:t>
                      </a:r>
                      <a:r>
                        <a:rPr lang="en-US" altLang="zh-TW" sz="2000" b="1" kern="1200" dirty="0">
                          <a:solidFill>
                            <a:schemeClr val="bg1"/>
                          </a:solidFill>
                          <a:latin typeface="+mn-lt"/>
                          <a:ea typeface="+mn-ea"/>
                          <a:cs typeface="+mn-cs"/>
                        </a:rPr>
                        <a:t>(2)</a:t>
                      </a:r>
                      <a:endParaRPr lang="zh-TW" altLang="en-US" sz="2000" b="1" kern="1200" dirty="0">
                        <a:solidFill>
                          <a:schemeClr val="bg1"/>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86EA"/>
                    </a:solidFill>
                  </a:tcPr>
                </a:tc>
                <a:tc hMerge="1">
                  <a:txBody>
                    <a:bodyPr/>
                    <a:lstStyle/>
                    <a:p>
                      <a:pPr algn="ctr"/>
                      <a:endParaRPr lang="zh-TW" altLang="en-US" sz="2000" b="1" kern="1200" dirty="0">
                        <a:solidFill>
                          <a:schemeClr val="lt1"/>
                        </a:solidFill>
                        <a:latin typeface="+mn-lt"/>
                        <a:ea typeface="+mn-ea"/>
                        <a:cs typeface="+mn-cs"/>
                      </a:endParaRPr>
                    </a:p>
                  </a:txBody>
                  <a:tcPr marL="91441" marR="91441" anchor="ctr">
                    <a:lnB w="12700" cap="flat" cmpd="sng" algn="ctr">
                      <a:solidFill>
                        <a:schemeClr val="tx1"/>
                      </a:solidFill>
                      <a:prstDash val="solid"/>
                      <a:round/>
                      <a:headEnd type="none" w="med" len="med"/>
                      <a:tailEnd type="none" w="med" len="med"/>
                    </a:lnB>
                  </a:tcPr>
                </a:tc>
                <a:tc rowSpan="2">
                  <a:txBody>
                    <a:bodyPr/>
                    <a:lstStyle/>
                    <a:p>
                      <a:pPr algn="ctr"/>
                      <a:r>
                        <a:rPr lang="zh-TW" altLang="en-US" sz="2000" dirty="0">
                          <a:solidFill>
                            <a:schemeClr val="bg1"/>
                          </a:solidFill>
                        </a:rPr>
                        <a:t>會</a:t>
                      </a:r>
                      <a:endParaRPr lang="en-US" altLang="zh-TW" sz="2000" dirty="0">
                        <a:solidFill>
                          <a:schemeClr val="bg1"/>
                        </a:solidFill>
                      </a:endParaRPr>
                    </a:p>
                    <a:p>
                      <a:pPr algn="ctr"/>
                      <a:r>
                        <a:rPr lang="zh-TW" altLang="en-US" sz="2000" dirty="0">
                          <a:solidFill>
                            <a:schemeClr val="bg1"/>
                          </a:solidFill>
                        </a:rPr>
                        <a:t>考</a:t>
                      </a:r>
                      <a:endParaRPr lang="en-US" altLang="zh-TW" sz="2000" dirty="0">
                        <a:solidFill>
                          <a:schemeClr val="bg1"/>
                        </a:solidFill>
                      </a:endParaRPr>
                    </a:p>
                    <a:p>
                      <a:pPr algn="ctr"/>
                      <a:r>
                        <a:rPr lang="zh-TW" altLang="en-US" sz="2000" dirty="0">
                          <a:solidFill>
                            <a:schemeClr val="bg1"/>
                          </a:solidFill>
                        </a:rPr>
                        <a:t>總</a:t>
                      </a:r>
                      <a:endParaRPr lang="en-US" altLang="zh-TW" sz="2000" dirty="0">
                        <a:solidFill>
                          <a:schemeClr val="bg1"/>
                        </a:solidFill>
                      </a:endParaRPr>
                    </a:p>
                    <a:p>
                      <a:pPr algn="ctr"/>
                      <a:r>
                        <a:rPr lang="zh-TW" altLang="en-US" sz="2000" dirty="0">
                          <a:solidFill>
                            <a:schemeClr val="bg1"/>
                          </a:solidFill>
                        </a:rPr>
                        <a:t>積</a:t>
                      </a:r>
                      <a:endParaRPr lang="en-US" altLang="zh-TW" sz="2000" dirty="0">
                        <a:solidFill>
                          <a:schemeClr val="bg1"/>
                        </a:solidFill>
                      </a:endParaRPr>
                    </a:p>
                    <a:p>
                      <a:pPr algn="ctr"/>
                      <a:r>
                        <a:rPr lang="zh-TW" altLang="en-US" sz="2000" dirty="0">
                          <a:solidFill>
                            <a:schemeClr val="bg1"/>
                          </a:solidFill>
                        </a:rPr>
                        <a:t>分</a:t>
                      </a:r>
                      <a:endParaRPr lang="en-US" altLang="zh-TW" sz="2000" dirty="0">
                        <a:solidFill>
                          <a:schemeClr val="bg1"/>
                        </a:solidFill>
                      </a:endParaRPr>
                    </a:p>
                    <a:p>
                      <a:pPr algn="ctr"/>
                      <a:r>
                        <a:rPr lang="en-US" altLang="zh-TW" sz="2400" dirty="0">
                          <a:solidFill>
                            <a:schemeClr val="bg1"/>
                          </a:solidFill>
                        </a:rPr>
                        <a:t>(3)</a:t>
                      </a:r>
                      <a:endParaRPr lang="zh-TW" altLang="en-US" sz="2400" dirty="0">
                        <a:solidFill>
                          <a:schemeClr val="bg1"/>
                        </a:solidFill>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000"/>
                    </a:solidFill>
                  </a:tcPr>
                </a:tc>
                <a:tc rowSpan="2">
                  <a:txBody>
                    <a:bodyPr/>
                    <a:lstStyle/>
                    <a:p>
                      <a:pPr algn="ctr"/>
                      <a:r>
                        <a:rPr lang="zh-TW" altLang="en-US" sz="2000" dirty="0">
                          <a:solidFill>
                            <a:schemeClr val="bg1"/>
                          </a:solidFill>
                        </a:rPr>
                        <a:t>志</a:t>
                      </a:r>
                      <a:endParaRPr lang="en-US" altLang="zh-TW" sz="2000" dirty="0">
                        <a:solidFill>
                          <a:schemeClr val="bg1"/>
                        </a:solidFill>
                      </a:endParaRPr>
                    </a:p>
                    <a:p>
                      <a:pPr algn="ctr"/>
                      <a:r>
                        <a:rPr lang="zh-TW" altLang="en-US" sz="2000" dirty="0">
                          <a:solidFill>
                            <a:schemeClr val="bg1"/>
                          </a:solidFill>
                        </a:rPr>
                        <a:t>願</a:t>
                      </a:r>
                      <a:endParaRPr lang="en-US" altLang="zh-TW" sz="2000" dirty="0">
                        <a:solidFill>
                          <a:schemeClr val="bg1"/>
                        </a:solidFill>
                      </a:endParaRPr>
                    </a:p>
                    <a:p>
                      <a:pPr algn="ctr"/>
                      <a:r>
                        <a:rPr lang="zh-TW" altLang="en-US" sz="2000" dirty="0">
                          <a:solidFill>
                            <a:schemeClr val="bg1"/>
                          </a:solidFill>
                        </a:rPr>
                        <a:t>序積分</a:t>
                      </a:r>
                      <a:endParaRPr lang="en-US" altLang="zh-TW" sz="2000" dirty="0">
                        <a:solidFill>
                          <a:schemeClr val="bg1"/>
                        </a:solidFil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TW" sz="2400" b="1" i="0" u="none" strike="noStrike" kern="1200" cap="none" spc="0" normalizeH="0" baseline="0" noProof="0" dirty="0">
                          <a:ln>
                            <a:noFill/>
                          </a:ln>
                          <a:solidFill>
                            <a:schemeClr val="bg1"/>
                          </a:solidFill>
                          <a:effectLst/>
                          <a:uLnTx/>
                          <a:uFillTx/>
                          <a:latin typeface="+mn-lt"/>
                          <a:cs typeface="+mn-cs"/>
                        </a:rPr>
                        <a:t>(4)</a:t>
                      </a:r>
                      <a:endParaRPr kumimoji="0" lang="zh-TW" altLang="en-US" sz="2400" b="1" i="0" u="none" strike="noStrike" kern="1200" cap="none" spc="0" normalizeH="0" baseline="0" noProof="0" dirty="0">
                        <a:ln>
                          <a:noFill/>
                        </a:ln>
                        <a:solidFill>
                          <a:schemeClr val="bg1"/>
                        </a:solidFill>
                        <a:effectLst/>
                        <a:uLnTx/>
                        <a:uFillTx/>
                        <a:latin typeface="+mn-lt"/>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3DC74A"/>
                    </a:solidFill>
                  </a:tcPr>
                </a:tc>
                <a:tc gridSpan="6">
                  <a:txBody>
                    <a:bodyPr/>
                    <a:lstStyle/>
                    <a:p>
                      <a:pPr algn="ctr"/>
                      <a:r>
                        <a:rPr lang="zh-TW" altLang="en-US" sz="2400" dirty="0"/>
                        <a:t>會考各科等第標示</a:t>
                      </a:r>
                      <a:r>
                        <a:rPr lang="en-US" altLang="zh-TW" sz="2400" dirty="0">
                          <a:solidFill>
                            <a:srgbClr val="0000FF"/>
                          </a:solidFill>
                        </a:rPr>
                        <a:t>(5)</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1400213">
                <a:tc vMerge="1">
                  <a:txBody>
                    <a:bodyPr/>
                    <a:lstStyle/>
                    <a:p>
                      <a:endParaRPr lang="zh-TW" altLang="en-US"/>
                    </a:p>
                  </a:txBody>
                  <a:tcPr/>
                </a:tc>
                <a:tc vMerge="1">
                  <a:txBody>
                    <a:bodyPr/>
                    <a:lstStyle/>
                    <a:p>
                      <a:endParaRPr lang="zh-TW" altLang="en-US"/>
                    </a:p>
                  </a:txBody>
                  <a:tcPr/>
                </a:tc>
                <a:tc>
                  <a:txBody>
                    <a:bodyPr/>
                    <a:lstStyle/>
                    <a:p>
                      <a:pPr marL="0" algn="ctr" defTabSz="914400" rtl="0" eaLnBrk="1" latinLnBrk="0" hangingPunct="1"/>
                      <a:r>
                        <a:rPr lang="zh-TW" altLang="en-US" sz="2400" b="1" kern="1200" dirty="0">
                          <a:solidFill>
                            <a:schemeClr val="bg1"/>
                          </a:solidFill>
                          <a:latin typeface="+mn-lt"/>
                          <a:ea typeface="+mn-ea"/>
                          <a:cs typeface="+mn-cs"/>
                        </a:rPr>
                        <a:t>均衡</a:t>
                      </a:r>
                      <a:endParaRPr lang="en-US" altLang="zh-TW" sz="2400" b="1" kern="1200" dirty="0">
                        <a:solidFill>
                          <a:schemeClr val="bg1"/>
                        </a:solidFill>
                        <a:latin typeface="+mn-lt"/>
                        <a:ea typeface="+mn-ea"/>
                        <a:cs typeface="+mn-cs"/>
                      </a:endParaRPr>
                    </a:p>
                    <a:p>
                      <a:pPr marL="0" algn="ctr" defTabSz="914400" rtl="0" eaLnBrk="1" latinLnBrk="0" hangingPunct="1"/>
                      <a:r>
                        <a:rPr lang="zh-TW" altLang="en-US" sz="2400" b="1" kern="1200" dirty="0">
                          <a:solidFill>
                            <a:schemeClr val="bg1"/>
                          </a:solidFill>
                          <a:latin typeface="+mn-lt"/>
                          <a:ea typeface="+mn-ea"/>
                          <a:cs typeface="+mn-cs"/>
                        </a:rPr>
                        <a:t>學習</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86EA"/>
                    </a:solidFill>
                  </a:tcPr>
                </a:tc>
                <a:tc>
                  <a:txBody>
                    <a:bodyPr/>
                    <a:lstStyle/>
                    <a:p>
                      <a:pPr marL="0" algn="ctr" defTabSz="914400" rtl="0" eaLnBrk="1" latinLnBrk="0" hangingPunct="1"/>
                      <a:r>
                        <a:rPr lang="zh-TW" altLang="en-US" sz="2400" b="1" kern="1200" dirty="0">
                          <a:solidFill>
                            <a:schemeClr val="bg1"/>
                          </a:solidFill>
                          <a:latin typeface="+mn-lt"/>
                          <a:ea typeface="+mn-ea"/>
                          <a:cs typeface="+mn-cs"/>
                        </a:rPr>
                        <a:t>服務</a:t>
                      </a:r>
                      <a:endParaRPr lang="en-US" altLang="zh-TW" sz="2400" b="1" kern="1200" dirty="0">
                        <a:solidFill>
                          <a:schemeClr val="bg1"/>
                        </a:solidFill>
                        <a:latin typeface="+mn-lt"/>
                        <a:ea typeface="+mn-ea"/>
                        <a:cs typeface="+mn-cs"/>
                      </a:endParaRPr>
                    </a:p>
                    <a:p>
                      <a:pPr marL="0" algn="ctr" defTabSz="914400" rtl="0" eaLnBrk="1" latinLnBrk="0" hangingPunct="1"/>
                      <a:r>
                        <a:rPr lang="zh-TW" altLang="en-US" sz="2400" b="1" kern="1200" dirty="0">
                          <a:solidFill>
                            <a:schemeClr val="bg1"/>
                          </a:solidFill>
                          <a:latin typeface="+mn-lt"/>
                          <a:ea typeface="+mn-ea"/>
                          <a:cs typeface="+mn-cs"/>
                        </a:rPr>
                        <a:t>學習</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AA86EA"/>
                    </a:solidFill>
                  </a:tcPr>
                </a:tc>
                <a:tc vMerge="1">
                  <a:txBody>
                    <a:bodyPr/>
                    <a:lstStyle/>
                    <a:p>
                      <a:pPr algn="ctr"/>
                      <a:endParaRPr lang="zh-TW" altLang="en-US" sz="2400" dirty="0"/>
                    </a:p>
                  </a:txBody>
                  <a:tcPr marL="91433" marR="91433"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endParaRPr lang="zh-TW" altLang="en-US"/>
                    </a:p>
                  </a:txBody>
                  <a:tcPr/>
                </a:tc>
                <a:tc>
                  <a:txBody>
                    <a:bodyPr/>
                    <a:lstStyle/>
                    <a:p>
                      <a:pPr algn="ctr"/>
                      <a:r>
                        <a:rPr lang="zh-TW" altLang="en-US" sz="2400" dirty="0"/>
                        <a:t>國</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數</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英</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社</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自</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400" dirty="0"/>
                        <a:t>寫</a:t>
                      </a:r>
                      <a:endParaRPr lang="en-US" altLang="zh-TW" sz="2400" dirty="0"/>
                    </a:p>
                    <a:p>
                      <a:pPr algn="ctr"/>
                      <a:r>
                        <a:rPr lang="zh-TW" altLang="en-US" sz="2400" dirty="0"/>
                        <a:t>作</a:t>
                      </a:r>
                      <a:endParaRPr lang="en-US" altLang="zh-TW" sz="2400" dirty="0"/>
                    </a:p>
                    <a:p>
                      <a:pPr algn="ctr"/>
                      <a:r>
                        <a:rPr lang="zh-TW" altLang="en-US" sz="2400" dirty="0"/>
                        <a:t>測</a:t>
                      </a:r>
                      <a:endParaRPr lang="en-US" altLang="zh-TW" sz="2400" dirty="0"/>
                    </a:p>
                    <a:p>
                      <a:pPr algn="ctr"/>
                      <a:r>
                        <a:rPr lang="zh-TW" altLang="en-US" sz="2400" dirty="0"/>
                        <a:t>驗</a:t>
                      </a:r>
                    </a:p>
                  </a:txBody>
                  <a:tcPr marL="91433" marR="91433" marT="45751" marB="4575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752684">
                <a:tc>
                  <a:txBody>
                    <a:bodyPr/>
                    <a:lstStyle/>
                    <a:p>
                      <a:pPr algn="ct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甲生</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91.8</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21</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15</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000" b="1" kern="1200" dirty="0">
                          <a:solidFill>
                            <a:srgbClr val="FFC000"/>
                          </a:solidFill>
                          <a:latin typeface="+mn-lt"/>
                          <a:ea typeface="+mn-ea"/>
                          <a:cs typeface="+mn-cs"/>
                        </a:rPr>
                        <a:t>19.8</a:t>
                      </a:r>
                      <a:endParaRPr lang="zh-TW" altLang="en-US" sz="2000" b="1" kern="1200" dirty="0">
                        <a:solidFill>
                          <a:srgbClr val="FFC000"/>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36</a:t>
                      </a:r>
                      <a:endParaRPr lang="zh-TW" altLang="en-US"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C</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648282">
                <a:tc>
                  <a:txBody>
                    <a:bodyPr/>
                    <a:lstStyle/>
                    <a:p>
                      <a:pPr algn="ctr"/>
                      <a:r>
                        <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乙生</a:t>
                      </a: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91.8</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21</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kern="1200" dirty="0">
                          <a:solidFill>
                            <a:schemeClr val="accent6">
                              <a:lumMod val="75000"/>
                            </a:schemeClr>
                          </a:solidFill>
                          <a:latin typeface="+mn-lt"/>
                          <a:ea typeface="+mn-ea"/>
                          <a:cs typeface="+mn-cs"/>
                        </a:rPr>
                        <a:t>15</a:t>
                      </a:r>
                      <a:endParaRPr lang="zh-TW" altLang="en-US" sz="2400" b="1" kern="1200" dirty="0">
                        <a:solidFill>
                          <a:schemeClr val="accent6">
                            <a:lumMod val="75000"/>
                          </a:schemeClr>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latinLnBrk="0" hangingPunct="1"/>
                      <a:r>
                        <a:rPr lang="en-US" altLang="zh-TW" sz="2000" b="1" kern="1200" dirty="0">
                          <a:solidFill>
                            <a:srgbClr val="FFC000"/>
                          </a:solidFill>
                          <a:latin typeface="+mn-lt"/>
                          <a:ea typeface="+mn-ea"/>
                          <a:cs typeface="+mn-cs"/>
                        </a:rPr>
                        <a:t>19.8</a:t>
                      </a:r>
                      <a:endParaRPr lang="zh-TW" altLang="en-US" sz="2000" b="1" kern="1200" dirty="0">
                        <a:solidFill>
                          <a:srgbClr val="FFC000"/>
                        </a:solidFill>
                        <a:latin typeface="+mn-lt"/>
                        <a:ea typeface="+mn-ea"/>
                        <a:cs typeface="+mn-cs"/>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36</a:t>
                      </a:r>
                      <a:endParaRPr lang="zh-TW" altLang="en-US" sz="28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A+</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altLang="zh-TW" sz="2400" b="1" dirty="0">
                          <a:latin typeface="Times New Roman" panose="02020603050405020304" pitchFamily="18" charset="0"/>
                          <a:ea typeface="標楷體" panose="03000509000000000000" pitchFamily="65" charset="-120"/>
                          <a:cs typeface="Times New Roman" panose="02020603050405020304" pitchFamily="18" charset="0"/>
                        </a:rPr>
                        <a:t>B+</a:t>
                      </a:r>
                      <a:endParaRPr lang="zh-TW" altLang="en-US" sz="24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TW" sz="2800" b="1" dirty="0">
                          <a:latin typeface="Times New Roman" panose="02020603050405020304" pitchFamily="18" charset="0"/>
                          <a:ea typeface="標楷體" panose="03000509000000000000" pitchFamily="65" charset="-120"/>
                          <a:cs typeface="Times New Roman" panose="02020603050405020304" pitchFamily="18" charset="0"/>
                        </a:rPr>
                        <a:t>5</a:t>
                      </a:r>
                      <a:endParaRPr lang="zh-TW" altLang="en-US" sz="2800" b="1" dirty="0">
                        <a:latin typeface="Times New Roman" panose="02020603050405020304" pitchFamily="18" charset="0"/>
                        <a:ea typeface="標楷體" panose="03000509000000000000" pitchFamily="65" charset="-120"/>
                        <a:cs typeface="Times New Roman" panose="02020603050405020304" pitchFamily="18" charset="0"/>
                      </a:endParaRPr>
                    </a:p>
                  </a:txBody>
                  <a:tcPr marL="91436" marR="91436" marT="45736" marB="45736"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bl>
          </a:graphicData>
        </a:graphic>
      </p:graphicFrame>
      <p:sp>
        <p:nvSpPr>
          <p:cNvPr id="45" name="文字方塊 1"/>
          <p:cNvSpPr txBox="1">
            <a:spLocks noChangeArrowheads="1"/>
          </p:cNvSpPr>
          <p:nvPr/>
        </p:nvSpPr>
        <p:spPr bwMode="auto">
          <a:xfrm>
            <a:off x="7399786" y="3348250"/>
            <a:ext cx="3775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1800" dirty="0">
                <a:solidFill>
                  <a:srgbClr val="FF0000"/>
                </a:solidFill>
                <a:latin typeface="Arial" panose="020B0604020202020204" pitchFamily="34" charset="0"/>
              </a:rPr>
              <a:t>6          7          1        3       2      0.8</a:t>
            </a:r>
            <a:endParaRPr lang="zh-TW" altLang="en-US" sz="1800" dirty="0">
              <a:solidFill>
                <a:srgbClr val="FF0000"/>
              </a:solidFill>
              <a:latin typeface="Arial" panose="020B0604020202020204" pitchFamily="34" charset="0"/>
            </a:endParaRPr>
          </a:p>
        </p:txBody>
      </p:sp>
      <p:sp>
        <p:nvSpPr>
          <p:cNvPr id="46" name="文字方塊 8"/>
          <p:cNvSpPr txBox="1">
            <a:spLocks noChangeArrowheads="1"/>
          </p:cNvSpPr>
          <p:nvPr/>
        </p:nvSpPr>
        <p:spPr bwMode="auto">
          <a:xfrm>
            <a:off x="7420422" y="4480136"/>
            <a:ext cx="377539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1800">
                <a:solidFill>
                  <a:srgbClr val="FF0000"/>
                </a:solidFill>
                <a:latin typeface="Arial" panose="020B0604020202020204" pitchFamily="34" charset="0"/>
              </a:rPr>
              <a:t>6          6          2        2       3      0.8</a:t>
            </a:r>
            <a:endParaRPr lang="zh-TW" altLang="en-US" sz="1800">
              <a:solidFill>
                <a:srgbClr val="FF0000"/>
              </a:solidFill>
              <a:latin typeface="Arial" panose="020B0604020202020204" pitchFamily="34" charset="0"/>
            </a:endParaRPr>
          </a:p>
        </p:txBody>
      </p:sp>
    </p:spTree>
    <p:extLst>
      <p:ext uri="{BB962C8B-B14F-4D97-AF65-F5344CB8AC3E}">
        <p14:creationId xmlns:p14="http://schemas.microsoft.com/office/powerpoint/2010/main" val="34757711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16</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2823020"/>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16922"/>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b="1" dirty="0"/>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4490964" y="381698"/>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完全免試招生資訊</a:t>
            </a:r>
            <a:endParaRPr lang="en-US" sz="4400" b="1" dirty="0">
              <a:solidFill>
                <a:prstClr val="black"/>
              </a:solidFill>
            </a:endParaRPr>
          </a:p>
        </p:txBody>
      </p:sp>
      <p:sp>
        <p:nvSpPr>
          <p:cNvPr id="2" name="矩形 1"/>
          <p:cNvSpPr/>
          <p:nvPr/>
        </p:nvSpPr>
        <p:spPr>
          <a:xfrm>
            <a:off x="1878309" y="1151475"/>
            <a:ext cx="8652603" cy="3200876"/>
          </a:xfrm>
          <a:prstGeom prst="rect">
            <a:avLst/>
          </a:prstGeom>
        </p:spPr>
        <p:txBody>
          <a:bodyPr wrap="square">
            <a:spAutoFit/>
          </a:bodyPr>
          <a:lstStyle/>
          <a:p>
            <a:pPr>
              <a:spcBef>
                <a:spcPct val="0"/>
              </a:spcBef>
              <a:buFontTx/>
              <a:buNone/>
            </a:pPr>
            <a:r>
              <a:rPr lang="zh-TW" altLang="en-US" sz="2000" dirty="0">
                <a:latin typeface="+mn-ea"/>
              </a:rPr>
              <a:t>       招生對象：新北市學習區對應國中</a:t>
            </a:r>
            <a:r>
              <a:rPr lang="zh-TW" altLang="en-US" sz="2000" b="1" dirty="0">
                <a:latin typeface="+mn-ea"/>
              </a:rPr>
              <a:t>應屆畢業生</a:t>
            </a:r>
            <a:r>
              <a:rPr lang="zh-TW" altLang="en-US" sz="2000" dirty="0">
                <a:latin typeface="+mn-ea"/>
              </a:rPr>
              <a:t>。</a:t>
            </a:r>
            <a:endParaRPr lang="en-US" altLang="zh-TW" sz="2000" dirty="0">
              <a:latin typeface="+mn-ea"/>
            </a:endParaRPr>
          </a:p>
          <a:p>
            <a:pPr>
              <a:spcBef>
                <a:spcPct val="0"/>
              </a:spcBef>
              <a:buFontTx/>
              <a:buNone/>
            </a:pPr>
            <a:r>
              <a:rPr lang="zh-TW" altLang="en-US" sz="2000" dirty="0">
                <a:latin typeface="+mn-ea"/>
              </a:rPr>
              <a:t>       招生學校：如下列</a:t>
            </a:r>
            <a:r>
              <a:rPr lang="en-US" altLang="zh-TW" sz="2000" dirty="0">
                <a:latin typeface="+mn-ea"/>
              </a:rPr>
              <a:t>(</a:t>
            </a:r>
            <a:r>
              <a:rPr lang="zh-TW" altLang="en-US" sz="2000" dirty="0">
                <a:latin typeface="+mn-ea"/>
              </a:rPr>
              <a:t>學習區對應</a:t>
            </a:r>
            <a:r>
              <a:rPr lang="en-US" altLang="zh-TW" sz="2000" dirty="0">
                <a:latin typeface="+mn-ea"/>
              </a:rPr>
              <a:t>)</a:t>
            </a:r>
            <a:endParaRPr lang="en-US" altLang="zh-TW" sz="1500" dirty="0">
              <a:latin typeface="+mn-ea"/>
            </a:endParaRPr>
          </a:p>
          <a:p>
            <a:pPr>
              <a:spcBef>
                <a:spcPct val="0"/>
              </a:spcBef>
              <a:buFont typeface="Arial" panose="020B0604020202020204" pitchFamily="34" charset="0"/>
              <a:buNone/>
            </a:pPr>
            <a:r>
              <a:rPr lang="zh-TW" altLang="en-US" sz="2000" dirty="0">
                <a:latin typeface="+mn-ea"/>
              </a:rPr>
              <a:t>       報名原則：詳見</a:t>
            </a:r>
            <a:r>
              <a:rPr lang="zh-TW" altLang="en-US" sz="2000" dirty="0">
                <a:solidFill>
                  <a:schemeClr val="accent1"/>
                </a:solidFill>
                <a:latin typeface="+mn-ea"/>
              </a:rPr>
              <a:t>各校</a:t>
            </a:r>
            <a:r>
              <a:rPr lang="zh-TW" altLang="en-US" sz="2000" dirty="0">
                <a:latin typeface="+mn-ea"/>
              </a:rPr>
              <a:t>招生簡章</a:t>
            </a:r>
          </a:p>
          <a:p>
            <a:pPr>
              <a:spcBef>
                <a:spcPct val="0"/>
              </a:spcBef>
              <a:buFont typeface="Arial" panose="020B0604020202020204" pitchFamily="34" charset="0"/>
              <a:buNone/>
            </a:pPr>
            <a:r>
              <a:rPr lang="zh-TW" altLang="en-US" sz="2000" dirty="0">
                <a:latin typeface="+mn-ea"/>
              </a:rPr>
              <a:t>       錄取規準：</a:t>
            </a:r>
            <a:r>
              <a:rPr lang="zh-TW" altLang="en-US" sz="2000" dirty="0">
                <a:solidFill>
                  <a:schemeClr val="accent1"/>
                </a:solidFill>
                <a:latin typeface="+mn-ea"/>
              </a:rPr>
              <a:t>不採計國中教育會考及志願序</a:t>
            </a:r>
            <a:r>
              <a:rPr lang="zh-TW" altLang="en-US" sz="2000" dirty="0">
                <a:latin typeface="+mn-ea"/>
              </a:rPr>
              <a:t>，僅採計多元學習表現超額比 </a:t>
            </a:r>
            <a:endParaRPr lang="en-US" altLang="zh-TW" sz="2000" dirty="0">
              <a:latin typeface="+mn-ea"/>
            </a:endParaRPr>
          </a:p>
          <a:p>
            <a:pPr>
              <a:spcBef>
                <a:spcPct val="0"/>
              </a:spcBef>
              <a:buFont typeface="Arial" panose="020B0604020202020204" pitchFamily="34" charset="0"/>
              <a:buNone/>
            </a:pPr>
            <a:r>
              <a:rPr lang="en-US" altLang="zh-TW" sz="2000" dirty="0">
                <a:latin typeface="+mn-ea"/>
              </a:rPr>
              <a:t>                         </a:t>
            </a:r>
            <a:r>
              <a:rPr lang="zh-TW" altLang="en-US" sz="2000" dirty="0">
                <a:latin typeface="+mn-ea"/>
              </a:rPr>
              <a:t>序項目</a:t>
            </a:r>
          </a:p>
          <a:p>
            <a:pPr>
              <a:spcBef>
                <a:spcPct val="0"/>
              </a:spcBef>
              <a:buFont typeface="Arial" panose="020B0604020202020204" pitchFamily="34" charset="0"/>
              <a:buNone/>
            </a:pPr>
            <a:r>
              <a:rPr lang="zh-TW" altLang="en-US" sz="2000" dirty="0">
                <a:latin typeface="+mn-ea"/>
              </a:rPr>
              <a:t>       報名：</a:t>
            </a:r>
            <a:r>
              <a:rPr lang="en-US" altLang="zh-TW" sz="2000" dirty="0">
                <a:latin typeface="+mn-ea"/>
              </a:rPr>
              <a:t>112</a:t>
            </a:r>
            <a:r>
              <a:rPr lang="zh-TW" altLang="en-US" sz="2000" dirty="0">
                <a:latin typeface="+mn-ea"/>
              </a:rPr>
              <a:t>年</a:t>
            </a:r>
            <a:r>
              <a:rPr lang="en-US" altLang="zh-TW" sz="2000" dirty="0">
                <a:latin typeface="+mn-ea"/>
              </a:rPr>
              <a:t>5</a:t>
            </a:r>
            <a:r>
              <a:rPr lang="zh-TW" altLang="en-US" sz="2000" dirty="0">
                <a:latin typeface="+mn-ea"/>
              </a:rPr>
              <a:t>月</a:t>
            </a:r>
            <a:r>
              <a:rPr lang="en-US" altLang="zh-TW" sz="2000" dirty="0">
                <a:latin typeface="+mn-ea"/>
              </a:rPr>
              <a:t>9</a:t>
            </a:r>
            <a:r>
              <a:rPr lang="zh-TW" altLang="en-US" sz="2000" dirty="0">
                <a:latin typeface="+mn-ea"/>
              </a:rPr>
              <a:t>日</a:t>
            </a:r>
            <a:r>
              <a:rPr lang="en-US" altLang="zh-TW" sz="2000" dirty="0">
                <a:latin typeface="+mn-ea"/>
              </a:rPr>
              <a:t>(</a:t>
            </a:r>
            <a:r>
              <a:rPr lang="zh-TW" altLang="en-US" sz="2000" dirty="0">
                <a:latin typeface="+mn-ea"/>
              </a:rPr>
              <a:t>二</a:t>
            </a:r>
            <a:r>
              <a:rPr lang="en-US" altLang="zh-TW" sz="2000" dirty="0">
                <a:latin typeface="+mn-ea"/>
              </a:rPr>
              <a:t>)-5</a:t>
            </a:r>
            <a:r>
              <a:rPr lang="zh-TW" altLang="en-US" sz="2000" dirty="0">
                <a:latin typeface="+mn-ea"/>
              </a:rPr>
              <a:t>月</a:t>
            </a:r>
            <a:r>
              <a:rPr lang="en-US" altLang="zh-TW" sz="2000" dirty="0">
                <a:latin typeface="+mn-ea"/>
              </a:rPr>
              <a:t>10</a:t>
            </a:r>
            <a:r>
              <a:rPr lang="zh-TW" altLang="en-US" sz="2000" dirty="0">
                <a:latin typeface="+mn-ea"/>
              </a:rPr>
              <a:t>日</a:t>
            </a:r>
            <a:r>
              <a:rPr lang="en-US" altLang="zh-TW" sz="2000" dirty="0">
                <a:latin typeface="+mn-ea"/>
              </a:rPr>
              <a:t>(</a:t>
            </a:r>
            <a:r>
              <a:rPr lang="zh-TW" altLang="en-US" sz="2000" dirty="0">
                <a:latin typeface="+mn-ea"/>
              </a:rPr>
              <a:t>三</a:t>
            </a:r>
            <a:r>
              <a:rPr lang="en-US" altLang="zh-TW" sz="2000" dirty="0">
                <a:latin typeface="+mn-ea"/>
              </a:rPr>
              <a:t>)</a:t>
            </a:r>
          </a:p>
          <a:p>
            <a:pPr>
              <a:spcBef>
                <a:spcPct val="0"/>
              </a:spcBef>
              <a:buFont typeface="Arial" panose="020B0604020202020204" pitchFamily="34" charset="0"/>
              <a:buNone/>
            </a:pPr>
            <a:r>
              <a:rPr lang="zh-TW" altLang="en-US" sz="2000" dirty="0">
                <a:latin typeface="+mn-ea"/>
              </a:rPr>
              <a:t>       放榜：</a:t>
            </a:r>
            <a:r>
              <a:rPr lang="en-US" altLang="zh-TW" sz="2000" dirty="0">
                <a:latin typeface="+mn-ea"/>
              </a:rPr>
              <a:t>112</a:t>
            </a:r>
            <a:r>
              <a:rPr lang="zh-TW" altLang="en-US" sz="2000" dirty="0">
                <a:latin typeface="+mn-ea"/>
              </a:rPr>
              <a:t>年</a:t>
            </a:r>
            <a:r>
              <a:rPr lang="en-US" altLang="zh-TW" sz="2000" dirty="0">
                <a:latin typeface="+mn-ea"/>
              </a:rPr>
              <a:t>5</a:t>
            </a:r>
            <a:r>
              <a:rPr lang="zh-TW" altLang="en-US" sz="2000" dirty="0">
                <a:latin typeface="+mn-ea"/>
              </a:rPr>
              <a:t>月</a:t>
            </a:r>
            <a:r>
              <a:rPr lang="en-US" altLang="zh-TW" sz="2000" dirty="0">
                <a:latin typeface="+mn-ea"/>
              </a:rPr>
              <a:t>18</a:t>
            </a:r>
            <a:r>
              <a:rPr lang="zh-TW" altLang="en-US" sz="2000" dirty="0">
                <a:latin typeface="+mn-ea"/>
              </a:rPr>
              <a:t>日</a:t>
            </a:r>
            <a:r>
              <a:rPr lang="en-US" altLang="zh-TW" sz="2000" dirty="0">
                <a:latin typeface="+mn-ea"/>
              </a:rPr>
              <a:t>(</a:t>
            </a:r>
            <a:r>
              <a:rPr lang="zh-TW" altLang="en-US" sz="2000" dirty="0">
                <a:latin typeface="+mn-ea"/>
              </a:rPr>
              <a:t>四</a:t>
            </a:r>
            <a:r>
              <a:rPr lang="en-US" altLang="zh-TW" sz="2000" dirty="0">
                <a:latin typeface="+mn-ea"/>
              </a:rPr>
              <a:t>)11</a:t>
            </a:r>
            <a:r>
              <a:rPr lang="zh-TW" altLang="en-US" sz="2000" dirty="0">
                <a:latin typeface="+mn-ea"/>
              </a:rPr>
              <a:t>時</a:t>
            </a:r>
            <a:endParaRPr lang="en-US" altLang="zh-TW" sz="2000" dirty="0">
              <a:latin typeface="+mn-ea"/>
            </a:endParaRPr>
          </a:p>
          <a:p>
            <a:pPr>
              <a:spcBef>
                <a:spcPct val="0"/>
              </a:spcBef>
              <a:buFont typeface="Arial" panose="020B0604020202020204" pitchFamily="34" charset="0"/>
              <a:buNone/>
            </a:pPr>
            <a:r>
              <a:rPr lang="zh-TW" altLang="en-US" sz="2000" dirty="0">
                <a:latin typeface="+mn-ea"/>
              </a:rPr>
              <a:t>       報到：</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200" dirty="0">
                <a:latin typeface="+mn-ea"/>
              </a:rPr>
              <a:t>15</a:t>
            </a:r>
            <a:r>
              <a:rPr lang="zh-TW" altLang="en-US" sz="2000" dirty="0">
                <a:latin typeface="+mn-ea"/>
              </a:rPr>
              <a:t>日</a:t>
            </a:r>
            <a:r>
              <a:rPr lang="en-US" altLang="zh-TW" sz="2000" dirty="0">
                <a:latin typeface="+mn-ea"/>
              </a:rPr>
              <a:t>(</a:t>
            </a:r>
            <a:r>
              <a:rPr lang="zh-TW" altLang="en-US" sz="2000" dirty="0">
                <a:latin typeface="+mn-ea"/>
              </a:rPr>
              <a:t>四</a:t>
            </a:r>
            <a:r>
              <a:rPr lang="en-US" altLang="zh-TW" sz="2000" dirty="0">
                <a:latin typeface="+mn-ea"/>
              </a:rPr>
              <a:t>)9</a:t>
            </a:r>
            <a:r>
              <a:rPr lang="zh-TW" altLang="en-US" sz="2000" dirty="0">
                <a:latin typeface="+mn-ea"/>
              </a:rPr>
              <a:t>時至</a:t>
            </a:r>
            <a:r>
              <a:rPr lang="en-US" altLang="zh-TW" sz="2000" dirty="0">
                <a:latin typeface="+mn-ea"/>
              </a:rPr>
              <a:t>11</a:t>
            </a:r>
            <a:r>
              <a:rPr lang="zh-TW" altLang="en-US" sz="2000" dirty="0">
                <a:latin typeface="+mn-ea"/>
              </a:rPr>
              <a:t>時 </a:t>
            </a:r>
            <a:endParaRPr lang="en-US" altLang="zh-TW" sz="2000" dirty="0">
              <a:latin typeface="+mn-ea"/>
            </a:endParaRPr>
          </a:p>
          <a:p>
            <a:pPr>
              <a:spcBef>
                <a:spcPct val="0"/>
              </a:spcBef>
              <a:buFont typeface="Arial" panose="020B0604020202020204" pitchFamily="34" charset="0"/>
              <a:buNone/>
            </a:pPr>
            <a:endParaRPr lang="en-US" altLang="zh-TW" sz="2000" dirty="0">
              <a:latin typeface="+mn-ea"/>
            </a:endParaRPr>
          </a:p>
          <a:p>
            <a:pPr>
              <a:spcBef>
                <a:spcPct val="0"/>
              </a:spcBef>
              <a:buFont typeface="Arial" panose="020B0604020202020204" pitchFamily="34" charset="0"/>
              <a:buNone/>
            </a:pPr>
            <a:endParaRPr lang="zh-TW" altLang="en-US" sz="2000" dirty="0">
              <a:latin typeface="+mn-ea"/>
            </a:endParaRPr>
          </a:p>
        </p:txBody>
      </p:sp>
      <p:sp>
        <p:nvSpPr>
          <p:cNvPr id="3" name="矩形 2"/>
          <p:cNvSpPr/>
          <p:nvPr/>
        </p:nvSpPr>
        <p:spPr>
          <a:xfrm>
            <a:off x="1878302" y="3570149"/>
            <a:ext cx="10056526" cy="2554545"/>
          </a:xfrm>
          <a:prstGeom prst="rect">
            <a:avLst/>
          </a:prstGeom>
        </p:spPr>
        <p:txBody>
          <a:bodyPr wrap="square">
            <a:spAutoFit/>
          </a:bodyPr>
          <a:lstStyle/>
          <a:p>
            <a:pPr>
              <a:spcBef>
                <a:spcPct val="0"/>
              </a:spcBef>
            </a:pPr>
            <a:r>
              <a:rPr lang="zh-TW" altLang="en-US" sz="2000" dirty="0">
                <a:latin typeface="+mn-ea"/>
              </a:rPr>
              <a:t>       </a:t>
            </a:r>
            <a:endParaRPr lang="en-US" altLang="zh-TW" sz="2000" dirty="0">
              <a:latin typeface="+mn-ea"/>
            </a:endParaRPr>
          </a:p>
          <a:p>
            <a:pPr>
              <a:spcBef>
                <a:spcPct val="0"/>
              </a:spcBef>
            </a:pPr>
            <a:r>
              <a:rPr lang="en-US" altLang="zh-TW" sz="2000" dirty="0">
                <a:latin typeface="+mn-ea"/>
              </a:rPr>
              <a:t>       </a:t>
            </a:r>
            <a:r>
              <a:rPr lang="zh-TW" altLang="en-US" sz="2000" dirty="0">
                <a:latin typeface="+mn-ea"/>
              </a:rPr>
              <a:t>學習區對應：</a:t>
            </a:r>
            <a:endParaRPr lang="en-US" altLang="zh-TW" sz="2000" dirty="0">
              <a:latin typeface="+mn-ea"/>
            </a:endParaRPr>
          </a:p>
          <a:p>
            <a:pPr>
              <a:spcBef>
                <a:spcPct val="0"/>
              </a:spcBef>
            </a:pPr>
            <a:r>
              <a:rPr lang="zh-TW" altLang="en-US" sz="2000" dirty="0">
                <a:latin typeface="+mn-ea"/>
              </a:rPr>
              <a:t>　   金山高中：金山區、萬里區、石門區、三芝區內國中應屆畢業生</a:t>
            </a:r>
          </a:p>
          <a:p>
            <a:pPr>
              <a:spcBef>
                <a:spcPct val="0"/>
              </a:spcBef>
            </a:pPr>
            <a:r>
              <a:rPr lang="zh-TW" altLang="en-US" sz="2000" dirty="0">
                <a:latin typeface="+mn-ea"/>
              </a:rPr>
              <a:t>       雙溪高中：雙溪區、平溪區、瑞芳區、貢竂區、汐止區及基隆市國中應屆畢業生</a:t>
            </a:r>
          </a:p>
          <a:p>
            <a:pPr>
              <a:spcBef>
                <a:spcPct val="0"/>
              </a:spcBef>
            </a:pPr>
            <a:r>
              <a:rPr lang="zh-TW" altLang="en-US" sz="2000" dirty="0">
                <a:latin typeface="+mn-ea"/>
              </a:rPr>
              <a:t>       瑞芳高工：</a:t>
            </a:r>
            <a:r>
              <a:rPr lang="zh-TW" altLang="en-US" b="1" dirty="0">
                <a:latin typeface="+mn-ea"/>
              </a:rPr>
              <a:t>萬里區、瑞芳區、貢寮區、雙溪區、平溪區、汐止區、金山區國中應屆畢業生</a:t>
            </a:r>
            <a:endParaRPr lang="en-US" altLang="zh-TW" b="1" dirty="0">
              <a:latin typeface="+mn-ea"/>
            </a:endParaRPr>
          </a:p>
          <a:p>
            <a:pPr>
              <a:spcBef>
                <a:spcPct val="0"/>
              </a:spcBef>
            </a:pPr>
            <a:r>
              <a:rPr lang="en-US" altLang="zh-TW" sz="2000" dirty="0">
                <a:latin typeface="+mn-ea"/>
              </a:rPr>
              <a:t>       </a:t>
            </a:r>
            <a:r>
              <a:rPr lang="zh-TW" altLang="en-US" sz="2000" dirty="0">
                <a:latin typeface="+mn-ea"/>
              </a:rPr>
              <a:t>中華商海：萬里區、雙溪區、平溪區、瑞芳區、貢竂區及基隆市國中應屆畢業生</a:t>
            </a:r>
          </a:p>
          <a:p>
            <a:pPr lvl="0">
              <a:spcBef>
                <a:spcPct val="0"/>
              </a:spcBef>
            </a:pPr>
            <a:r>
              <a:rPr lang="zh-TW" altLang="en-US" sz="2000" dirty="0">
                <a:latin typeface="+mn-ea"/>
              </a:rPr>
              <a:t>       南強工商</a:t>
            </a:r>
            <a:r>
              <a:rPr lang="zh-TW" altLang="en-US" sz="2000" dirty="0">
                <a:latin typeface="PMingLiU" panose="02020500000000000000" pitchFamily="18" charset="-120"/>
                <a:ea typeface="PMingLiU" panose="02020500000000000000" pitchFamily="18" charset="-120"/>
              </a:rPr>
              <a:t>、</a:t>
            </a:r>
            <a:r>
              <a:rPr lang="zh-TW" altLang="en-US" sz="2000" dirty="0">
                <a:latin typeface="+mn-ea"/>
              </a:rPr>
              <a:t>醒吾高中、及人高中</a:t>
            </a:r>
            <a:r>
              <a:rPr lang="zh-TW" altLang="en-US" sz="2000" dirty="0">
                <a:latin typeface="PMingLiU" panose="02020500000000000000" pitchFamily="18" charset="-120"/>
                <a:ea typeface="PMingLiU" panose="02020500000000000000" pitchFamily="18" charset="-120"/>
              </a:rPr>
              <a:t>、</a:t>
            </a:r>
            <a:r>
              <a:rPr lang="zh-TW" altLang="en-US" sz="2000" dirty="0">
                <a:latin typeface="+mn-ea"/>
              </a:rPr>
              <a:t>穀保家商、莊敬工家：新北市國中</a:t>
            </a:r>
            <a:r>
              <a:rPr lang="zh-TW" altLang="en-US" sz="2000" dirty="0">
                <a:solidFill>
                  <a:prstClr val="black"/>
                </a:solidFill>
              </a:rPr>
              <a:t>應屆畢業生</a:t>
            </a:r>
          </a:p>
          <a:p>
            <a:pPr>
              <a:spcBef>
                <a:spcPct val="0"/>
              </a:spcBef>
            </a:pPr>
            <a:endParaRPr lang="zh-TW" altLang="en-US" sz="2000" dirty="0">
              <a:latin typeface="+mn-ea"/>
            </a:endParaRPr>
          </a:p>
        </p:txBody>
      </p:sp>
      <p:sp>
        <p:nvSpPr>
          <p:cNvPr id="32" name="Freeform 1668">
            <a:extLst>
              <a:ext uri="{FF2B5EF4-FFF2-40B4-BE49-F238E27FC236}">
                <a16:creationId xmlns:a16="http://schemas.microsoft.com/office/drawing/2014/main" id="{0823C732-8F44-466E-B9A4-83308DEE4F76}"/>
              </a:ext>
            </a:extLst>
          </p:cNvPr>
          <p:cNvSpPr>
            <a:spLocks noEditPoints="1"/>
          </p:cNvSpPr>
          <p:nvPr/>
        </p:nvSpPr>
        <p:spPr bwMode="auto">
          <a:xfrm>
            <a:off x="2202638" y="1228435"/>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198814" y="1539694"/>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198814" y="1833563"/>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668">
            <a:extLst>
              <a:ext uri="{FF2B5EF4-FFF2-40B4-BE49-F238E27FC236}">
                <a16:creationId xmlns:a16="http://schemas.microsoft.com/office/drawing/2014/main" id="{0823C732-8F44-466E-B9A4-83308DEE4F76}"/>
              </a:ext>
            </a:extLst>
          </p:cNvPr>
          <p:cNvSpPr>
            <a:spLocks noEditPoints="1"/>
          </p:cNvSpPr>
          <p:nvPr/>
        </p:nvSpPr>
        <p:spPr bwMode="auto">
          <a:xfrm>
            <a:off x="2198814" y="2127442"/>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668">
            <a:extLst>
              <a:ext uri="{FF2B5EF4-FFF2-40B4-BE49-F238E27FC236}">
                <a16:creationId xmlns:a16="http://schemas.microsoft.com/office/drawing/2014/main" id="{0823C732-8F44-466E-B9A4-83308DEE4F76}"/>
              </a:ext>
            </a:extLst>
          </p:cNvPr>
          <p:cNvSpPr>
            <a:spLocks noEditPoints="1"/>
          </p:cNvSpPr>
          <p:nvPr/>
        </p:nvSpPr>
        <p:spPr bwMode="auto">
          <a:xfrm>
            <a:off x="2198814" y="2731497"/>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7" name="Freeform 1668">
            <a:extLst>
              <a:ext uri="{FF2B5EF4-FFF2-40B4-BE49-F238E27FC236}">
                <a16:creationId xmlns:a16="http://schemas.microsoft.com/office/drawing/2014/main" id="{0823C732-8F44-466E-B9A4-83308DEE4F76}"/>
              </a:ext>
            </a:extLst>
          </p:cNvPr>
          <p:cNvSpPr>
            <a:spLocks noEditPoints="1"/>
          </p:cNvSpPr>
          <p:nvPr/>
        </p:nvSpPr>
        <p:spPr bwMode="auto">
          <a:xfrm>
            <a:off x="2198814" y="3061871"/>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68">
            <a:extLst>
              <a:ext uri="{FF2B5EF4-FFF2-40B4-BE49-F238E27FC236}">
                <a16:creationId xmlns:a16="http://schemas.microsoft.com/office/drawing/2014/main" id="{0823C732-8F44-466E-B9A4-83308DEE4F76}"/>
              </a:ext>
            </a:extLst>
          </p:cNvPr>
          <p:cNvSpPr>
            <a:spLocks noEditPoints="1"/>
          </p:cNvSpPr>
          <p:nvPr/>
        </p:nvSpPr>
        <p:spPr bwMode="auto">
          <a:xfrm>
            <a:off x="2197881" y="3906984"/>
            <a:ext cx="233519" cy="23351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0311152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17</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4579539" y="37631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新北公優免試招生資訊</a:t>
            </a:r>
            <a:endParaRPr lang="en-US" sz="4400" b="1" dirty="0">
              <a:solidFill>
                <a:prstClr val="black"/>
              </a:solidFill>
            </a:endParaRPr>
          </a:p>
        </p:txBody>
      </p:sp>
      <p:sp>
        <p:nvSpPr>
          <p:cNvPr id="7" name="矩形 6"/>
          <p:cNvSpPr/>
          <p:nvPr/>
        </p:nvSpPr>
        <p:spPr>
          <a:xfrm>
            <a:off x="2465757" y="1592044"/>
            <a:ext cx="8074371" cy="4493538"/>
          </a:xfrm>
          <a:prstGeom prst="rect">
            <a:avLst/>
          </a:prstGeom>
        </p:spPr>
        <p:txBody>
          <a:bodyPr wrap="square">
            <a:spAutoFit/>
          </a:bodyPr>
          <a:lstStyle/>
          <a:p>
            <a:pPr>
              <a:defRPr/>
            </a:pPr>
            <a:r>
              <a:rPr lang="zh-TW" altLang="en-US" sz="2200" dirty="0">
                <a:latin typeface="+mn-ea"/>
              </a:rPr>
              <a:t>招生對象：新北市國中應屆畢業生</a:t>
            </a:r>
            <a:endParaRPr lang="en-US" altLang="zh-TW" sz="2200" dirty="0">
              <a:latin typeface="+mn-ea"/>
            </a:endParaRPr>
          </a:p>
          <a:p>
            <a:pPr>
              <a:defRPr/>
            </a:pPr>
            <a:r>
              <a:rPr lang="zh-TW" altLang="en-US" sz="2200" dirty="0">
                <a:latin typeface="+mn-ea"/>
              </a:rPr>
              <a:t>招生學校：新北市</a:t>
            </a:r>
            <a:r>
              <a:rPr lang="zh-TW" altLang="en-US" sz="2200" dirty="0">
                <a:solidFill>
                  <a:schemeClr val="accent1"/>
                </a:solidFill>
                <a:latin typeface="+mn-ea"/>
              </a:rPr>
              <a:t>公立</a:t>
            </a:r>
            <a:r>
              <a:rPr lang="zh-TW" altLang="en-US" sz="2200" dirty="0">
                <a:latin typeface="+mn-ea"/>
              </a:rPr>
              <a:t>高級中等學校   </a:t>
            </a:r>
            <a:r>
              <a:rPr lang="en-US" altLang="zh-TW" sz="2200" b="1" dirty="0">
                <a:solidFill>
                  <a:srgbClr val="FF0000"/>
                </a:solidFill>
                <a:latin typeface="+mn-ea"/>
              </a:rPr>
              <a:t>(</a:t>
            </a:r>
            <a:r>
              <a:rPr lang="zh-TW" altLang="en-US" sz="2200" b="1" dirty="0">
                <a:solidFill>
                  <a:srgbClr val="FF0000"/>
                </a:solidFill>
                <a:latin typeface="+mn-ea"/>
              </a:rPr>
              <a:t>公立優免</a:t>
            </a:r>
            <a:r>
              <a:rPr lang="en-US" altLang="zh-TW" sz="2200" b="1" dirty="0">
                <a:solidFill>
                  <a:srgbClr val="FF0000"/>
                </a:solidFill>
                <a:latin typeface="+mn-ea"/>
              </a:rPr>
              <a:t>)</a:t>
            </a:r>
          </a:p>
          <a:p>
            <a:pPr>
              <a:buFont typeface="Arial" pitchFamily="34" charset="0"/>
              <a:buNone/>
              <a:defRPr/>
            </a:pPr>
            <a:r>
              <a:rPr lang="zh-TW" altLang="en-US" sz="2200" dirty="0">
                <a:latin typeface="+mn-ea"/>
              </a:rPr>
              <a:t>招生名額：</a:t>
            </a:r>
            <a:r>
              <a:rPr lang="en-US" altLang="zh-TW" sz="2200" dirty="0">
                <a:latin typeface="+mn-ea"/>
              </a:rPr>
              <a:t>2921</a:t>
            </a:r>
            <a:r>
              <a:rPr lang="zh-TW" altLang="en-US" sz="2200" dirty="0">
                <a:latin typeface="+mn-ea"/>
              </a:rPr>
              <a:t>名</a:t>
            </a:r>
            <a:endParaRPr lang="en-US" altLang="zh-TW" sz="2200" dirty="0">
              <a:latin typeface="+mn-ea"/>
            </a:endParaRPr>
          </a:p>
          <a:p>
            <a:pPr>
              <a:buFont typeface="Arial" pitchFamily="34" charset="0"/>
              <a:buNone/>
              <a:defRPr/>
            </a:pPr>
            <a:r>
              <a:rPr lang="zh-TW" altLang="en-US" sz="2200" dirty="0">
                <a:latin typeface="+mn-ea"/>
              </a:rPr>
              <a:t>    </a:t>
            </a:r>
            <a:r>
              <a:rPr lang="en-US" altLang="zh-TW" sz="2200" dirty="0">
                <a:latin typeface="+mn-ea"/>
              </a:rPr>
              <a:t>1.</a:t>
            </a:r>
            <a:r>
              <a:rPr lang="zh-TW" altLang="en-US" sz="2200" dirty="0">
                <a:latin typeface="+mn-ea"/>
              </a:rPr>
              <a:t>公立高級中等學校附設國中部：核定免試入學總名額</a:t>
            </a:r>
            <a:r>
              <a:rPr lang="en-US" altLang="zh-TW" sz="2200" dirty="0">
                <a:solidFill>
                  <a:schemeClr val="accent1"/>
                </a:solidFill>
                <a:latin typeface="+mn-ea"/>
              </a:rPr>
              <a:t>40%</a:t>
            </a:r>
            <a:endParaRPr lang="zh-TW" altLang="en-US" sz="2200" dirty="0">
              <a:solidFill>
                <a:schemeClr val="accent1"/>
              </a:solidFill>
              <a:latin typeface="+mn-ea"/>
            </a:endParaRPr>
          </a:p>
          <a:p>
            <a:pPr>
              <a:buFont typeface="Arial" pitchFamily="34" charset="0"/>
              <a:buNone/>
              <a:defRPr/>
            </a:pPr>
            <a:r>
              <a:rPr lang="zh-TW" altLang="en-US" sz="2200" dirty="0">
                <a:latin typeface="+mn-ea"/>
              </a:rPr>
              <a:t>    </a:t>
            </a:r>
            <a:r>
              <a:rPr lang="en-US" altLang="zh-TW" sz="2200" dirty="0">
                <a:latin typeface="+mn-ea"/>
              </a:rPr>
              <a:t>2.</a:t>
            </a:r>
            <a:r>
              <a:rPr lang="zh-TW" altLang="en-US" sz="2200" dirty="0">
                <a:latin typeface="+mn-ea"/>
              </a:rPr>
              <a:t>公立高級中等學校未附設國中部：核定免試入學總名額</a:t>
            </a:r>
            <a:r>
              <a:rPr lang="en-US" altLang="zh-TW" sz="2200" dirty="0">
                <a:solidFill>
                  <a:schemeClr val="accent1"/>
                </a:solidFill>
                <a:latin typeface="+mn-ea"/>
              </a:rPr>
              <a:t>35%</a:t>
            </a:r>
            <a:endParaRPr lang="en-US" altLang="zh-TW" sz="2200" dirty="0">
              <a:latin typeface="+mn-ea"/>
            </a:endParaRPr>
          </a:p>
          <a:p>
            <a:pPr>
              <a:buFont typeface="Arial" pitchFamily="34" charset="0"/>
              <a:buNone/>
              <a:defRPr/>
            </a:pPr>
            <a:r>
              <a:rPr lang="zh-TW" altLang="en-US" sz="2200" dirty="0">
                <a:latin typeface="+mn-ea"/>
              </a:rPr>
              <a:t>報名：</a:t>
            </a:r>
            <a:r>
              <a:rPr lang="en-US" altLang="zh-TW" sz="2200" dirty="0">
                <a:latin typeface="+mn-ea"/>
              </a:rPr>
              <a:t>112</a:t>
            </a:r>
            <a:r>
              <a:rPr lang="zh-TW" altLang="en-US" sz="2200" dirty="0">
                <a:latin typeface="+mn-ea"/>
              </a:rPr>
              <a:t>年</a:t>
            </a:r>
            <a:r>
              <a:rPr lang="en-US" altLang="zh-TW" sz="2200" dirty="0">
                <a:latin typeface="+mn-ea"/>
              </a:rPr>
              <a:t>6</a:t>
            </a:r>
            <a:r>
              <a:rPr lang="zh-TW" altLang="en-US" sz="2200" dirty="0">
                <a:latin typeface="+mn-ea"/>
              </a:rPr>
              <a:t>月</a:t>
            </a:r>
            <a:r>
              <a:rPr lang="en-US" altLang="zh-TW" sz="2200" dirty="0">
                <a:latin typeface="+mn-ea"/>
              </a:rPr>
              <a:t>7</a:t>
            </a:r>
            <a:r>
              <a:rPr lang="zh-TW" altLang="en-US" sz="2200" dirty="0">
                <a:latin typeface="+mn-ea"/>
              </a:rPr>
              <a:t>日</a:t>
            </a:r>
            <a:r>
              <a:rPr lang="en-US" altLang="zh-TW" sz="2200" dirty="0">
                <a:latin typeface="+mn-ea"/>
              </a:rPr>
              <a:t>(</a:t>
            </a:r>
            <a:r>
              <a:rPr lang="zh-TW" altLang="en-US" sz="2200" dirty="0">
                <a:latin typeface="+mn-ea"/>
              </a:rPr>
              <a:t>三</a:t>
            </a:r>
            <a:r>
              <a:rPr lang="en-US" altLang="zh-TW" sz="2200" dirty="0">
                <a:latin typeface="+mn-ea"/>
              </a:rPr>
              <a:t>)-112</a:t>
            </a:r>
            <a:r>
              <a:rPr lang="zh-TW" altLang="en-US" sz="2200" dirty="0">
                <a:latin typeface="+mn-ea"/>
              </a:rPr>
              <a:t>年</a:t>
            </a:r>
            <a:r>
              <a:rPr lang="en-US" altLang="zh-TW" sz="2200" dirty="0">
                <a:latin typeface="+mn-ea"/>
              </a:rPr>
              <a:t>6</a:t>
            </a:r>
            <a:r>
              <a:rPr lang="zh-TW" altLang="en-US" sz="2200" dirty="0">
                <a:latin typeface="+mn-ea"/>
              </a:rPr>
              <a:t>月</a:t>
            </a:r>
            <a:r>
              <a:rPr lang="en-US" altLang="zh-TW" sz="2200" dirty="0">
                <a:latin typeface="+mn-ea"/>
              </a:rPr>
              <a:t>12</a:t>
            </a:r>
            <a:r>
              <a:rPr lang="zh-TW" altLang="en-US" sz="2200" dirty="0">
                <a:latin typeface="+mn-ea"/>
              </a:rPr>
              <a:t>日</a:t>
            </a:r>
            <a:r>
              <a:rPr lang="en-US" altLang="zh-TW" sz="2200" dirty="0">
                <a:latin typeface="+mn-ea"/>
              </a:rPr>
              <a:t>(</a:t>
            </a:r>
            <a:r>
              <a:rPr lang="zh-TW" altLang="en-US" sz="2200" dirty="0">
                <a:latin typeface="+mn-ea"/>
              </a:rPr>
              <a:t>一</a:t>
            </a:r>
            <a:r>
              <a:rPr lang="en-US" altLang="zh-TW" sz="2200" dirty="0">
                <a:latin typeface="+mn-ea"/>
              </a:rPr>
              <a:t>)12:00(</a:t>
            </a:r>
            <a:r>
              <a:rPr lang="zh-TW" altLang="en-US" sz="2200" dirty="0">
                <a:latin typeface="+mn-ea"/>
              </a:rPr>
              <a:t>國中校內報名</a:t>
            </a:r>
            <a:r>
              <a:rPr lang="en-US" altLang="zh-TW" sz="2200" dirty="0">
                <a:latin typeface="+mn-ea"/>
              </a:rPr>
              <a:t>)</a:t>
            </a:r>
          </a:p>
          <a:p>
            <a:pPr>
              <a:buFont typeface="Arial" pitchFamily="34" charset="0"/>
              <a:buNone/>
              <a:defRPr/>
            </a:pPr>
            <a:r>
              <a:rPr lang="zh-TW" altLang="en-US" sz="2200" dirty="0">
                <a:latin typeface="+mn-ea"/>
              </a:rPr>
              <a:t>放榜：</a:t>
            </a:r>
            <a:r>
              <a:rPr lang="en-US" altLang="zh-TW" sz="2200" dirty="0">
                <a:latin typeface="+mn-ea"/>
              </a:rPr>
              <a:t>112</a:t>
            </a:r>
            <a:r>
              <a:rPr lang="zh-TW" altLang="en-US" sz="2200" dirty="0">
                <a:latin typeface="+mn-ea"/>
              </a:rPr>
              <a:t>年</a:t>
            </a:r>
            <a:r>
              <a:rPr lang="en-US" altLang="zh-TW" sz="2200" dirty="0">
                <a:latin typeface="+mn-ea"/>
              </a:rPr>
              <a:t>6</a:t>
            </a:r>
            <a:r>
              <a:rPr lang="zh-TW" altLang="en-US" sz="2200" dirty="0">
                <a:latin typeface="+mn-ea"/>
              </a:rPr>
              <a:t>月</a:t>
            </a:r>
            <a:r>
              <a:rPr lang="en-US" altLang="zh-TW" sz="2200" dirty="0">
                <a:latin typeface="+mn-ea"/>
              </a:rPr>
              <a:t>14</a:t>
            </a:r>
            <a:r>
              <a:rPr lang="zh-TW" altLang="en-US" sz="2200" dirty="0">
                <a:latin typeface="+mn-ea"/>
              </a:rPr>
              <a:t>日</a:t>
            </a:r>
            <a:r>
              <a:rPr lang="en-US" altLang="zh-TW" sz="2200" dirty="0">
                <a:latin typeface="+mn-ea"/>
              </a:rPr>
              <a:t>(</a:t>
            </a:r>
            <a:r>
              <a:rPr lang="zh-TW" altLang="en-US" sz="2200" dirty="0">
                <a:latin typeface="+mn-ea"/>
              </a:rPr>
              <a:t>三</a:t>
            </a:r>
            <a:r>
              <a:rPr lang="en-US" altLang="zh-TW" sz="2200" dirty="0">
                <a:latin typeface="+mn-ea"/>
              </a:rPr>
              <a:t>)14</a:t>
            </a:r>
            <a:r>
              <a:rPr lang="zh-TW" altLang="en-US" sz="2200" dirty="0">
                <a:latin typeface="+mn-ea"/>
              </a:rPr>
              <a:t>時</a:t>
            </a:r>
            <a:endParaRPr lang="en-US" altLang="zh-TW" sz="2200" dirty="0">
              <a:latin typeface="+mn-ea"/>
            </a:endParaRPr>
          </a:p>
          <a:p>
            <a:pPr>
              <a:buFont typeface="Arial" pitchFamily="34" charset="0"/>
              <a:buNone/>
              <a:defRPr/>
            </a:pPr>
            <a:r>
              <a:rPr lang="zh-TW" altLang="en-US" sz="2200" dirty="0">
                <a:latin typeface="+mn-ea"/>
              </a:rPr>
              <a:t>報到：</a:t>
            </a:r>
            <a:r>
              <a:rPr lang="en-US" altLang="zh-TW" sz="2200" dirty="0">
                <a:latin typeface="+mn-ea"/>
              </a:rPr>
              <a:t>112</a:t>
            </a:r>
            <a:r>
              <a:rPr lang="zh-TW" altLang="en-US" sz="2200" dirty="0">
                <a:latin typeface="+mn-ea"/>
              </a:rPr>
              <a:t>年</a:t>
            </a:r>
            <a:r>
              <a:rPr lang="en-US" altLang="zh-TW" sz="2200" dirty="0">
                <a:latin typeface="+mn-ea"/>
              </a:rPr>
              <a:t>6</a:t>
            </a:r>
            <a:r>
              <a:rPr lang="zh-TW" altLang="en-US" sz="2200" dirty="0">
                <a:latin typeface="+mn-ea"/>
              </a:rPr>
              <a:t>月</a:t>
            </a:r>
            <a:r>
              <a:rPr lang="en-US" altLang="zh-TW" sz="2200" dirty="0">
                <a:latin typeface="+mn-ea"/>
              </a:rPr>
              <a:t>15</a:t>
            </a:r>
            <a:r>
              <a:rPr lang="zh-TW" altLang="en-US" sz="2200" dirty="0">
                <a:latin typeface="+mn-ea"/>
              </a:rPr>
              <a:t>日</a:t>
            </a:r>
            <a:r>
              <a:rPr lang="en-US" altLang="zh-TW" sz="2200" dirty="0">
                <a:latin typeface="+mn-ea"/>
              </a:rPr>
              <a:t>(</a:t>
            </a:r>
            <a:r>
              <a:rPr lang="zh-TW" altLang="en-US" sz="2200" dirty="0">
                <a:latin typeface="+mn-ea"/>
              </a:rPr>
              <a:t>四</a:t>
            </a:r>
            <a:r>
              <a:rPr lang="en-US" altLang="zh-TW" sz="2200" dirty="0">
                <a:latin typeface="+mn-ea"/>
              </a:rPr>
              <a:t>)</a:t>
            </a:r>
            <a:r>
              <a:rPr lang="zh-TW" altLang="en-US" sz="2200" dirty="0">
                <a:latin typeface="+mn-ea"/>
              </a:rPr>
              <a:t>  </a:t>
            </a:r>
            <a:r>
              <a:rPr lang="en-US" altLang="zh-TW" sz="2200" dirty="0">
                <a:latin typeface="+mn-ea"/>
              </a:rPr>
              <a:t>(</a:t>
            </a:r>
            <a:r>
              <a:rPr lang="zh-TW" altLang="en-US" sz="2200" dirty="0">
                <a:latin typeface="+mn-ea"/>
              </a:rPr>
              <a:t>正取生及備取生</a:t>
            </a:r>
            <a:r>
              <a:rPr lang="en-US" altLang="zh-TW" sz="2200" dirty="0">
                <a:latin typeface="+mn-ea"/>
              </a:rPr>
              <a:t>)</a:t>
            </a:r>
          </a:p>
          <a:p>
            <a:pPr>
              <a:buFont typeface="Arial" pitchFamily="34" charset="0"/>
              <a:buNone/>
              <a:defRPr/>
            </a:pPr>
            <a:r>
              <a:rPr lang="zh-TW" altLang="en-US" sz="2200" dirty="0">
                <a:latin typeface="+mn-ea"/>
              </a:rPr>
              <a:t>附註：</a:t>
            </a:r>
            <a:endParaRPr lang="en-US" altLang="zh-TW" sz="2200" dirty="0">
              <a:latin typeface="+mn-ea"/>
            </a:endParaRPr>
          </a:p>
          <a:p>
            <a:pPr>
              <a:buFont typeface="Arial" pitchFamily="34" charset="0"/>
              <a:buNone/>
              <a:defRPr/>
            </a:pPr>
            <a:r>
              <a:rPr lang="zh-TW" altLang="en-US" sz="2200" dirty="0">
                <a:latin typeface="+mn-ea"/>
              </a:rPr>
              <a:t>    </a:t>
            </a:r>
            <a:r>
              <a:rPr lang="en-US" altLang="zh-TW" sz="2200" dirty="0">
                <a:latin typeface="+mn-ea"/>
              </a:rPr>
              <a:t>1.</a:t>
            </a:r>
            <a:r>
              <a:rPr lang="zh-TW" altLang="en-US" sz="2200" dirty="0">
                <a:latin typeface="+mn-ea"/>
              </a:rPr>
              <a:t>各招生學校應提供經濟弱勢學生</a:t>
            </a:r>
            <a:r>
              <a:rPr lang="en-US" altLang="zh-TW" sz="2200" dirty="0">
                <a:latin typeface="+mn-ea"/>
              </a:rPr>
              <a:t>(</a:t>
            </a:r>
            <a:r>
              <a:rPr lang="zh-TW" altLang="en-US" sz="2200" dirty="0">
                <a:latin typeface="+mn-ea"/>
              </a:rPr>
              <a:t>至少</a:t>
            </a:r>
            <a:r>
              <a:rPr lang="en-US" altLang="zh-TW" sz="2200" dirty="0">
                <a:solidFill>
                  <a:schemeClr val="accent1"/>
                </a:solidFill>
                <a:latin typeface="+mn-ea"/>
              </a:rPr>
              <a:t>1%</a:t>
            </a:r>
            <a:r>
              <a:rPr lang="en-US" altLang="zh-TW" sz="2200" dirty="0">
                <a:latin typeface="+mn-ea"/>
              </a:rPr>
              <a:t>)</a:t>
            </a:r>
            <a:r>
              <a:rPr lang="zh-TW" altLang="en-US" sz="2200" dirty="0">
                <a:latin typeface="+mn-ea"/>
              </a:rPr>
              <a:t>名額</a:t>
            </a:r>
          </a:p>
          <a:p>
            <a:pPr>
              <a:buFont typeface="Arial" pitchFamily="34" charset="0"/>
              <a:buNone/>
              <a:defRPr/>
            </a:pPr>
            <a:r>
              <a:rPr lang="zh-TW" altLang="en-US" sz="2200" dirty="0">
                <a:latin typeface="+mn-ea"/>
              </a:rPr>
              <a:t>    </a:t>
            </a:r>
            <a:r>
              <a:rPr lang="en-US" altLang="zh-TW" sz="2200" dirty="0">
                <a:latin typeface="+mn-ea"/>
              </a:rPr>
              <a:t>2.</a:t>
            </a:r>
            <a:r>
              <a:rPr lang="zh-TW" altLang="en-US" sz="2200" dirty="0">
                <a:latin typeface="+mn-ea"/>
              </a:rPr>
              <a:t>各公立高級中等學校得列備取名額</a:t>
            </a:r>
            <a:r>
              <a:rPr lang="en-US" altLang="zh-TW" sz="2200" dirty="0">
                <a:latin typeface="+mn-ea"/>
              </a:rPr>
              <a:t>(</a:t>
            </a:r>
            <a:r>
              <a:rPr lang="zh-TW" altLang="en-US" sz="2200" dirty="0">
                <a:latin typeface="+mn-ea"/>
              </a:rPr>
              <a:t>和招生名額相同</a:t>
            </a:r>
            <a:r>
              <a:rPr lang="en-US" altLang="zh-TW" sz="2200" dirty="0">
                <a:latin typeface="+mn-ea"/>
              </a:rPr>
              <a:t>)</a:t>
            </a:r>
          </a:p>
          <a:p>
            <a:pPr>
              <a:buFont typeface="Arial" pitchFamily="34" charset="0"/>
              <a:buNone/>
              <a:defRPr/>
            </a:pPr>
            <a:r>
              <a:rPr lang="zh-TW" altLang="en-US" sz="2200" dirty="0">
                <a:latin typeface="+mn-ea"/>
              </a:rPr>
              <a:t>    </a:t>
            </a:r>
            <a:r>
              <a:rPr lang="en-US" altLang="zh-TW" sz="2200" dirty="0">
                <a:latin typeface="+mn-ea"/>
              </a:rPr>
              <a:t>3.</a:t>
            </a:r>
            <a:r>
              <a:rPr lang="zh-TW" altLang="en-US" sz="2200" dirty="0">
                <a:latin typeface="+mn-ea"/>
              </a:rPr>
              <a:t>其他外加名額</a:t>
            </a:r>
            <a:r>
              <a:rPr lang="en-US" altLang="zh-TW" sz="2200" dirty="0">
                <a:latin typeface="+mn-ea"/>
              </a:rPr>
              <a:t>(</a:t>
            </a:r>
            <a:r>
              <a:rPr lang="en-US" altLang="zh-TW" sz="2200" dirty="0">
                <a:solidFill>
                  <a:schemeClr val="accent1"/>
                </a:solidFill>
                <a:latin typeface="+mn-ea"/>
              </a:rPr>
              <a:t>2%</a:t>
            </a:r>
            <a:r>
              <a:rPr lang="en-US" altLang="zh-TW" sz="2200" dirty="0">
                <a:latin typeface="+mn-ea"/>
              </a:rPr>
              <a:t>)</a:t>
            </a:r>
            <a:r>
              <a:rPr lang="zh-TW" altLang="en-US" sz="2200" dirty="0">
                <a:latin typeface="+mn-ea"/>
              </a:rPr>
              <a:t>依升學相關優待辦法辦理 </a:t>
            </a:r>
            <a:endParaRPr lang="en-US" altLang="zh-TW" sz="2200" dirty="0">
              <a:latin typeface="+mn-ea"/>
            </a:endParaRPr>
          </a:p>
          <a:p>
            <a:pPr>
              <a:buFont typeface="Arial" pitchFamily="34" charset="0"/>
              <a:buNone/>
              <a:defRPr/>
            </a:pPr>
            <a:r>
              <a:rPr lang="zh-TW" altLang="en-US" sz="2200" dirty="0">
                <a:latin typeface="+mn-ea"/>
              </a:rPr>
              <a:t>    </a:t>
            </a:r>
            <a:r>
              <a:rPr lang="en-US" altLang="zh-TW" sz="2200" dirty="0">
                <a:latin typeface="+mn-ea"/>
              </a:rPr>
              <a:t>4.</a:t>
            </a:r>
            <a:r>
              <a:rPr lang="zh-TW" altLang="en-US" sz="2200" dirty="0">
                <a:latin typeface="+mn-ea"/>
              </a:rPr>
              <a:t>若超額時，一律採外加名額、增額錄取</a:t>
            </a:r>
            <a:endParaRPr lang="en-US" altLang="zh-TW" sz="2200" dirty="0">
              <a:latin typeface="+mn-ea"/>
            </a:endParaRPr>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27434" y="166455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22168" y="199008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22168" y="2336857"/>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21606" y="3325914"/>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21606" y="3668463"/>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21606" y="4011013"/>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21606" y="4353716"/>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575327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91913" y="6356356"/>
            <a:ext cx="447675" cy="365125"/>
          </a:xfrm>
        </p:spPr>
        <p:txBody>
          <a:bodyPr/>
          <a:lstStyle/>
          <a:p>
            <a:pPr algn="ctr"/>
            <a:fld id="{1046B996-B622-4B67-A455-51FC79324563}" type="slidenum">
              <a:rPr lang="en-US" sz="1600" smtClean="0">
                <a:solidFill>
                  <a:prstClr val="white"/>
                </a:solidFill>
              </a:rPr>
              <a:pPr algn="ctr"/>
              <a:t>18</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4490964" y="37417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新北公優免試辦理方式</a:t>
            </a:r>
            <a:endParaRPr lang="en-US" sz="4400" b="1" dirty="0">
              <a:solidFill>
                <a:prstClr val="black"/>
              </a:solidFill>
            </a:endParaRPr>
          </a:p>
        </p:txBody>
      </p:sp>
      <p:sp>
        <p:nvSpPr>
          <p:cNvPr id="7" name="矩形 6"/>
          <p:cNvSpPr/>
          <p:nvPr/>
        </p:nvSpPr>
        <p:spPr>
          <a:xfrm>
            <a:off x="2533001" y="1207327"/>
            <a:ext cx="8074371" cy="5693866"/>
          </a:xfrm>
          <a:prstGeom prst="rect">
            <a:avLst/>
          </a:prstGeom>
        </p:spPr>
        <p:txBody>
          <a:bodyPr wrap="square">
            <a:spAutoFit/>
          </a:bodyPr>
          <a:lstStyle/>
          <a:p>
            <a:pPr>
              <a:buFont typeface="Arial" pitchFamily="34" charset="0"/>
              <a:buNone/>
              <a:defRPr/>
            </a:pPr>
            <a:r>
              <a:rPr lang="zh-TW" altLang="en-US" sz="2800" dirty="0">
                <a:latin typeface="+mn-ea"/>
              </a:rPr>
              <a:t>報名原則：依「</a:t>
            </a:r>
            <a:r>
              <a:rPr lang="zh-TW" altLang="en-US" sz="2800" b="1" dirty="0">
                <a:latin typeface="+mn-ea"/>
              </a:rPr>
              <a:t>鄰近國中劃分表</a:t>
            </a:r>
            <a:r>
              <a:rPr lang="zh-TW" altLang="en-US" sz="2800" dirty="0">
                <a:latin typeface="+mn-ea"/>
              </a:rPr>
              <a:t>」擇</a:t>
            </a:r>
            <a:r>
              <a:rPr lang="zh-TW" altLang="en-US" sz="2800" dirty="0">
                <a:solidFill>
                  <a:schemeClr val="accent1"/>
                </a:solidFill>
                <a:latin typeface="+mn-ea"/>
              </a:rPr>
              <a:t>一校一科</a:t>
            </a:r>
            <a:r>
              <a:rPr lang="zh-TW" altLang="en-US" sz="2800" dirty="0">
                <a:latin typeface="+mn-ea"/>
              </a:rPr>
              <a:t>報名</a:t>
            </a:r>
            <a:endParaRPr lang="en-US" altLang="zh-TW" sz="2800" dirty="0">
              <a:latin typeface="+mn-ea"/>
            </a:endParaRPr>
          </a:p>
          <a:p>
            <a:pPr>
              <a:buFont typeface="Arial" pitchFamily="34" charset="0"/>
              <a:buNone/>
              <a:defRPr/>
            </a:pPr>
            <a:endParaRPr lang="zh-TW" altLang="en-US" sz="2800" dirty="0">
              <a:latin typeface="+mn-ea"/>
            </a:endParaRPr>
          </a:p>
          <a:p>
            <a:pPr>
              <a:buFont typeface="Arial" pitchFamily="34" charset="0"/>
              <a:buNone/>
              <a:defRPr/>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a:p>
            <a:pPr>
              <a:buFont typeface="Arial" pitchFamily="34" charset="0"/>
              <a:buNone/>
              <a:defRPr/>
            </a:pPr>
            <a:r>
              <a:rPr lang="zh-TW" altLang="en-US" sz="2800" dirty="0">
                <a:latin typeface="+mn-ea"/>
              </a:rPr>
              <a:t>       依「</a:t>
            </a:r>
            <a:r>
              <a:rPr lang="en-US" altLang="zh-TW" sz="2800" b="1" dirty="0">
                <a:latin typeface="+mn-ea"/>
              </a:rPr>
              <a:t>112</a:t>
            </a:r>
            <a:r>
              <a:rPr lang="zh-TW" altLang="en-US" sz="2800" b="1" dirty="0">
                <a:latin typeface="+mn-ea"/>
              </a:rPr>
              <a:t>學年度新北市高級中等學校優先免試</a:t>
            </a:r>
            <a:endParaRPr lang="en-US" altLang="zh-TW" sz="2800" b="1" dirty="0">
              <a:latin typeface="+mn-ea"/>
            </a:endParaRPr>
          </a:p>
          <a:p>
            <a:pPr>
              <a:buFont typeface="Arial" pitchFamily="34" charset="0"/>
              <a:buNone/>
              <a:defRPr/>
            </a:pPr>
            <a:r>
              <a:rPr lang="zh-TW" altLang="en-US" sz="2800" b="1" dirty="0">
                <a:latin typeface="+mn-ea"/>
              </a:rPr>
              <a:t>       暨直升入學超額比序順序項目及順次表</a:t>
            </a:r>
            <a:r>
              <a:rPr lang="zh-TW" altLang="en-US" sz="2800" dirty="0">
                <a:latin typeface="+mn-ea"/>
              </a:rPr>
              <a:t>」辦理</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唯一志願故超額比序不採計志願序</a:t>
            </a:r>
            <a:endParaRPr lang="en-US" altLang="zh-TW" sz="2800" dirty="0">
              <a:latin typeface="+mn-ea"/>
            </a:endParaRPr>
          </a:p>
          <a:p>
            <a:pPr>
              <a:buFont typeface="Arial" pitchFamily="34" charset="0"/>
              <a:buNone/>
              <a:defRPr/>
            </a:pPr>
            <a:r>
              <a:rPr lang="zh-TW" altLang="en-US" sz="2800" b="1" dirty="0">
                <a:solidFill>
                  <a:srgbClr val="FF0000"/>
                </a:solidFill>
                <a:latin typeface="+mn-ea"/>
              </a:rPr>
              <a:t>採計國中教育會考及多元學習表現</a:t>
            </a:r>
            <a:endParaRPr lang="en-US" altLang="zh-TW" sz="2800" b="1" dirty="0">
              <a:solidFill>
                <a:srgbClr val="FF0000"/>
              </a:solidFill>
              <a:latin typeface="+mn-ea"/>
            </a:endParaRP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180071" y="1272547"/>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181">
            <a:extLst>
              <a:ext uri="{FF2B5EF4-FFF2-40B4-BE49-F238E27FC236}">
                <a16:creationId xmlns:a16="http://schemas.microsoft.com/office/drawing/2014/main" id="{E52DCB02-263C-4353-B7EF-CF671ECEBF08}"/>
              </a:ext>
            </a:extLst>
          </p:cNvPr>
          <p:cNvGrpSpPr/>
          <p:nvPr/>
        </p:nvGrpSpPr>
        <p:grpSpPr>
          <a:xfrm>
            <a:off x="6808633" y="3034174"/>
            <a:ext cx="142875" cy="285750"/>
            <a:chOff x="7085013" y="5922963"/>
            <a:chExt cx="142875" cy="285750"/>
          </a:xfrm>
          <a:solidFill>
            <a:schemeClr val="accent5">
              <a:lumMod val="75000"/>
            </a:schemeClr>
          </a:solidFill>
        </p:grpSpPr>
        <p:sp>
          <p:nvSpPr>
            <p:cNvPr id="26"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196">
            <a:extLst>
              <a:ext uri="{FF2B5EF4-FFF2-40B4-BE49-F238E27FC236}">
                <a16:creationId xmlns:a16="http://schemas.microsoft.com/office/drawing/2014/main" id="{262B0F37-8AFA-4FDC-83E0-59701E2712A4}"/>
              </a:ext>
            </a:extLst>
          </p:cNvPr>
          <p:cNvGrpSpPr/>
          <p:nvPr/>
        </p:nvGrpSpPr>
        <p:grpSpPr>
          <a:xfrm>
            <a:off x="7062017" y="3034174"/>
            <a:ext cx="142875" cy="285750"/>
            <a:chOff x="7085013" y="5922963"/>
            <a:chExt cx="142875" cy="285750"/>
          </a:xfrm>
          <a:solidFill>
            <a:schemeClr val="accent5">
              <a:lumMod val="75000"/>
            </a:schemeClr>
          </a:solidFill>
        </p:grpSpPr>
        <p:sp>
          <p:nvSpPr>
            <p:cNvPr id="35"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211">
            <a:extLst>
              <a:ext uri="{FF2B5EF4-FFF2-40B4-BE49-F238E27FC236}">
                <a16:creationId xmlns:a16="http://schemas.microsoft.com/office/drawing/2014/main" id="{2180B60E-86B1-4CE7-8BED-1CAE6E8C72A7}"/>
              </a:ext>
            </a:extLst>
          </p:cNvPr>
          <p:cNvGrpSpPr/>
          <p:nvPr/>
        </p:nvGrpSpPr>
        <p:grpSpPr>
          <a:xfrm>
            <a:off x="7315405" y="3034174"/>
            <a:ext cx="142875" cy="285750"/>
            <a:chOff x="7085013" y="5922963"/>
            <a:chExt cx="142875" cy="285750"/>
          </a:xfrm>
          <a:solidFill>
            <a:schemeClr val="accent5">
              <a:lumMod val="75000"/>
            </a:schemeClr>
          </a:solidFill>
        </p:grpSpPr>
        <p:sp>
          <p:nvSpPr>
            <p:cNvPr id="39"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58">
            <a:extLst>
              <a:ext uri="{FF2B5EF4-FFF2-40B4-BE49-F238E27FC236}">
                <a16:creationId xmlns:a16="http://schemas.microsoft.com/office/drawing/2014/main" id="{6D8EDC4B-A996-470E-A468-C062E47C902D}"/>
              </a:ext>
            </a:extLst>
          </p:cNvPr>
          <p:cNvGrpSpPr/>
          <p:nvPr/>
        </p:nvGrpSpPr>
        <p:grpSpPr>
          <a:xfrm>
            <a:off x="7568793" y="3034174"/>
            <a:ext cx="142875" cy="285750"/>
            <a:chOff x="7085013" y="5922963"/>
            <a:chExt cx="142875" cy="285750"/>
          </a:xfrm>
          <a:solidFill>
            <a:schemeClr val="accent5">
              <a:lumMod val="75000"/>
            </a:schemeClr>
          </a:solidFill>
        </p:grpSpPr>
        <p:sp>
          <p:nvSpPr>
            <p:cNvPr id="42"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273">
            <a:extLst>
              <a:ext uri="{FF2B5EF4-FFF2-40B4-BE49-F238E27FC236}">
                <a16:creationId xmlns:a16="http://schemas.microsoft.com/office/drawing/2014/main" id="{5C9A133C-3454-4245-8BAF-1CE56C23BCC7}"/>
              </a:ext>
            </a:extLst>
          </p:cNvPr>
          <p:cNvGrpSpPr/>
          <p:nvPr/>
        </p:nvGrpSpPr>
        <p:grpSpPr>
          <a:xfrm>
            <a:off x="7822181" y="3034174"/>
            <a:ext cx="142875" cy="285750"/>
            <a:chOff x="7085013" y="5922963"/>
            <a:chExt cx="142875" cy="285750"/>
          </a:xfrm>
          <a:solidFill>
            <a:schemeClr val="accent5">
              <a:lumMod val="75000"/>
            </a:schemeClr>
          </a:solidFill>
        </p:grpSpPr>
        <p:sp>
          <p:nvSpPr>
            <p:cNvPr id="45"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276">
            <a:extLst>
              <a:ext uri="{FF2B5EF4-FFF2-40B4-BE49-F238E27FC236}">
                <a16:creationId xmlns:a16="http://schemas.microsoft.com/office/drawing/2014/main" id="{721BA385-E492-469A-A72F-9F9E0F2FBC19}"/>
              </a:ext>
            </a:extLst>
          </p:cNvPr>
          <p:cNvGrpSpPr/>
          <p:nvPr/>
        </p:nvGrpSpPr>
        <p:grpSpPr>
          <a:xfrm>
            <a:off x="8075565" y="3034174"/>
            <a:ext cx="142875" cy="285750"/>
            <a:chOff x="7085013" y="5922963"/>
            <a:chExt cx="142875" cy="285750"/>
          </a:xfrm>
          <a:solidFill>
            <a:schemeClr val="accent5">
              <a:lumMod val="75000"/>
            </a:schemeClr>
          </a:solidFill>
        </p:grpSpPr>
        <p:sp>
          <p:nvSpPr>
            <p:cNvPr id="48"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79">
            <a:extLst>
              <a:ext uri="{FF2B5EF4-FFF2-40B4-BE49-F238E27FC236}">
                <a16:creationId xmlns:a16="http://schemas.microsoft.com/office/drawing/2014/main" id="{F5B526D7-4A56-4ACB-A92C-8C5513AA293B}"/>
              </a:ext>
            </a:extLst>
          </p:cNvPr>
          <p:cNvGrpSpPr/>
          <p:nvPr/>
        </p:nvGrpSpPr>
        <p:grpSpPr>
          <a:xfrm>
            <a:off x="8328953" y="3034174"/>
            <a:ext cx="142875" cy="285750"/>
            <a:chOff x="7085013" y="5922963"/>
            <a:chExt cx="142875" cy="285750"/>
          </a:xfrm>
          <a:solidFill>
            <a:schemeClr val="accent5">
              <a:lumMod val="75000"/>
            </a:schemeClr>
          </a:solidFill>
        </p:grpSpPr>
        <p:sp>
          <p:nvSpPr>
            <p:cNvPr id="51"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282">
            <a:extLst>
              <a:ext uri="{FF2B5EF4-FFF2-40B4-BE49-F238E27FC236}">
                <a16:creationId xmlns:a16="http://schemas.microsoft.com/office/drawing/2014/main" id="{71A2B207-9A89-4AE6-8259-E9E04D204159}"/>
              </a:ext>
            </a:extLst>
          </p:cNvPr>
          <p:cNvGrpSpPr/>
          <p:nvPr/>
        </p:nvGrpSpPr>
        <p:grpSpPr>
          <a:xfrm>
            <a:off x="8582341" y="3034174"/>
            <a:ext cx="142875" cy="285750"/>
            <a:chOff x="7085013" y="5922963"/>
            <a:chExt cx="142875" cy="285750"/>
          </a:xfrm>
          <a:solidFill>
            <a:schemeClr val="accent5">
              <a:lumMod val="75000"/>
            </a:schemeClr>
          </a:solidFill>
        </p:grpSpPr>
        <p:sp>
          <p:nvSpPr>
            <p:cNvPr id="54"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85">
            <a:extLst>
              <a:ext uri="{FF2B5EF4-FFF2-40B4-BE49-F238E27FC236}">
                <a16:creationId xmlns:a16="http://schemas.microsoft.com/office/drawing/2014/main" id="{311CD589-2756-4F31-9492-AE19A73F00E6}"/>
              </a:ext>
            </a:extLst>
          </p:cNvPr>
          <p:cNvGrpSpPr/>
          <p:nvPr/>
        </p:nvGrpSpPr>
        <p:grpSpPr>
          <a:xfrm>
            <a:off x="8835729" y="3034174"/>
            <a:ext cx="142875" cy="285750"/>
            <a:chOff x="7085013" y="5922963"/>
            <a:chExt cx="142875" cy="285750"/>
          </a:xfrm>
          <a:solidFill>
            <a:schemeClr val="accent5">
              <a:lumMod val="75000"/>
            </a:schemeClr>
          </a:solidFill>
        </p:grpSpPr>
        <p:sp>
          <p:nvSpPr>
            <p:cNvPr id="57"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288">
            <a:extLst>
              <a:ext uri="{FF2B5EF4-FFF2-40B4-BE49-F238E27FC236}">
                <a16:creationId xmlns:a16="http://schemas.microsoft.com/office/drawing/2014/main" id="{B23D31AF-959B-4B6F-A9AC-47C7509BBF93}"/>
              </a:ext>
            </a:extLst>
          </p:cNvPr>
          <p:cNvGrpSpPr/>
          <p:nvPr/>
        </p:nvGrpSpPr>
        <p:grpSpPr>
          <a:xfrm>
            <a:off x="9089113" y="3034174"/>
            <a:ext cx="142875" cy="285750"/>
            <a:chOff x="7085013" y="5922963"/>
            <a:chExt cx="142875" cy="285750"/>
          </a:xfrm>
          <a:solidFill>
            <a:schemeClr val="accent5">
              <a:lumMod val="75000"/>
            </a:schemeClr>
          </a:solidFill>
        </p:grpSpPr>
        <p:sp>
          <p:nvSpPr>
            <p:cNvPr id="60"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2" name="直線單箭頭接點 61"/>
          <p:cNvCxnSpPr/>
          <p:nvPr/>
        </p:nvCxnSpPr>
        <p:spPr>
          <a:xfrm>
            <a:off x="2866525" y="3594872"/>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a:off x="2866525" y="4875855"/>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181">
            <a:extLst>
              <a:ext uri="{FF2B5EF4-FFF2-40B4-BE49-F238E27FC236}">
                <a16:creationId xmlns:a16="http://schemas.microsoft.com/office/drawing/2014/main" id="{E52DCB02-263C-4353-B7EF-CF671ECEBF08}"/>
              </a:ext>
            </a:extLst>
          </p:cNvPr>
          <p:cNvGrpSpPr/>
          <p:nvPr/>
        </p:nvGrpSpPr>
        <p:grpSpPr>
          <a:xfrm>
            <a:off x="6808633" y="4310160"/>
            <a:ext cx="142875" cy="285750"/>
            <a:chOff x="7085013" y="5922963"/>
            <a:chExt cx="142875" cy="285750"/>
          </a:xfrm>
          <a:solidFill>
            <a:schemeClr val="accent5">
              <a:lumMod val="75000"/>
            </a:schemeClr>
          </a:solidFill>
        </p:grpSpPr>
        <p:sp>
          <p:nvSpPr>
            <p:cNvPr id="65"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196">
            <a:extLst>
              <a:ext uri="{FF2B5EF4-FFF2-40B4-BE49-F238E27FC236}">
                <a16:creationId xmlns:a16="http://schemas.microsoft.com/office/drawing/2014/main" id="{262B0F37-8AFA-4FDC-83E0-59701E2712A4}"/>
              </a:ext>
            </a:extLst>
          </p:cNvPr>
          <p:cNvGrpSpPr/>
          <p:nvPr/>
        </p:nvGrpSpPr>
        <p:grpSpPr>
          <a:xfrm>
            <a:off x="7062017" y="4310160"/>
            <a:ext cx="142875" cy="285750"/>
            <a:chOff x="7085013" y="5922963"/>
            <a:chExt cx="142875" cy="285750"/>
          </a:xfrm>
          <a:solidFill>
            <a:schemeClr val="accent5">
              <a:lumMod val="75000"/>
            </a:schemeClr>
          </a:solidFill>
        </p:grpSpPr>
        <p:sp>
          <p:nvSpPr>
            <p:cNvPr id="68"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211">
            <a:extLst>
              <a:ext uri="{FF2B5EF4-FFF2-40B4-BE49-F238E27FC236}">
                <a16:creationId xmlns:a16="http://schemas.microsoft.com/office/drawing/2014/main" id="{2180B60E-86B1-4CE7-8BED-1CAE6E8C72A7}"/>
              </a:ext>
            </a:extLst>
          </p:cNvPr>
          <p:cNvGrpSpPr/>
          <p:nvPr/>
        </p:nvGrpSpPr>
        <p:grpSpPr>
          <a:xfrm>
            <a:off x="7315405" y="4310160"/>
            <a:ext cx="142875" cy="285750"/>
            <a:chOff x="7085013" y="5922963"/>
            <a:chExt cx="142875" cy="285750"/>
          </a:xfrm>
          <a:solidFill>
            <a:schemeClr val="accent5">
              <a:lumMod val="75000"/>
            </a:schemeClr>
          </a:solidFill>
        </p:grpSpPr>
        <p:sp>
          <p:nvSpPr>
            <p:cNvPr id="71"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258">
            <a:extLst>
              <a:ext uri="{FF2B5EF4-FFF2-40B4-BE49-F238E27FC236}">
                <a16:creationId xmlns:a16="http://schemas.microsoft.com/office/drawing/2014/main" id="{6D8EDC4B-A996-470E-A468-C062E47C902D}"/>
              </a:ext>
            </a:extLst>
          </p:cNvPr>
          <p:cNvGrpSpPr/>
          <p:nvPr/>
        </p:nvGrpSpPr>
        <p:grpSpPr>
          <a:xfrm>
            <a:off x="7568793" y="4310160"/>
            <a:ext cx="142875" cy="285750"/>
            <a:chOff x="7085013" y="5922963"/>
            <a:chExt cx="142875" cy="285750"/>
          </a:xfrm>
          <a:solidFill>
            <a:schemeClr val="accent5">
              <a:lumMod val="75000"/>
            </a:schemeClr>
          </a:solidFill>
        </p:grpSpPr>
        <p:sp>
          <p:nvSpPr>
            <p:cNvPr id="74"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273">
            <a:extLst>
              <a:ext uri="{FF2B5EF4-FFF2-40B4-BE49-F238E27FC236}">
                <a16:creationId xmlns:a16="http://schemas.microsoft.com/office/drawing/2014/main" id="{5C9A133C-3454-4245-8BAF-1CE56C23BCC7}"/>
              </a:ext>
            </a:extLst>
          </p:cNvPr>
          <p:cNvGrpSpPr/>
          <p:nvPr/>
        </p:nvGrpSpPr>
        <p:grpSpPr>
          <a:xfrm>
            <a:off x="7822181" y="4310160"/>
            <a:ext cx="142875" cy="285750"/>
            <a:chOff x="7085013" y="5922963"/>
            <a:chExt cx="142875" cy="285750"/>
          </a:xfrm>
          <a:solidFill>
            <a:schemeClr val="accent5">
              <a:lumMod val="75000"/>
            </a:schemeClr>
          </a:solidFill>
        </p:grpSpPr>
        <p:sp>
          <p:nvSpPr>
            <p:cNvPr id="77"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276">
            <a:extLst>
              <a:ext uri="{FF2B5EF4-FFF2-40B4-BE49-F238E27FC236}">
                <a16:creationId xmlns:a16="http://schemas.microsoft.com/office/drawing/2014/main" id="{721BA385-E492-469A-A72F-9F9E0F2FBC19}"/>
              </a:ext>
            </a:extLst>
          </p:cNvPr>
          <p:cNvGrpSpPr/>
          <p:nvPr/>
        </p:nvGrpSpPr>
        <p:grpSpPr>
          <a:xfrm>
            <a:off x="8075565" y="4310160"/>
            <a:ext cx="142875" cy="285750"/>
            <a:chOff x="7085013" y="5922963"/>
            <a:chExt cx="142875" cy="285750"/>
          </a:xfrm>
          <a:solidFill>
            <a:schemeClr val="accent5">
              <a:lumMod val="75000"/>
            </a:schemeClr>
          </a:solidFill>
        </p:grpSpPr>
        <p:sp>
          <p:nvSpPr>
            <p:cNvPr id="80"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Group 279">
            <a:extLst>
              <a:ext uri="{FF2B5EF4-FFF2-40B4-BE49-F238E27FC236}">
                <a16:creationId xmlns:a16="http://schemas.microsoft.com/office/drawing/2014/main" id="{F5B526D7-4A56-4ACB-A92C-8C5513AA293B}"/>
              </a:ext>
            </a:extLst>
          </p:cNvPr>
          <p:cNvGrpSpPr/>
          <p:nvPr/>
        </p:nvGrpSpPr>
        <p:grpSpPr>
          <a:xfrm>
            <a:off x="8328953" y="4310160"/>
            <a:ext cx="142875" cy="285750"/>
            <a:chOff x="7085013" y="5922963"/>
            <a:chExt cx="142875" cy="285750"/>
          </a:xfrm>
          <a:solidFill>
            <a:schemeClr val="accent5">
              <a:lumMod val="75000"/>
            </a:schemeClr>
          </a:solidFill>
        </p:grpSpPr>
        <p:sp>
          <p:nvSpPr>
            <p:cNvPr id="83"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282">
            <a:extLst>
              <a:ext uri="{FF2B5EF4-FFF2-40B4-BE49-F238E27FC236}">
                <a16:creationId xmlns:a16="http://schemas.microsoft.com/office/drawing/2014/main" id="{71A2B207-9A89-4AE6-8259-E9E04D204159}"/>
              </a:ext>
            </a:extLst>
          </p:cNvPr>
          <p:cNvGrpSpPr/>
          <p:nvPr/>
        </p:nvGrpSpPr>
        <p:grpSpPr>
          <a:xfrm>
            <a:off x="8582341" y="4310160"/>
            <a:ext cx="142875" cy="285750"/>
            <a:chOff x="7085013" y="5922963"/>
            <a:chExt cx="142875" cy="285750"/>
          </a:xfrm>
          <a:solidFill>
            <a:schemeClr val="accent5">
              <a:lumMod val="75000"/>
            </a:schemeClr>
          </a:solidFill>
        </p:grpSpPr>
        <p:sp>
          <p:nvSpPr>
            <p:cNvPr id="86"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285">
            <a:extLst>
              <a:ext uri="{FF2B5EF4-FFF2-40B4-BE49-F238E27FC236}">
                <a16:creationId xmlns:a16="http://schemas.microsoft.com/office/drawing/2014/main" id="{311CD589-2756-4F31-9492-AE19A73F00E6}"/>
              </a:ext>
            </a:extLst>
          </p:cNvPr>
          <p:cNvGrpSpPr/>
          <p:nvPr/>
        </p:nvGrpSpPr>
        <p:grpSpPr>
          <a:xfrm>
            <a:off x="8835729" y="4310160"/>
            <a:ext cx="142875" cy="285750"/>
            <a:chOff x="7085013" y="5922963"/>
            <a:chExt cx="142875" cy="285750"/>
          </a:xfrm>
          <a:solidFill>
            <a:schemeClr val="accent5">
              <a:lumMod val="75000"/>
            </a:schemeClr>
          </a:solidFill>
        </p:grpSpPr>
        <p:sp>
          <p:nvSpPr>
            <p:cNvPr id="89"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288">
            <a:extLst>
              <a:ext uri="{FF2B5EF4-FFF2-40B4-BE49-F238E27FC236}">
                <a16:creationId xmlns:a16="http://schemas.microsoft.com/office/drawing/2014/main" id="{B23D31AF-959B-4B6F-A9AC-47C7509BBF93}"/>
              </a:ext>
            </a:extLst>
          </p:cNvPr>
          <p:cNvGrpSpPr/>
          <p:nvPr/>
        </p:nvGrpSpPr>
        <p:grpSpPr>
          <a:xfrm>
            <a:off x="9089113" y="4310160"/>
            <a:ext cx="142875" cy="285750"/>
            <a:chOff x="7085013" y="5922963"/>
            <a:chExt cx="142875" cy="285750"/>
          </a:xfrm>
          <a:solidFill>
            <a:schemeClr val="accent5">
              <a:lumMod val="75000"/>
            </a:schemeClr>
          </a:solidFill>
        </p:grpSpPr>
        <p:sp>
          <p:nvSpPr>
            <p:cNvPr id="92"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4" name="Group 279">
            <a:extLst>
              <a:ext uri="{FF2B5EF4-FFF2-40B4-BE49-F238E27FC236}">
                <a16:creationId xmlns:a16="http://schemas.microsoft.com/office/drawing/2014/main" id="{F5B526D7-4A56-4ACB-A92C-8C5513AA293B}"/>
              </a:ext>
            </a:extLst>
          </p:cNvPr>
          <p:cNvGrpSpPr/>
          <p:nvPr/>
        </p:nvGrpSpPr>
        <p:grpSpPr>
          <a:xfrm>
            <a:off x="9089113" y="4305604"/>
            <a:ext cx="142875" cy="285750"/>
            <a:chOff x="7085013" y="5922963"/>
            <a:chExt cx="142875" cy="285750"/>
          </a:xfrm>
          <a:solidFill>
            <a:schemeClr val="accent1"/>
          </a:solidFill>
        </p:grpSpPr>
        <p:sp>
          <p:nvSpPr>
            <p:cNvPr id="95"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282">
            <a:extLst>
              <a:ext uri="{FF2B5EF4-FFF2-40B4-BE49-F238E27FC236}">
                <a16:creationId xmlns:a16="http://schemas.microsoft.com/office/drawing/2014/main" id="{71A2B207-9A89-4AE6-8259-E9E04D204159}"/>
              </a:ext>
            </a:extLst>
          </p:cNvPr>
          <p:cNvGrpSpPr/>
          <p:nvPr/>
        </p:nvGrpSpPr>
        <p:grpSpPr>
          <a:xfrm>
            <a:off x="9342501" y="4305604"/>
            <a:ext cx="142875" cy="285750"/>
            <a:chOff x="7085013" y="5922963"/>
            <a:chExt cx="142875" cy="285750"/>
          </a:xfrm>
          <a:solidFill>
            <a:schemeClr val="accent1"/>
          </a:solidFill>
        </p:grpSpPr>
        <p:sp>
          <p:nvSpPr>
            <p:cNvPr id="98"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85">
            <a:extLst>
              <a:ext uri="{FF2B5EF4-FFF2-40B4-BE49-F238E27FC236}">
                <a16:creationId xmlns:a16="http://schemas.microsoft.com/office/drawing/2014/main" id="{311CD589-2756-4F31-9492-AE19A73F00E6}"/>
              </a:ext>
            </a:extLst>
          </p:cNvPr>
          <p:cNvGrpSpPr/>
          <p:nvPr/>
        </p:nvGrpSpPr>
        <p:grpSpPr>
          <a:xfrm>
            <a:off x="9595889" y="4305604"/>
            <a:ext cx="142875" cy="285750"/>
            <a:chOff x="7085013" y="5922963"/>
            <a:chExt cx="142875" cy="285750"/>
          </a:xfrm>
          <a:solidFill>
            <a:schemeClr val="accent1"/>
          </a:solidFill>
        </p:grpSpPr>
        <p:sp>
          <p:nvSpPr>
            <p:cNvPr id="101"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Freeform 1668">
            <a:extLst>
              <a:ext uri="{FF2B5EF4-FFF2-40B4-BE49-F238E27FC236}">
                <a16:creationId xmlns:a16="http://schemas.microsoft.com/office/drawing/2014/main" id="{0823C732-8F44-466E-B9A4-83308DEE4F76}"/>
              </a:ext>
            </a:extLst>
          </p:cNvPr>
          <p:cNvSpPr>
            <a:spLocks noEditPoints="1"/>
          </p:cNvSpPr>
          <p:nvPr/>
        </p:nvSpPr>
        <p:spPr bwMode="auto">
          <a:xfrm>
            <a:off x="2191779" y="5972442"/>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668">
            <a:extLst>
              <a:ext uri="{FF2B5EF4-FFF2-40B4-BE49-F238E27FC236}">
                <a16:creationId xmlns:a16="http://schemas.microsoft.com/office/drawing/2014/main" id="{0823C732-8F44-466E-B9A4-83308DEE4F76}"/>
              </a:ext>
            </a:extLst>
          </p:cNvPr>
          <p:cNvSpPr>
            <a:spLocks noEditPoints="1"/>
          </p:cNvSpPr>
          <p:nvPr/>
        </p:nvSpPr>
        <p:spPr bwMode="auto">
          <a:xfrm>
            <a:off x="2180071" y="2147401"/>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668">
            <a:extLst>
              <a:ext uri="{FF2B5EF4-FFF2-40B4-BE49-F238E27FC236}">
                <a16:creationId xmlns:a16="http://schemas.microsoft.com/office/drawing/2014/main" id="{0823C732-8F44-466E-B9A4-83308DEE4F76}"/>
              </a:ext>
            </a:extLst>
          </p:cNvPr>
          <p:cNvSpPr>
            <a:spLocks noEditPoints="1"/>
          </p:cNvSpPr>
          <p:nvPr/>
        </p:nvSpPr>
        <p:spPr bwMode="auto">
          <a:xfrm>
            <a:off x="2910991" y="303726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668">
            <a:extLst>
              <a:ext uri="{FF2B5EF4-FFF2-40B4-BE49-F238E27FC236}">
                <a16:creationId xmlns:a16="http://schemas.microsoft.com/office/drawing/2014/main" id="{0823C732-8F44-466E-B9A4-83308DEE4F76}"/>
              </a:ext>
            </a:extLst>
          </p:cNvPr>
          <p:cNvSpPr>
            <a:spLocks noEditPoints="1"/>
          </p:cNvSpPr>
          <p:nvPr/>
        </p:nvSpPr>
        <p:spPr bwMode="auto">
          <a:xfrm>
            <a:off x="2912179" y="4313138"/>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746231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19</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4738480" y="34675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新北公優免試學區對應</a:t>
            </a:r>
            <a:endParaRPr lang="en-US" sz="4400" b="1" dirty="0">
              <a:solidFill>
                <a:prstClr val="black"/>
              </a:solidFill>
            </a:endParaRPr>
          </a:p>
        </p:txBody>
      </p:sp>
      <p:sp>
        <p:nvSpPr>
          <p:cNvPr id="2" name="矩形 1"/>
          <p:cNvSpPr/>
          <p:nvPr/>
        </p:nvSpPr>
        <p:spPr>
          <a:xfrm>
            <a:off x="2255106" y="1090628"/>
            <a:ext cx="7931487" cy="2923877"/>
          </a:xfrm>
          <a:prstGeom prst="rect">
            <a:avLst/>
          </a:prstGeom>
        </p:spPr>
        <p:txBody>
          <a:bodyPr wrap="square">
            <a:spAutoFit/>
          </a:bodyPr>
          <a:lstStyle/>
          <a:p>
            <a:pPr>
              <a:defRPr/>
            </a:pPr>
            <a:r>
              <a:rPr lang="zh-TW" altLang="en-US" sz="2000" dirty="0">
                <a:latin typeface="+mn-ea"/>
              </a:rPr>
              <a:t>優先免試入學</a:t>
            </a:r>
            <a:r>
              <a:rPr lang="en-US" altLang="zh-TW" sz="2000" dirty="0">
                <a:latin typeface="+mn-ea"/>
              </a:rPr>
              <a:t>(</a:t>
            </a:r>
            <a:r>
              <a:rPr lang="zh-TW" altLang="en-US" sz="2000" dirty="0">
                <a:latin typeface="+mn-ea"/>
              </a:rPr>
              <a:t>高中：小區、高職：大區</a:t>
            </a:r>
            <a:r>
              <a:rPr lang="en-US" altLang="zh-TW" sz="2000" dirty="0">
                <a:latin typeface="+mn-ea"/>
              </a:rPr>
              <a:t>)</a:t>
            </a:r>
            <a:endParaRPr lang="zh-TW" altLang="en-US" sz="2000" dirty="0">
              <a:latin typeface="+mn-ea"/>
            </a:endParaRPr>
          </a:p>
          <a:p>
            <a:pPr>
              <a:defRPr/>
            </a:pPr>
            <a:r>
              <a:rPr lang="zh-TW" altLang="en-US" sz="2000" b="1" dirty="0">
                <a:latin typeface="+mn-ea"/>
              </a:rPr>
              <a:t>   以</a:t>
            </a:r>
            <a:r>
              <a:rPr lang="en-US" altLang="zh-TW" sz="2000" b="1" dirty="0">
                <a:latin typeface="+mn-ea"/>
              </a:rPr>
              <a:t>112</a:t>
            </a:r>
            <a:r>
              <a:rPr lang="zh-TW" altLang="en-US" sz="2000" b="1" dirty="0">
                <a:latin typeface="+mn-ea"/>
              </a:rPr>
              <a:t>學年度泰山高中為例</a:t>
            </a:r>
            <a:endParaRPr lang="en-US" altLang="zh-TW" sz="2000" b="1" dirty="0">
              <a:latin typeface="+mn-ea"/>
            </a:endParaRPr>
          </a:p>
          <a:p>
            <a:pPr>
              <a:defRPr/>
            </a:pPr>
            <a:r>
              <a:rPr lang="zh-TW" altLang="en-US" dirty="0">
                <a:latin typeface="+mn-ea"/>
              </a:rPr>
              <a:t>        ■普通科</a:t>
            </a:r>
            <a:r>
              <a:rPr lang="en-US" altLang="zh-TW" dirty="0">
                <a:latin typeface="+mn-ea"/>
              </a:rPr>
              <a:t>(</a:t>
            </a:r>
            <a:r>
              <a:rPr lang="zh-TW" altLang="en-US" dirty="0">
                <a:latin typeface="+mn-ea"/>
              </a:rPr>
              <a:t>小區</a:t>
            </a:r>
            <a:r>
              <a:rPr lang="en-US" altLang="zh-TW" dirty="0">
                <a:latin typeface="+mn-ea"/>
              </a:rPr>
              <a:t>)</a:t>
            </a:r>
            <a:r>
              <a:rPr lang="zh-TW" altLang="en-US" dirty="0">
                <a:latin typeface="+mn-ea"/>
              </a:rPr>
              <a:t>：</a:t>
            </a:r>
          </a:p>
          <a:p>
            <a:pPr lvl="1">
              <a:defRPr/>
            </a:pPr>
            <a:endParaRPr lang="zh-TW" altLang="en-US" dirty="0">
              <a:latin typeface="+mn-ea"/>
            </a:endParaRPr>
          </a:p>
          <a:p>
            <a:pPr lvl="1">
              <a:defRPr/>
            </a:pPr>
            <a:endParaRPr lang="en-US" altLang="zh-TW" dirty="0">
              <a:latin typeface="+mn-ea"/>
            </a:endParaRPr>
          </a:p>
          <a:p>
            <a:pPr lvl="1">
              <a:defRPr/>
            </a:pPr>
            <a:endParaRPr lang="en-US" altLang="zh-TW" dirty="0">
              <a:latin typeface="+mn-ea"/>
            </a:endParaRPr>
          </a:p>
          <a:p>
            <a:pPr lvl="1">
              <a:defRPr/>
            </a:pPr>
            <a:endParaRPr lang="en-US" altLang="zh-TW" dirty="0">
              <a:latin typeface="+mn-ea"/>
            </a:endParaRPr>
          </a:p>
          <a:p>
            <a:pPr lvl="1">
              <a:defRPr/>
            </a:pPr>
            <a:endParaRPr lang="en-US" altLang="zh-TW" dirty="0">
              <a:latin typeface="+mn-ea"/>
            </a:endParaRPr>
          </a:p>
          <a:p>
            <a:pPr lvl="1">
              <a:defRPr/>
            </a:pPr>
            <a:endParaRPr lang="en-US" altLang="zh-TW" dirty="0">
              <a:latin typeface="+mn-ea"/>
            </a:endParaRPr>
          </a:p>
          <a:p>
            <a:pPr lvl="1">
              <a:defRPr/>
            </a:pPr>
            <a:r>
              <a:rPr lang="zh-TW" altLang="en-US" dirty="0">
                <a:latin typeface="+mn-ea"/>
              </a:rPr>
              <a:t> ■職業科</a:t>
            </a:r>
            <a:r>
              <a:rPr lang="en-US" altLang="zh-TW" dirty="0">
                <a:latin typeface="+mn-ea"/>
              </a:rPr>
              <a:t>(</a:t>
            </a:r>
            <a:r>
              <a:rPr lang="zh-TW" altLang="en-US" dirty="0">
                <a:latin typeface="+mn-ea"/>
              </a:rPr>
              <a:t>大區</a:t>
            </a:r>
            <a:r>
              <a:rPr lang="en-US" altLang="zh-TW" dirty="0">
                <a:latin typeface="+mn-ea"/>
              </a:rPr>
              <a:t>)</a:t>
            </a:r>
            <a:r>
              <a:rPr lang="zh-TW" altLang="en-US" dirty="0">
                <a:latin typeface="+mn-ea"/>
              </a:rPr>
              <a:t>：</a:t>
            </a:r>
          </a:p>
        </p:txBody>
      </p:sp>
      <p:graphicFrame>
        <p:nvGraphicFramePr>
          <p:cNvPr id="103" name="表格 102"/>
          <p:cNvGraphicFramePr>
            <a:graphicFrameLocks noGrp="1"/>
          </p:cNvGraphicFramePr>
          <p:nvPr/>
        </p:nvGraphicFramePr>
        <p:xfrm>
          <a:off x="4056007" y="2119797"/>
          <a:ext cx="7200900" cy="1447800"/>
        </p:xfrm>
        <a:graphic>
          <a:graphicData uri="http://schemas.openxmlformats.org/drawingml/2006/table">
            <a:tbl>
              <a:tblPr/>
              <a:tblGrid>
                <a:gridCol w="1303253">
                  <a:extLst>
                    <a:ext uri="{9D8B030D-6E8A-4147-A177-3AD203B41FA5}">
                      <a16:colId xmlns:a16="http://schemas.microsoft.com/office/drawing/2014/main" val="20000"/>
                    </a:ext>
                  </a:extLst>
                </a:gridCol>
                <a:gridCol w="5897647">
                  <a:extLst>
                    <a:ext uri="{9D8B030D-6E8A-4147-A177-3AD203B41FA5}">
                      <a16:colId xmlns:a16="http://schemas.microsoft.com/office/drawing/2014/main" val="20001"/>
                    </a:ext>
                  </a:extLst>
                </a:gridCol>
              </a:tblGrid>
              <a:tr h="0">
                <a:tc>
                  <a:txBody>
                    <a:bodyPr/>
                    <a:lstStyle/>
                    <a:p>
                      <a:pPr marL="0" marR="0" lvl="0" indent="0" algn="ctr" defTabSz="914400" rtl="0" eaLnBrk="1" fontAlgn="base" latinLnBrk="0" hangingPunct="1">
                        <a:lnSpc>
                          <a:spcPts val="24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泰山高中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txBody>
                  <a:tcPr marL="68585" marR="68585"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896938" marR="0" lvl="0" indent="-896938"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【新莊區】丹鳳高中</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國中部</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、福營國中、新莊國中、新泰國中、中平國中、頭前國中、恆毅高中</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國中部</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【林口區】林口國中、崇林國中、佳林國中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【泰山區】義學國中、泰山國中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【五股區】五股國中</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p>
                      <a:pPr marL="762000" marR="0" lvl="0" indent="-762000" algn="just" defTabSz="914400" rtl="0" eaLnBrk="1" fontAlgn="base" latinLnBrk="0" hangingPunct="1">
                        <a:lnSpc>
                          <a:spcPts val="1900"/>
                        </a:lnSpc>
                        <a:spcBef>
                          <a:spcPct val="0"/>
                        </a:spcBef>
                        <a:spcAft>
                          <a:spcPct val="0"/>
                        </a:spcAft>
                        <a:buClrTx/>
                        <a:buSzTx/>
                        <a:buFontTx/>
                        <a:buNone/>
                        <a:tabLst/>
                      </a:pP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【八里區】聖心女中</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r>
                        <a:rPr kumimoji="0" lang="zh-TW"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國中部</a:t>
                      </a:r>
                      <a:r>
                        <a:rPr kumimoji="0" lang="en-US" altLang="zh-TW" sz="1400" b="0" i="0" u="none" strike="noStrike" cap="none" normalizeH="0" baseline="0" dirty="0">
                          <a:ln>
                            <a:noFill/>
                          </a:ln>
                          <a:solidFill>
                            <a:srgbClr val="000000"/>
                          </a:solidFill>
                          <a:effectLst/>
                          <a:latin typeface="Times New Roman" pitchFamily="18" charset="0"/>
                          <a:ea typeface="標楷體" pitchFamily="65" charset="-120"/>
                          <a:cs typeface="Times New Roman" pitchFamily="18" charset="0"/>
                        </a:rPr>
                        <a:t>)</a:t>
                      </a:r>
                      <a:endParaRPr kumimoji="0" lang="zh-TW" altLang="zh-TW" sz="1400" b="0" i="0" u="none" strike="noStrike" cap="none" normalizeH="0" baseline="0" dirty="0">
                        <a:ln>
                          <a:noFill/>
                        </a:ln>
                        <a:solidFill>
                          <a:schemeClr val="tx1"/>
                        </a:solidFill>
                        <a:effectLst/>
                        <a:latin typeface="Calibri" pitchFamily="34" charset="0"/>
                        <a:ea typeface="標楷體" pitchFamily="65" charset="-120"/>
                        <a:cs typeface="Times New Roman" pitchFamily="18" charset="0"/>
                      </a:endParaRPr>
                    </a:p>
                  </a:txBody>
                  <a:tcPr marL="68585" marR="68585"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104" name="表格 103"/>
          <p:cNvGraphicFramePr>
            <a:graphicFrameLocks noGrp="1"/>
          </p:cNvGraphicFramePr>
          <p:nvPr/>
        </p:nvGraphicFramePr>
        <p:xfrm>
          <a:off x="4110735" y="4085131"/>
          <a:ext cx="7200900" cy="2087563"/>
        </p:xfrm>
        <a:graphic>
          <a:graphicData uri="http://schemas.openxmlformats.org/drawingml/2006/table">
            <a:tbl>
              <a:tblPr firstRow="1" firstCol="1" bandRow="1"/>
              <a:tblGrid>
                <a:gridCol w="1222057">
                  <a:extLst>
                    <a:ext uri="{9D8B030D-6E8A-4147-A177-3AD203B41FA5}">
                      <a16:colId xmlns:a16="http://schemas.microsoft.com/office/drawing/2014/main" val="20000"/>
                    </a:ext>
                  </a:extLst>
                </a:gridCol>
                <a:gridCol w="5978843">
                  <a:extLst>
                    <a:ext uri="{9D8B030D-6E8A-4147-A177-3AD203B41FA5}">
                      <a16:colId xmlns:a16="http://schemas.microsoft.com/office/drawing/2014/main" val="20001"/>
                    </a:ext>
                  </a:extLst>
                </a:gridCol>
              </a:tblGrid>
              <a:tr h="2087563">
                <a:tc>
                  <a:txBody>
                    <a:bodyPr/>
                    <a:lstStyle/>
                    <a:p>
                      <a:pPr algn="r">
                        <a:lnSpc>
                          <a:spcPts val="1600"/>
                        </a:lnSpc>
                        <a:spcAft>
                          <a:spcPts val="0"/>
                        </a:spcAft>
                      </a:pPr>
                      <a:r>
                        <a:rPr lang="zh-TW" sz="1600" kern="0" dirty="0">
                          <a:solidFill>
                            <a:srgbClr val="000000"/>
                          </a:solidFill>
                          <a:effectLst/>
                          <a:latin typeface="標楷體" panose="03000509000000000000" pitchFamily="65" charset="-120"/>
                          <a:ea typeface="標楷體" panose="03000509000000000000" pitchFamily="65" charset="-120"/>
                          <a:cs typeface="DFKaiShu-SB-Estd-BF"/>
                        </a:rPr>
                        <a:t>泰山高中</a:t>
                      </a:r>
                      <a:endParaRPr lang="en-US" altLang="zh-TW" sz="1600" kern="0" dirty="0">
                        <a:solidFill>
                          <a:srgbClr val="000000"/>
                        </a:solidFill>
                        <a:effectLst/>
                        <a:latin typeface="標楷體" panose="03000509000000000000" pitchFamily="65" charset="-120"/>
                        <a:ea typeface="標楷體" panose="03000509000000000000" pitchFamily="65" charset="-120"/>
                        <a:cs typeface="DFKaiShu-SB-Estd-BF"/>
                      </a:endParaRPr>
                    </a:p>
                    <a:p>
                      <a:pPr algn="r">
                        <a:lnSpc>
                          <a:spcPts val="1600"/>
                        </a:lnSpc>
                        <a:spcAft>
                          <a:spcPts val="0"/>
                        </a:spcAft>
                      </a:pPr>
                      <a:r>
                        <a:rPr lang="en-US" sz="1600" b="1" kern="0" dirty="0">
                          <a:solidFill>
                            <a:srgbClr val="FF0000"/>
                          </a:solidFill>
                          <a:effectLst/>
                          <a:latin typeface="標楷體" panose="03000509000000000000" pitchFamily="65" charset="-120"/>
                          <a:ea typeface="標楷體" panose="03000509000000000000" pitchFamily="65" charset="-120"/>
                          <a:cs typeface="DFKaiShu-SB-Estd-BF"/>
                        </a:rPr>
                        <a:t>(</a:t>
                      </a:r>
                      <a:r>
                        <a:rPr lang="zh-TW" sz="1600" b="1" kern="0" dirty="0">
                          <a:solidFill>
                            <a:srgbClr val="FF0000"/>
                          </a:solidFill>
                          <a:effectLst/>
                          <a:latin typeface="標楷體" panose="03000509000000000000" pitchFamily="65" charset="-120"/>
                          <a:ea typeface="標楷體" panose="03000509000000000000" pitchFamily="65" charset="-120"/>
                          <a:cs typeface="DFKaiShu-SB-Estd-BF"/>
                        </a:rPr>
                        <a:t>職業類科</a:t>
                      </a:r>
                      <a:r>
                        <a:rPr lang="en-US" sz="1600" b="1" kern="0" dirty="0">
                          <a:solidFill>
                            <a:srgbClr val="FF0000"/>
                          </a:solidFill>
                          <a:effectLst/>
                          <a:latin typeface="標楷體" panose="03000509000000000000" pitchFamily="65" charset="-120"/>
                          <a:ea typeface="標楷體" panose="03000509000000000000" pitchFamily="65" charset="-120"/>
                          <a:cs typeface="DFKaiShu-SB-Estd-BF"/>
                        </a:rPr>
                        <a:t>)</a:t>
                      </a:r>
                      <a:endParaRPr lang="zh-TW" sz="1600" b="1" kern="100" dirty="0">
                        <a:solidFill>
                          <a:srgbClr val="FF0000"/>
                        </a:solidFill>
                        <a:effectLst/>
                        <a:latin typeface="標楷體" panose="03000509000000000000" pitchFamily="65" charset="-120"/>
                        <a:ea typeface="標楷體" panose="03000509000000000000" pitchFamily="65" charset="-120"/>
                        <a:cs typeface="Times New Roman"/>
                      </a:endParaRPr>
                    </a:p>
                  </a:txBody>
                  <a:tcPr marL="68579" marR="68579"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762000" indent="-762000" algn="just">
                        <a:lnSpc>
                          <a:spcPts val="1900"/>
                        </a:lnSpc>
                        <a:spcAft>
                          <a:spcPts val="0"/>
                        </a:spcAft>
                      </a:pPr>
                      <a:r>
                        <a:rPr lang="zh-TW" sz="1400" b="1" kern="100" dirty="0">
                          <a:solidFill>
                            <a:srgbClr val="FF0000"/>
                          </a:solidFill>
                          <a:effectLst/>
                          <a:latin typeface="標楷體" panose="03000509000000000000" pitchFamily="65" charset="-120"/>
                          <a:ea typeface="標楷體" panose="03000509000000000000" pitchFamily="65" charset="-120"/>
                          <a:cs typeface="Times New Roman"/>
                        </a:rPr>
                        <a:t>【蘆洲區】</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鷺江國中、蘆洲國中、三民高中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、徐匯中學</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400" b="1" kern="100" dirty="0">
                        <a:solidFill>
                          <a:srgbClr val="FF0000"/>
                        </a:solidFill>
                        <a:effectLst/>
                        <a:latin typeface="標楷體" panose="03000509000000000000" pitchFamily="65" charset="-120"/>
                        <a:ea typeface="標楷體" panose="03000509000000000000" pitchFamily="65" charset="-120"/>
                        <a:cs typeface="Times New Roman"/>
                      </a:endParaRPr>
                    </a:p>
                    <a:p>
                      <a:pPr marL="896938" indent="-896938" algn="just">
                        <a:lnSpc>
                          <a:spcPts val="1900"/>
                        </a:lnSpc>
                        <a:spcAft>
                          <a:spcPts val="0"/>
                        </a:spcAft>
                      </a:pPr>
                      <a:r>
                        <a:rPr lang="zh-TW" sz="1400" b="1" kern="100" dirty="0">
                          <a:solidFill>
                            <a:srgbClr val="FF0000"/>
                          </a:solidFill>
                          <a:effectLst/>
                          <a:latin typeface="標楷體" panose="03000509000000000000" pitchFamily="65" charset="-120"/>
                          <a:ea typeface="標楷體" panose="03000509000000000000" pitchFamily="65" charset="-120"/>
                          <a:cs typeface="Times New Roman"/>
                        </a:rPr>
                        <a:t>【三重區】</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三重高中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、二重國中、明志國中、光榮國中、碧華國中、三和國中、格致高中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、金陵女中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200" kern="100" dirty="0">
                        <a:solidFill>
                          <a:srgbClr val="000000"/>
                        </a:solidFill>
                        <a:effectLst/>
                        <a:latin typeface="標楷體" panose="03000509000000000000" pitchFamily="65" charset="-120"/>
                        <a:ea typeface="標楷體" panose="03000509000000000000" pitchFamily="65" charset="-120"/>
                        <a:cs typeface="Times New Roman"/>
                      </a:endParaRPr>
                    </a:p>
                    <a:p>
                      <a:pPr marL="762000" indent="-762000"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【泰山區】義學國中、泰山國中</a:t>
                      </a:r>
                      <a:endParaRPr lang="zh-TW" sz="1400" kern="100" dirty="0">
                        <a:effectLst/>
                        <a:latin typeface="標楷體" panose="03000509000000000000" pitchFamily="65" charset="-120"/>
                        <a:ea typeface="標楷體" panose="03000509000000000000" pitchFamily="65" charset="-120"/>
                        <a:cs typeface="Times New Roman"/>
                      </a:endParaRPr>
                    </a:p>
                    <a:p>
                      <a:pPr marL="762000" indent="-762000"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【五股區】五股國中</a:t>
                      </a:r>
                      <a:endParaRPr lang="zh-TW" sz="1400" kern="100" dirty="0">
                        <a:effectLst/>
                        <a:latin typeface="標楷體" panose="03000509000000000000" pitchFamily="65" charset="-120"/>
                        <a:ea typeface="標楷體" panose="03000509000000000000" pitchFamily="65" charset="-120"/>
                        <a:cs typeface="Times New Roman"/>
                      </a:endParaRPr>
                    </a:p>
                    <a:p>
                      <a:pPr marL="896938" indent="-896938"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【新莊區】丹鳳高中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、福營國中、新莊國中、新泰國中、中平國中、頭前國中、恆毅高中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400" kern="100" dirty="0">
                        <a:effectLst/>
                        <a:latin typeface="標楷體" panose="03000509000000000000" pitchFamily="65" charset="-120"/>
                        <a:ea typeface="標楷體" panose="03000509000000000000" pitchFamily="65" charset="-120"/>
                        <a:cs typeface="Times New Roman"/>
                      </a:endParaRPr>
                    </a:p>
                    <a:p>
                      <a:pPr marL="762000" indent="-762000" algn="just">
                        <a:lnSpc>
                          <a:spcPts val="1900"/>
                        </a:lnSpc>
                        <a:spcAft>
                          <a:spcPts val="0"/>
                        </a:spcAft>
                      </a:pPr>
                      <a:r>
                        <a:rPr lang="zh-TW" sz="1400" kern="100" dirty="0">
                          <a:solidFill>
                            <a:srgbClr val="000000"/>
                          </a:solidFill>
                          <a:effectLst/>
                          <a:latin typeface="標楷體" panose="03000509000000000000" pitchFamily="65" charset="-120"/>
                          <a:ea typeface="標楷體" panose="03000509000000000000" pitchFamily="65" charset="-120"/>
                          <a:cs typeface="Times New Roman"/>
                        </a:rPr>
                        <a:t>【林口區】林口國中、崇林國中、佳林國中、醒吾高中</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r>
                        <a:rPr lang="zh-TW" sz="1400" kern="100" dirty="0">
                          <a:solidFill>
                            <a:srgbClr val="000000"/>
                          </a:solidFill>
                          <a:effectLst/>
                          <a:latin typeface="標楷體" panose="03000509000000000000" pitchFamily="65" charset="-120"/>
                          <a:ea typeface="標楷體" panose="03000509000000000000" pitchFamily="65" charset="-120"/>
                          <a:cs typeface="Times New Roman"/>
                        </a:rPr>
                        <a:t>國中部</a:t>
                      </a:r>
                      <a:r>
                        <a:rPr lang="en-US" sz="1400" kern="100" dirty="0">
                          <a:solidFill>
                            <a:srgbClr val="000000"/>
                          </a:solidFill>
                          <a:effectLst/>
                          <a:latin typeface="標楷體" panose="03000509000000000000" pitchFamily="65" charset="-120"/>
                          <a:ea typeface="標楷體" panose="03000509000000000000" pitchFamily="65" charset="-120"/>
                          <a:cs typeface="Times New Roman"/>
                        </a:rPr>
                        <a:t>)</a:t>
                      </a:r>
                      <a:endParaRPr lang="zh-TW" sz="1400" kern="100" dirty="0">
                        <a:effectLst/>
                        <a:latin typeface="標楷體" panose="03000509000000000000" pitchFamily="65" charset="-120"/>
                        <a:ea typeface="標楷體" panose="03000509000000000000" pitchFamily="65" charset="-120"/>
                        <a:cs typeface="Times New Roman"/>
                      </a:endParaRPr>
                    </a:p>
                  </a:txBody>
                  <a:tcPr marL="68579" marR="6857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6321090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a:t>請加入新北中學生頭條，教育訊息不漏接</a:t>
            </a:r>
          </a:p>
        </p:txBody>
      </p:sp>
      <p:sp>
        <p:nvSpPr>
          <p:cNvPr id="3" name="內容版面配置區 2"/>
          <p:cNvSpPr>
            <a:spLocks noGrp="1"/>
          </p:cNvSpPr>
          <p:nvPr>
            <p:ph idx="1"/>
          </p:nvPr>
        </p:nvSpPr>
        <p:spPr/>
        <p:txBody>
          <a:bodyPr/>
          <a:lstStyle/>
          <a:p>
            <a:endParaRPr lang="zh-TW" altLang="en-US" dirty="0"/>
          </a:p>
        </p:txBody>
      </p:sp>
      <p:pic>
        <p:nvPicPr>
          <p:cNvPr id="2050" name="Picture 2" descr="D:\c\Downloads\9FE72E7E-810C-4DDE-839B-53881E9770C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91000" y="1524000"/>
            <a:ext cx="3810000"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173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20</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4854528" y="464377"/>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新北私優免試招生資訊</a:t>
            </a:r>
            <a:endParaRPr lang="en-US" sz="4400" b="1" dirty="0">
              <a:solidFill>
                <a:prstClr val="black"/>
              </a:solidFill>
            </a:endParaRPr>
          </a:p>
        </p:txBody>
      </p:sp>
      <p:sp>
        <p:nvSpPr>
          <p:cNvPr id="7" name="矩形 6"/>
          <p:cNvSpPr/>
          <p:nvPr/>
        </p:nvSpPr>
        <p:spPr>
          <a:xfrm>
            <a:off x="2499264" y="1482862"/>
            <a:ext cx="8214905" cy="4832092"/>
          </a:xfrm>
          <a:prstGeom prst="rect">
            <a:avLst/>
          </a:prstGeom>
        </p:spPr>
        <p:txBody>
          <a:bodyPr wrap="square">
            <a:spAutoFit/>
          </a:bodyPr>
          <a:lstStyle/>
          <a:p>
            <a:pPr>
              <a:defRPr/>
            </a:pPr>
            <a:r>
              <a:rPr lang="zh-TW" altLang="en-US" sz="2400" dirty="0">
                <a:latin typeface="+mn-ea"/>
              </a:rPr>
              <a:t>招生對象：新北市國中應屆畢業生</a:t>
            </a:r>
            <a:endParaRPr lang="en-US" altLang="zh-TW" sz="2400" dirty="0">
              <a:latin typeface="+mn-ea"/>
            </a:endParaRPr>
          </a:p>
          <a:p>
            <a:pPr>
              <a:defRPr/>
            </a:pPr>
            <a:r>
              <a:rPr lang="zh-TW" altLang="en-US" sz="2400" dirty="0">
                <a:latin typeface="+mn-ea"/>
              </a:rPr>
              <a:t>招生學校：新北市</a:t>
            </a:r>
            <a:r>
              <a:rPr lang="zh-TW" altLang="en-US" sz="2400" dirty="0">
                <a:solidFill>
                  <a:schemeClr val="accent1"/>
                </a:solidFill>
                <a:latin typeface="+mn-ea"/>
              </a:rPr>
              <a:t>私立</a:t>
            </a:r>
            <a:r>
              <a:rPr lang="zh-TW" altLang="en-US" sz="2400" dirty="0">
                <a:latin typeface="+mn-ea"/>
              </a:rPr>
              <a:t>高級中等學校   </a:t>
            </a:r>
            <a:r>
              <a:rPr lang="en-US" altLang="zh-TW" sz="2400" b="1" dirty="0">
                <a:solidFill>
                  <a:srgbClr val="FF0000"/>
                </a:solidFill>
                <a:latin typeface="+mn-ea"/>
              </a:rPr>
              <a:t>(</a:t>
            </a:r>
            <a:r>
              <a:rPr lang="zh-TW" altLang="en-US" sz="2400" b="1" dirty="0">
                <a:solidFill>
                  <a:srgbClr val="FF0000"/>
                </a:solidFill>
                <a:latin typeface="+mn-ea"/>
              </a:rPr>
              <a:t>私立優免</a:t>
            </a:r>
            <a:r>
              <a:rPr lang="en-US" altLang="zh-TW" sz="2400" b="1" dirty="0">
                <a:solidFill>
                  <a:srgbClr val="FF0000"/>
                </a:solidFill>
                <a:latin typeface="+mn-ea"/>
              </a:rPr>
              <a:t>)</a:t>
            </a:r>
          </a:p>
          <a:p>
            <a:pPr>
              <a:spcBef>
                <a:spcPct val="0"/>
              </a:spcBef>
              <a:buFont typeface="Arial" panose="020B0604020202020204" pitchFamily="34" charset="0"/>
              <a:buNone/>
            </a:pPr>
            <a:r>
              <a:rPr lang="zh-TW" altLang="en-US" sz="2400" dirty="0">
                <a:latin typeface="+mn-ea"/>
              </a:rPr>
              <a:t>招生名額：總計</a:t>
            </a:r>
            <a:r>
              <a:rPr lang="en-US" altLang="zh-TW" sz="2400" dirty="0">
                <a:solidFill>
                  <a:schemeClr val="accent1"/>
                </a:solidFill>
                <a:latin typeface="+mn-ea"/>
              </a:rPr>
              <a:t>2872</a:t>
            </a:r>
            <a:r>
              <a:rPr lang="zh-TW" altLang="en-US" sz="2400" dirty="0">
                <a:latin typeface="+mn-ea"/>
              </a:rPr>
              <a:t>名</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報名：</a:t>
            </a:r>
            <a:r>
              <a:rPr lang="en-US" altLang="zh-TW" sz="2400" dirty="0">
                <a:latin typeface="+mn-ea"/>
              </a:rPr>
              <a:t>112</a:t>
            </a:r>
            <a:r>
              <a:rPr lang="zh-TW" altLang="zh-TW" sz="2400" dirty="0">
                <a:latin typeface="+mn-ea"/>
              </a:rPr>
              <a:t>年</a:t>
            </a:r>
            <a:r>
              <a:rPr lang="en-US" altLang="zh-TW" sz="2400" dirty="0">
                <a:latin typeface="+mn-ea"/>
              </a:rPr>
              <a:t>5</a:t>
            </a:r>
            <a:r>
              <a:rPr lang="zh-TW" altLang="zh-TW" sz="2400" dirty="0">
                <a:latin typeface="+mn-ea"/>
              </a:rPr>
              <a:t>月</a:t>
            </a:r>
            <a:r>
              <a:rPr lang="en-US" altLang="zh-TW" sz="2400" dirty="0">
                <a:latin typeface="+mn-ea"/>
              </a:rPr>
              <a:t>22</a:t>
            </a:r>
            <a:r>
              <a:rPr lang="zh-TW" altLang="zh-TW" sz="2400" dirty="0">
                <a:latin typeface="+mn-ea"/>
              </a:rPr>
              <a:t>日</a:t>
            </a:r>
            <a:r>
              <a:rPr lang="en-US" altLang="zh-TW" sz="2400" dirty="0">
                <a:latin typeface="+mn-ea"/>
              </a:rPr>
              <a:t>(</a:t>
            </a:r>
            <a:r>
              <a:rPr lang="zh-TW" altLang="en-US" sz="2400" dirty="0">
                <a:latin typeface="+mn-ea"/>
              </a:rPr>
              <a:t>一</a:t>
            </a:r>
            <a:r>
              <a:rPr lang="en-US" altLang="zh-TW" sz="2400" dirty="0">
                <a:latin typeface="+mn-ea"/>
              </a:rPr>
              <a:t>)</a:t>
            </a:r>
            <a:r>
              <a:rPr lang="zh-TW" altLang="en-US" sz="2400" dirty="0">
                <a:latin typeface="+mn-ea"/>
              </a:rPr>
              <a:t>至</a:t>
            </a:r>
            <a:r>
              <a:rPr lang="en-US" altLang="zh-TW" sz="2400" dirty="0">
                <a:latin typeface="+mn-ea"/>
              </a:rPr>
              <a:t>5</a:t>
            </a:r>
            <a:r>
              <a:rPr lang="zh-TW" altLang="en-US" sz="2400" dirty="0">
                <a:latin typeface="+mn-ea"/>
              </a:rPr>
              <a:t>月</a:t>
            </a:r>
            <a:r>
              <a:rPr lang="en-US" altLang="zh-TW" sz="2400" dirty="0">
                <a:latin typeface="+mn-ea"/>
              </a:rPr>
              <a:t>24</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 </a:t>
            </a:r>
          </a:p>
          <a:p>
            <a:pPr>
              <a:spcBef>
                <a:spcPct val="0"/>
              </a:spcBef>
              <a:buFont typeface="Arial" panose="020B0604020202020204" pitchFamily="34" charset="0"/>
              <a:buNone/>
            </a:pP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31</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)9</a:t>
            </a:r>
            <a:r>
              <a:rPr lang="zh-TW" altLang="en-US" sz="2400" dirty="0">
                <a:latin typeface="+mn-ea"/>
              </a:rPr>
              <a:t>時</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報到：正取生</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31</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a:t>
            </a:r>
            <a:r>
              <a:rPr lang="zh-TW" altLang="en-US" sz="2400" dirty="0">
                <a:latin typeface="+mn-ea"/>
              </a:rPr>
              <a:t>；備取生</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a:t>
            </a:r>
            <a:r>
              <a:rPr lang="zh-TW" altLang="en-US" sz="2400" dirty="0">
                <a:latin typeface="+mn-ea"/>
              </a:rPr>
              <a:t>日</a:t>
            </a:r>
            <a:r>
              <a:rPr lang="en-US" altLang="zh-TW" sz="2400" dirty="0">
                <a:latin typeface="+mn-ea"/>
              </a:rPr>
              <a:t>(</a:t>
            </a:r>
            <a:r>
              <a:rPr lang="zh-TW" altLang="en-US" sz="2400" dirty="0">
                <a:latin typeface="+mn-ea"/>
              </a:rPr>
              <a:t>四</a:t>
            </a:r>
            <a:r>
              <a:rPr lang="en-US" altLang="zh-TW" sz="2400" dirty="0">
                <a:latin typeface="+mn-ea"/>
              </a:rPr>
              <a:t>)</a:t>
            </a:r>
          </a:p>
          <a:p>
            <a:pPr>
              <a:spcBef>
                <a:spcPct val="0"/>
              </a:spcBef>
              <a:buFont typeface="Arial" panose="020B0604020202020204" pitchFamily="34" charset="0"/>
              <a:buNone/>
            </a:pPr>
            <a:r>
              <a:rPr lang="zh-TW" altLang="en-US" sz="2400" dirty="0">
                <a:latin typeface="+mn-ea"/>
              </a:rPr>
              <a:t>附註：</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    </a:t>
            </a:r>
            <a:r>
              <a:rPr lang="en-US" altLang="zh-TW" sz="2400" dirty="0">
                <a:latin typeface="+mn-ea"/>
              </a:rPr>
              <a:t>1.</a:t>
            </a:r>
            <a:r>
              <a:rPr lang="zh-TW" altLang="en-US" sz="2400" dirty="0">
                <a:latin typeface="+mn-ea"/>
              </a:rPr>
              <a:t>各招生學校應提供經濟弱勢學生</a:t>
            </a:r>
            <a:r>
              <a:rPr lang="en-US" altLang="zh-TW" sz="2400" dirty="0">
                <a:latin typeface="+mn-ea"/>
              </a:rPr>
              <a:t>(</a:t>
            </a:r>
            <a:r>
              <a:rPr lang="zh-TW" altLang="en-US" sz="2400" dirty="0">
                <a:latin typeface="+mn-ea"/>
              </a:rPr>
              <a:t>至少</a:t>
            </a:r>
            <a:r>
              <a:rPr lang="en-US" altLang="zh-TW" sz="2400" dirty="0">
                <a:solidFill>
                  <a:schemeClr val="accent1"/>
                </a:solidFill>
                <a:latin typeface="+mn-ea"/>
              </a:rPr>
              <a:t>1%</a:t>
            </a:r>
            <a:r>
              <a:rPr lang="en-US" altLang="zh-TW" sz="2400" dirty="0">
                <a:latin typeface="+mn-ea"/>
              </a:rPr>
              <a:t>)</a:t>
            </a:r>
            <a:r>
              <a:rPr lang="zh-TW" altLang="en-US" sz="2400" dirty="0">
                <a:latin typeface="+mn-ea"/>
              </a:rPr>
              <a:t>名額。</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    </a:t>
            </a:r>
            <a:r>
              <a:rPr lang="en-US" altLang="zh-TW" sz="2400" dirty="0">
                <a:latin typeface="+mn-ea"/>
              </a:rPr>
              <a:t>2.</a:t>
            </a:r>
            <a:r>
              <a:rPr lang="zh-TW" altLang="en-US" sz="2400" dirty="0">
                <a:latin typeface="+mn-ea"/>
              </a:rPr>
              <a:t>由各校招生委員會得列備取名額。</a:t>
            </a:r>
            <a:r>
              <a:rPr lang="en-US" altLang="zh-TW" sz="2400" dirty="0">
                <a:latin typeface="+mn-ea"/>
              </a:rPr>
              <a:t>(</a:t>
            </a:r>
            <a:r>
              <a:rPr lang="zh-TW" altLang="en-US" sz="2400" dirty="0">
                <a:latin typeface="+mn-ea"/>
              </a:rPr>
              <a:t>招生名額</a:t>
            </a:r>
            <a:r>
              <a:rPr lang="en-US" altLang="zh-TW" sz="2400" dirty="0">
                <a:latin typeface="+mn-ea"/>
              </a:rPr>
              <a:t>1</a:t>
            </a:r>
            <a:r>
              <a:rPr lang="zh-TW" altLang="en-US" sz="2400" dirty="0">
                <a:latin typeface="+mn-ea"/>
              </a:rPr>
              <a:t>倍</a:t>
            </a:r>
            <a:r>
              <a:rPr lang="en-US" altLang="zh-TW" sz="2400" dirty="0">
                <a:latin typeface="+mn-ea"/>
              </a:rPr>
              <a:t>)</a:t>
            </a:r>
          </a:p>
          <a:p>
            <a:pPr>
              <a:spcBef>
                <a:spcPct val="0"/>
              </a:spcBef>
              <a:buFont typeface="Arial" panose="020B0604020202020204" pitchFamily="34" charset="0"/>
              <a:buNone/>
            </a:pPr>
            <a:r>
              <a:rPr lang="en-US" altLang="zh-TW" sz="2400" dirty="0">
                <a:latin typeface="+mn-ea"/>
              </a:rPr>
              <a:t>    3.</a:t>
            </a:r>
            <a:r>
              <a:rPr lang="zh-TW" altLang="en-US" sz="2400" dirty="0">
                <a:latin typeface="+mn-ea"/>
              </a:rPr>
              <a:t>其他外加名額</a:t>
            </a:r>
            <a:r>
              <a:rPr lang="en-US" altLang="zh-TW" sz="2400" dirty="0">
                <a:latin typeface="+mn-ea"/>
              </a:rPr>
              <a:t>(</a:t>
            </a:r>
            <a:r>
              <a:rPr lang="en-US" altLang="zh-TW" sz="2400" dirty="0">
                <a:solidFill>
                  <a:schemeClr val="accent1"/>
                </a:solidFill>
                <a:latin typeface="+mn-ea"/>
              </a:rPr>
              <a:t>2%</a:t>
            </a:r>
            <a:r>
              <a:rPr lang="en-US" altLang="zh-TW" sz="2400" dirty="0">
                <a:latin typeface="+mn-ea"/>
              </a:rPr>
              <a:t>)</a:t>
            </a:r>
            <a:r>
              <a:rPr lang="zh-TW" altLang="en-US" sz="2400" dirty="0">
                <a:latin typeface="+mn-ea"/>
              </a:rPr>
              <a:t>依升學相關優待辦法辦理。</a:t>
            </a:r>
            <a:endParaRPr lang="en-US" altLang="zh-TW" sz="2400" dirty="0">
              <a:latin typeface="+mn-ea"/>
            </a:endParaRPr>
          </a:p>
          <a:p>
            <a:pPr>
              <a:spcBef>
                <a:spcPct val="0"/>
              </a:spcBef>
              <a:buFont typeface="Arial" panose="020B0604020202020204" pitchFamily="34" charset="0"/>
              <a:buNone/>
            </a:pPr>
            <a:r>
              <a:rPr lang="zh-TW" altLang="en-US" sz="2400" dirty="0">
                <a:latin typeface="+mn-ea"/>
              </a:rPr>
              <a:t>    </a:t>
            </a:r>
            <a:r>
              <a:rPr lang="en-US" altLang="zh-TW" sz="2400" dirty="0">
                <a:latin typeface="+mn-ea"/>
              </a:rPr>
              <a:t>4.</a:t>
            </a:r>
            <a:r>
              <a:rPr lang="zh-TW" altLang="en-US" sz="2400" dirty="0">
                <a:latin typeface="+mn-ea"/>
              </a:rPr>
              <a:t>私立高中附設國中部畢業生</a:t>
            </a:r>
            <a:r>
              <a:rPr lang="zh-TW" altLang="en-US" sz="2400" dirty="0">
                <a:solidFill>
                  <a:schemeClr val="accent1"/>
                </a:solidFill>
                <a:latin typeface="+mn-ea"/>
              </a:rPr>
              <a:t>不得</a:t>
            </a:r>
            <a:r>
              <a:rPr lang="zh-TW" altLang="en-US" sz="2400" dirty="0">
                <a:latin typeface="+mn-ea"/>
              </a:rPr>
              <a:t>報名該校優先免試入學。</a:t>
            </a:r>
            <a:endParaRPr lang="en-US" altLang="zh-TW" sz="2400" dirty="0">
              <a:latin typeface="+mn-ea"/>
            </a:endParaRPr>
          </a:p>
          <a:p>
            <a:pPr>
              <a:buFont typeface="Arial" pitchFamily="34" charset="0"/>
              <a:buNone/>
              <a:defRPr/>
            </a:pPr>
            <a:endParaRPr lang="en-US" altLang="zh-TW" sz="2200" dirty="0">
              <a:latin typeface="+mn-ea"/>
            </a:endParaRPr>
          </a:p>
          <a:p>
            <a:pPr>
              <a:buFont typeface="Arial" pitchFamily="34" charset="0"/>
              <a:buNone/>
              <a:defRPr/>
            </a:pPr>
            <a:r>
              <a:rPr lang="zh-TW" altLang="en-US" sz="2200" dirty="0">
                <a:latin typeface="+mn-ea"/>
              </a:rPr>
              <a:t>    </a:t>
            </a:r>
            <a:endParaRPr lang="en-US" altLang="zh-TW" sz="2200" dirty="0">
              <a:latin typeface="+mn-ea"/>
            </a:endParaRPr>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60992" y="1582332"/>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55669" y="1935321"/>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55669" y="2301718"/>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668">
            <a:extLst>
              <a:ext uri="{FF2B5EF4-FFF2-40B4-BE49-F238E27FC236}">
                <a16:creationId xmlns:a16="http://schemas.microsoft.com/office/drawing/2014/main" id="{0823C732-8F44-466E-B9A4-83308DEE4F76}"/>
              </a:ext>
            </a:extLst>
          </p:cNvPr>
          <p:cNvSpPr>
            <a:spLocks noEditPoints="1"/>
          </p:cNvSpPr>
          <p:nvPr/>
        </p:nvSpPr>
        <p:spPr bwMode="auto">
          <a:xfrm>
            <a:off x="2255108" y="266620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55108" y="3040705"/>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255106" y="3415197"/>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255106" y="3768186"/>
            <a:ext cx="270489" cy="27048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84311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21</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3838809"/>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43064"/>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b="1" dirty="0"/>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3901711" y="35351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             新北私優辦理方式</a:t>
            </a:r>
            <a:endParaRPr lang="en-US" sz="4400" b="1" dirty="0">
              <a:solidFill>
                <a:prstClr val="black"/>
              </a:solidFill>
            </a:endParaRPr>
          </a:p>
        </p:txBody>
      </p:sp>
      <p:sp>
        <p:nvSpPr>
          <p:cNvPr id="7" name="矩形 6"/>
          <p:cNvSpPr/>
          <p:nvPr/>
        </p:nvSpPr>
        <p:spPr>
          <a:xfrm>
            <a:off x="2640477" y="1216605"/>
            <a:ext cx="8074371" cy="5262979"/>
          </a:xfrm>
          <a:prstGeom prst="rect">
            <a:avLst/>
          </a:prstGeom>
        </p:spPr>
        <p:txBody>
          <a:bodyPr wrap="square">
            <a:spAutoFit/>
          </a:bodyPr>
          <a:lstStyle/>
          <a:p>
            <a:pPr>
              <a:spcBef>
                <a:spcPct val="0"/>
              </a:spcBef>
              <a:buFont typeface="Arial" panose="020B0604020202020204" pitchFamily="34" charset="0"/>
              <a:buNone/>
            </a:pPr>
            <a:r>
              <a:rPr lang="zh-TW" altLang="en-US" sz="2800" dirty="0">
                <a:latin typeface="+mn-ea"/>
              </a:rPr>
              <a:t>報名原則：新北市國中應屆畢業生擇一校報名。</a:t>
            </a:r>
            <a:endParaRPr lang="en-US" altLang="zh-TW" sz="2800" dirty="0">
              <a:latin typeface="+mn-ea"/>
            </a:endParaRPr>
          </a:p>
          <a:p>
            <a:pPr>
              <a:spcBef>
                <a:spcPct val="0"/>
              </a:spcBef>
              <a:buFont typeface="Arial" panose="020B0604020202020204" pitchFamily="34" charset="0"/>
              <a:buNone/>
            </a:pPr>
            <a:r>
              <a:rPr lang="zh-TW" altLang="en-US" sz="2800" dirty="0">
                <a:latin typeface="+mn-ea"/>
              </a:rPr>
              <a:t>             </a:t>
            </a:r>
            <a:r>
              <a:rPr lang="en-US" altLang="zh-TW" sz="2800" dirty="0">
                <a:latin typeface="+mn-ea"/>
              </a:rPr>
              <a:t>(</a:t>
            </a:r>
            <a:r>
              <a:rPr lang="zh-TW" altLang="en-US" sz="2800" dirty="0">
                <a:latin typeface="+mn-ea"/>
              </a:rPr>
              <a:t>若招生學校為一校多科，則需明列志願序</a:t>
            </a:r>
            <a:r>
              <a:rPr lang="en-US" altLang="zh-TW" sz="2800" dirty="0">
                <a:latin typeface="+mn-ea"/>
              </a:rPr>
              <a:t>)</a:t>
            </a:r>
            <a:endParaRPr lang="zh-TW" altLang="en-US" sz="2800" dirty="0">
              <a:latin typeface="+mn-ea"/>
            </a:endParaRPr>
          </a:p>
          <a:p>
            <a:pPr>
              <a:buFont typeface="Arial" pitchFamily="34" charset="0"/>
              <a:buNone/>
              <a:defRPr/>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a:p>
            <a:pPr>
              <a:buFont typeface="Arial" pitchFamily="34" charset="0"/>
              <a:buNone/>
              <a:defRPr/>
            </a:pPr>
            <a:r>
              <a:rPr lang="zh-TW" altLang="en-US" sz="2800" dirty="0">
                <a:latin typeface="+mn-ea"/>
              </a:rPr>
              <a:t>       依「</a:t>
            </a:r>
            <a:r>
              <a:rPr lang="zh-TW" altLang="en-US" sz="2800" b="1" dirty="0">
                <a:latin typeface="+mn-ea"/>
              </a:rPr>
              <a:t>超額比序順序項目及順次表</a:t>
            </a:r>
            <a:r>
              <a:rPr lang="zh-TW" altLang="en-US" sz="2800" dirty="0">
                <a:latin typeface="+mn-ea"/>
              </a:rPr>
              <a:t>」辦理</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唯一志願</a:t>
            </a:r>
            <a:r>
              <a:rPr lang="zh-TW" altLang="en-US" sz="2800" dirty="0">
                <a:latin typeface="PMingLiU" panose="02020500000000000000" pitchFamily="18" charset="-120"/>
                <a:ea typeface="PMingLiU" panose="02020500000000000000" pitchFamily="18" charset="-120"/>
              </a:rPr>
              <a:t>、</a:t>
            </a:r>
            <a:r>
              <a:rPr lang="zh-TW" altLang="en-US" sz="2800" dirty="0">
                <a:solidFill>
                  <a:srgbClr val="FF0000"/>
                </a:solidFill>
                <a:latin typeface="+mn-ea"/>
              </a:rPr>
              <a:t>不</a:t>
            </a:r>
            <a:r>
              <a:rPr lang="zh-TW" altLang="en-US" sz="2800" dirty="0">
                <a:solidFill>
                  <a:schemeClr val="accent1"/>
                </a:solidFill>
                <a:latin typeface="+mn-ea"/>
              </a:rPr>
              <a:t>採計國中教育會考及志願序，僅採計多元學習表現</a:t>
            </a:r>
            <a:endParaRPr lang="en-US" altLang="zh-TW" sz="2800" dirty="0">
              <a:solidFill>
                <a:schemeClr val="accent1"/>
              </a:solidFill>
              <a:latin typeface="+mn-ea"/>
            </a:endParaRP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287547" y="1281825"/>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3" name="Group 181">
            <a:extLst>
              <a:ext uri="{FF2B5EF4-FFF2-40B4-BE49-F238E27FC236}">
                <a16:creationId xmlns:a16="http://schemas.microsoft.com/office/drawing/2014/main" id="{E52DCB02-263C-4353-B7EF-CF671ECEBF08}"/>
              </a:ext>
            </a:extLst>
          </p:cNvPr>
          <p:cNvGrpSpPr/>
          <p:nvPr/>
        </p:nvGrpSpPr>
        <p:grpSpPr>
          <a:xfrm>
            <a:off x="6916109" y="3043452"/>
            <a:ext cx="142875" cy="285750"/>
            <a:chOff x="7085013" y="5922963"/>
            <a:chExt cx="142875" cy="285750"/>
          </a:xfrm>
          <a:solidFill>
            <a:schemeClr val="accent5">
              <a:lumMod val="75000"/>
            </a:schemeClr>
          </a:solidFill>
        </p:grpSpPr>
        <p:sp>
          <p:nvSpPr>
            <p:cNvPr id="26"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4" name="Group 196">
            <a:extLst>
              <a:ext uri="{FF2B5EF4-FFF2-40B4-BE49-F238E27FC236}">
                <a16:creationId xmlns:a16="http://schemas.microsoft.com/office/drawing/2014/main" id="{262B0F37-8AFA-4FDC-83E0-59701E2712A4}"/>
              </a:ext>
            </a:extLst>
          </p:cNvPr>
          <p:cNvGrpSpPr/>
          <p:nvPr/>
        </p:nvGrpSpPr>
        <p:grpSpPr>
          <a:xfrm>
            <a:off x="7169493" y="3043452"/>
            <a:ext cx="142875" cy="285750"/>
            <a:chOff x="7085013" y="5922963"/>
            <a:chExt cx="142875" cy="285750"/>
          </a:xfrm>
          <a:solidFill>
            <a:schemeClr val="accent5">
              <a:lumMod val="75000"/>
            </a:schemeClr>
          </a:solidFill>
        </p:grpSpPr>
        <p:sp>
          <p:nvSpPr>
            <p:cNvPr id="35"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7" name="Group 211">
            <a:extLst>
              <a:ext uri="{FF2B5EF4-FFF2-40B4-BE49-F238E27FC236}">
                <a16:creationId xmlns:a16="http://schemas.microsoft.com/office/drawing/2014/main" id="{2180B60E-86B1-4CE7-8BED-1CAE6E8C72A7}"/>
              </a:ext>
            </a:extLst>
          </p:cNvPr>
          <p:cNvGrpSpPr/>
          <p:nvPr/>
        </p:nvGrpSpPr>
        <p:grpSpPr>
          <a:xfrm>
            <a:off x="7422881" y="3043452"/>
            <a:ext cx="142875" cy="285750"/>
            <a:chOff x="7085013" y="5922963"/>
            <a:chExt cx="142875" cy="285750"/>
          </a:xfrm>
          <a:solidFill>
            <a:schemeClr val="accent5">
              <a:lumMod val="75000"/>
            </a:schemeClr>
          </a:solidFill>
        </p:grpSpPr>
        <p:sp>
          <p:nvSpPr>
            <p:cNvPr id="39"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0"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1" name="Group 258">
            <a:extLst>
              <a:ext uri="{FF2B5EF4-FFF2-40B4-BE49-F238E27FC236}">
                <a16:creationId xmlns:a16="http://schemas.microsoft.com/office/drawing/2014/main" id="{6D8EDC4B-A996-470E-A468-C062E47C902D}"/>
              </a:ext>
            </a:extLst>
          </p:cNvPr>
          <p:cNvGrpSpPr/>
          <p:nvPr/>
        </p:nvGrpSpPr>
        <p:grpSpPr>
          <a:xfrm>
            <a:off x="7676269" y="3043452"/>
            <a:ext cx="142875" cy="285750"/>
            <a:chOff x="7085013" y="5922963"/>
            <a:chExt cx="142875" cy="285750"/>
          </a:xfrm>
          <a:solidFill>
            <a:schemeClr val="accent5">
              <a:lumMod val="75000"/>
            </a:schemeClr>
          </a:solidFill>
        </p:grpSpPr>
        <p:sp>
          <p:nvSpPr>
            <p:cNvPr id="42"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3"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4" name="Group 273">
            <a:extLst>
              <a:ext uri="{FF2B5EF4-FFF2-40B4-BE49-F238E27FC236}">
                <a16:creationId xmlns:a16="http://schemas.microsoft.com/office/drawing/2014/main" id="{5C9A133C-3454-4245-8BAF-1CE56C23BCC7}"/>
              </a:ext>
            </a:extLst>
          </p:cNvPr>
          <p:cNvGrpSpPr/>
          <p:nvPr/>
        </p:nvGrpSpPr>
        <p:grpSpPr>
          <a:xfrm>
            <a:off x="7929657" y="3043452"/>
            <a:ext cx="142875" cy="285750"/>
            <a:chOff x="7085013" y="5922963"/>
            <a:chExt cx="142875" cy="285750"/>
          </a:xfrm>
          <a:solidFill>
            <a:schemeClr val="accent5">
              <a:lumMod val="75000"/>
            </a:schemeClr>
          </a:solidFill>
        </p:grpSpPr>
        <p:sp>
          <p:nvSpPr>
            <p:cNvPr id="45"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7" name="Group 276">
            <a:extLst>
              <a:ext uri="{FF2B5EF4-FFF2-40B4-BE49-F238E27FC236}">
                <a16:creationId xmlns:a16="http://schemas.microsoft.com/office/drawing/2014/main" id="{721BA385-E492-469A-A72F-9F9E0F2FBC19}"/>
              </a:ext>
            </a:extLst>
          </p:cNvPr>
          <p:cNvGrpSpPr/>
          <p:nvPr/>
        </p:nvGrpSpPr>
        <p:grpSpPr>
          <a:xfrm>
            <a:off x="8183041" y="3043452"/>
            <a:ext cx="142875" cy="285750"/>
            <a:chOff x="7085013" y="5922963"/>
            <a:chExt cx="142875" cy="285750"/>
          </a:xfrm>
          <a:solidFill>
            <a:schemeClr val="accent5">
              <a:lumMod val="75000"/>
            </a:schemeClr>
          </a:solidFill>
        </p:grpSpPr>
        <p:sp>
          <p:nvSpPr>
            <p:cNvPr id="48"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0" name="Group 279">
            <a:extLst>
              <a:ext uri="{FF2B5EF4-FFF2-40B4-BE49-F238E27FC236}">
                <a16:creationId xmlns:a16="http://schemas.microsoft.com/office/drawing/2014/main" id="{F5B526D7-4A56-4ACB-A92C-8C5513AA293B}"/>
              </a:ext>
            </a:extLst>
          </p:cNvPr>
          <p:cNvGrpSpPr/>
          <p:nvPr/>
        </p:nvGrpSpPr>
        <p:grpSpPr>
          <a:xfrm>
            <a:off x="8436429" y="3043452"/>
            <a:ext cx="142875" cy="285750"/>
            <a:chOff x="7085013" y="5922963"/>
            <a:chExt cx="142875" cy="285750"/>
          </a:xfrm>
          <a:solidFill>
            <a:schemeClr val="accent5">
              <a:lumMod val="75000"/>
            </a:schemeClr>
          </a:solidFill>
        </p:grpSpPr>
        <p:sp>
          <p:nvSpPr>
            <p:cNvPr id="51"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282">
            <a:extLst>
              <a:ext uri="{FF2B5EF4-FFF2-40B4-BE49-F238E27FC236}">
                <a16:creationId xmlns:a16="http://schemas.microsoft.com/office/drawing/2014/main" id="{71A2B207-9A89-4AE6-8259-E9E04D204159}"/>
              </a:ext>
            </a:extLst>
          </p:cNvPr>
          <p:cNvGrpSpPr/>
          <p:nvPr/>
        </p:nvGrpSpPr>
        <p:grpSpPr>
          <a:xfrm>
            <a:off x="8689817" y="3043452"/>
            <a:ext cx="142875" cy="285750"/>
            <a:chOff x="7085013" y="5922963"/>
            <a:chExt cx="142875" cy="285750"/>
          </a:xfrm>
          <a:solidFill>
            <a:schemeClr val="accent5">
              <a:lumMod val="75000"/>
            </a:schemeClr>
          </a:solidFill>
        </p:grpSpPr>
        <p:sp>
          <p:nvSpPr>
            <p:cNvPr id="54"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5"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6" name="Group 285">
            <a:extLst>
              <a:ext uri="{FF2B5EF4-FFF2-40B4-BE49-F238E27FC236}">
                <a16:creationId xmlns:a16="http://schemas.microsoft.com/office/drawing/2014/main" id="{311CD589-2756-4F31-9492-AE19A73F00E6}"/>
              </a:ext>
            </a:extLst>
          </p:cNvPr>
          <p:cNvGrpSpPr/>
          <p:nvPr/>
        </p:nvGrpSpPr>
        <p:grpSpPr>
          <a:xfrm>
            <a:off x="8943205" y="3043452"/>
            <a:ext cx="142875" cy="285750"/>
            <a:chOff x="7085013" y="5922963"/>
            <a:chExt cx="142875" cy="285750"/>
          </a:xfrm>
          <a:solidFill>
            <a:schemeClr val="accent5">
              <a:lumMod val="75000"/>
            </a:schemeClr>
          </a:solidFill>
        </p:grpSpPr>
        <p:sp>
          <p:nvSpPr>
            <p:cNvPr id="57"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8"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9" name="Group 288">
            <a:extLst>
              <a:ext uri="{FF2B5EF4-FFF2-40B4-BE49-F238E27FC236}">
                <a16:creationId xmlns:a16="http://schemas.microsoft.com/office/drawing/2014/main" id="{B23D31AF-959B-4B6F-A9AC-47C7509BBF93}"/>
              </a:ext>
            </a:extLst>
          </p:cNvPr>
          <p:cNvGrpSpPr/>
          <p:nvPr/>
        </p:nvGrpSpPr>
        <p:grpSpPr>
          <a:xfrm>
            <a:off x="9196589" y="3043452"/>
            <a:ext cx="142875" cy="285750"/>
            <a:chOff x="7085013" y="5922963"/>
            <a:chExt cx="142875" cy="285750"/>
          </a:xfrm>
          <a:solidFill>
            <a:schemeClr val="accent5">
              <a:lumMod val="75000"/>
            </a:schemeClr>
          </a:solidFill>
        </p:grpSpPr>
        <p:sp>
          <p:nvSpPr>
            <p:cNvPr id="60"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1"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2" name="直線單箭頭接點 61"/>
          <p:cNvCxnSpPr/>
          <p:nvPr/>
        </p:nvCxnSpPr>
        <p:spPr>
          <a:xfrm>
            <a:off x="2974001" y="3604150"/>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3" name="直線單箭頭接點 62"/>
          <p:cNvCxnSpPr/>
          <p:nvPr/>
        </p:nvCxnSpPr>
        <p:spPr>
          <a:xfrm>
            <a:off x="2974001" y="4885133"/>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4" name="Group 181">
            <a:extLst>
              <a:ext uri="{FF2B5EF4-FFF2-40B4-BE49-F238E27FC236}">
                <a16:creationId xmlns:a16="http://schemas.microsoft.com/office/drawing/2014/main" id="{E52DCB02-263C-4353-B7EF-CF671ECEBF08}"/>
              </a:ext>
            </a:extLst>
          </p:cNvPr>
          <p:cNvGrpSpPr/>
          <p:nvPr/>
        </p:nvGrpSpPr>
        <p:grpSpPr>
          <a:xfrm>
            <a:off x="6916109" y="4319438"/>
            <a:ext cx="142875" cy="285750"/>
            <a:chOff x="7085013" y="5922963"/>
            <a:chExt cx="142875" cy="285750"/>
          </a:xfrm>
          <a:solidFill>
            <a:schemeClr val="accent5">
              <a:lumMod val="75000"/>
            </a:schemeClr>
          </a:solidFill>
        </p:grpSpPr>
        <p:sp>
          <p:nvSpPr>
            <p:cNvPr id="65"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7" name="Group 196">
            <a:extLst>
              <a:ext uri="{FF2B5EF4-FFF2-40B4-BE49-F238E27FC236}">
                <a16:creationId xmlns:a16="http://schemas.microsoft.com/office/drawing/2014/main" id="{262B0F37-8AFA-4FDC-83E0-59701E2712A4}"/>
              </a:ext>
            </a:extLst>
          </p:cNvPr>
          <p:cNvGrpSpPr/>
          <p:nvPr/>
        </p:nvGrpSpPr>
        <p:grpSpPr>
          <a:xfrm>
            <a:off x="7169493" y="4319438"/>
            <a:ext cx="142875" cy="285750"/>
            <a:chOff x="7085013" y="5922963"/>
            <a:chExt cx="142875" cy="285750"/>
          </a:xfrm>
          <a:solidFill>
            <a:schemeClr val="accent5">
              <a:lumMod val="75000"/>
            </a:schemeClr>
          </a:solidFill>
        </p:grpSpPr>
        <p:sp>
          <p:nvSpPr>
            <p:cNvPr id="68"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0" name="Group 211">
            <a:extLst>
              <a:ext uri="{FF2B5EF4-FFF2-40B4-BE49-F238E27FC236}">
                <a16:creationId xmlns:a16="http://schemas.microsoft.com/office/drawing/2014/main" id="{2180B60E-86B1-4CE7-8BED-1CAE6E8C72A7}"/>
              </a:ext>
            </a:extLst>
          </p:cNvPr>
          <p:cNvGrpSpPr/>
          <p:nvPr/>
        </p:nvGrpSpPr>
        <p:grpSpPr>
          <a:xfrm>
            <a:off x="7422881" y="4319438"/>
            <a:ext cx="142875" cy="285750"/>
            <a:chOff x="7085013" y="5922963"/>
            <a:chExt cx="142875" cy="285750"/>
          </a:xfrm>
          <a:solidFill>
            <a:schemeClr val="accent5">
              <a:lumMod val="75000"/>
            </a:schemeClr>
          </a:solidFill>
        </p:grpSpPr>
        <p:sp>
          <p:nvSpPr>
            <p:cNvPr id="71"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3" name="Group 258">
            <a:extLst>
              <a:ext uri="{FF2B5EF4-FFF2-40B4-BE49-F238E27FC236}">
                <a16:creationId xmlns:a16="http://schemas.microsoft.com/office/drawing/2014/main" id="{6D8EDC4B-A996-470E-A468-C062E47C902D}"/>
              </a:ext>
            </a:extLst>
          </p:cNvPr>
          <p:cNvGrpSpPr/>
          <p:nvPr/>
        </p:nvGrpSpPr>
        <p:grpSpPr>
          <a:xfrm>
            <a:off x="7676269" y="4319438"/>
            <a:ext cx="142875" cy="285750"/>
            <a:chOff x="7085013" y="5922963"/>
            <a:chExt cx="142875" cy="285750"/>
          </a:xfrm>
          <a:solidFill>
            <a:schemeClr val="accent5">
              <a:lumMod val="75000"/>
            </a:schemeClr>
          </a:solidFill>
        </p:grpSpPr>
        <p:sp>
          <p:nvSpPr>
            <p:cNvPr id="74"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5"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6" name="Group 273">
            <a:extLst>
              <a:ext uri="{FF2B5EF4-FFF2-40B4-BE49-F238E27FC236}">
                <a16:creationId xmlns:a16="http://schemas.microsoft.com/office/drawing/2014/main" id="{5C9A133C-3454-4245-8BAF-1CE56C23BCC7}"/>
              </a:ext>
            </a:extLst>
          </p:cNvPr>
          <p:cNvGrpSpPr/>
          <p:nvPr/>
        </p:nvGrpSpPr>
        <p:grpSpPr>
          <a:xfrm>
            <a:off x="7929657" y="4319438"/>
            <a:ext cx="142875" cy="285750"/>
            <a:chOff x="7085013" y="5922963"/>
            <a:chExt cx="142875" cy="285750"/>
          </a:xfrm>
          <a:solidFill>
            <a:schemeClr val="accent5">
              <a:lumMod val="75000"/>
            </a:schemeClr>
          </a:solidFill>
        </p:grpSpPr>
        <p:sp>
          <p:nvSpPr>
            <p:cNvPr id="77"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9" name="Group 276">
            <a:extLst>
              <a:ext uri="{FF2B5EF4-FFF2-40B4-BE49-F238E27FC236}">
                <a16:creationId xmlns:a16="http://schemas.microsoft.com/office/drawing/2014/main" id="{721BA385-E492-469A-A72F-9F9E0F2FBC19}"/>
              </a:ext>
            </a:extLst>
          </p:cNvPr>
          <p:cNvGrpSpPr/>
          <p:nvPr/>
        </p:nvGrpSpPr>
        <p:grpSpPr>
          <a:xfrm>
            <a:off x="8183041" y="4319438"/>
            <a:ext cx="142875" cy="285750"/>
            <a:chOff x="7085013" y="5922963"/>
            <a:chExt cx="142875" cy="285750"/>
          </a:xfrm>
          <a:solidFill>
            <a:schemeClr val="accent5">
              <a:lumMod val="75000"/>
            </a:schemeClr>
          </a:solidFill>
        </p:grpSpPr>
        <p:sp>
          <p:nvSpPr>
            <p:cNvPr id="80"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1"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2" name="Group 279">
            <a:extLst>
              <a:ext uri="{FF2B5EF4-FFF2-40B4-BE49-F238E27FC236}">
                <a16:creationId xmlns:a16="http://schemas.microsoft.com/office/drawing/2014/main" id="{F5B526D7-4A56-4ACB-A92C-8C5513AA293B}"/>
              </a:ext>
            </a:extLst>
          </p:cNvPr>
          <p:cNvGrpSpPr/>
          <p:nvPr/>
        </p:nvGrpSpPr>
        <p:grpSpPr>
          <a:xfrm>
            <a:off x="8436429" y="4319438"/>
            <a:ext cx="142875" cy="285750"/>
            <a:chOff x="7085013" y="5922963"/>
            <a:chExt cx="142875" cy="285750"/>
          </a:xfrm>
          <a:solidFill>
            <a:schemeClr val="accent5">
              <a:lumMod val="75000"/>
            </a:schemeClr>
          </a:solidFill>
        </p:grpSpPr>
        <p:sp>
          <p:nvSpPr>
            <p:cNvPr id="83"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4"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5" name="Group 282">
            <a:extLst>
              <a:ext uri="{FF2B5EF4-FFF2-40B4-BE49-F238E27FC236}">
                <a16:creationId xmlns:a16="http://schemas.microsoft.com/office/drawing/2014/main" id="{71A2B207-9A89-4AE6-8259-E9E04D204159}"/>
              </a:ext>
            </a:extLst>
          </p:cNvPr>
          <p:cNvGrpSpPr/>
          <p:nvPr/>
        </p:nvGrpSpPr>
        <p:grpSpPr>
          <a:xfrm>
            <a:off x="8689817" y="4319438"/>
            <a:ext cx="142875" cy="285750"/>
            <a:chOff x="7085013" y="5922963"/>
            <a:chExt cx="142875" cy="285750"/>
          </a:xfrm>
          <a:solidFill>
            <a:schemeClr val="accent5">
              <a:lumMod val="75000"/>
            </a:schemeClr>
          </a:solidFill>
        </p:grpSpPr>
        <p:sp>
          <p:nvSpPr>
            <p:cNvPr id="86"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7"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8" name="Group 285">
            <a:extLst>
              <a:ext uri="{FF2B5EF4-FFF2-40B4-BE49-F238E27FC236}">
                <a16:creationId xmlns:a16="http://schemas.microsoft.com/office/drawing/2014/main" id="{311CD589-2756-4F31-9492-AE19A73F00E6}"/>
              </a:ext>
            </a:extLst>
          </p:cNvPr>
          <p:cNvGrpSpPr/>
          <p:nvPr/>
        </p:nvGrpSpPr>
        <p:grpSpPr>
          <a:xfrm>
            <a:off x="8943205" y="4319438"/>
            <a:ext cx="142875" cy="285750"/>
            <a:chOff x="7085013" y="5922963"/>
            <a:chExt cx="142875" cy="285750"/>
          </a:xfrm>
          <a:solidFill>
            <a:schemeClr val="accent5">
              <a:lumMod val="75000"/>
            </a:schemeClr>
          </a:solidFill>
        </p:grpSpPr>
        <p:sp>
          <p:nvSpPr>
            <p:cNvPr id="89"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0"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1" name="Group 288">
            <a:extLst>
              <a:ext uri="{FF2B5EF4-FFF2-40B4-BE49-F238E27FC236}">
                <a16:creationId xmlns:a16="http://schemas.microsoft.com/office/drawing/2014/main" id="{B23D31AF-959B-4B6F-A9AC-47C7509BBF93}"/>
              </a:ext>
            </a:extLst>
          </p:cNvPr>
          <p:cNvGrpSpPr/>
          <p:nvPr/>
        </p:nvGrpSpPr>
        <p:grpSpPr>
          <a:xfrm>
            <a:off x="9196589" y="4319438"/>
            <a:ext cx="142875" cy="285750"/>
            <a:chOff x="7085013" y="5922963"/>
            <a:chExt cx="142875" cy="285750"/>
          </a:xfrm>
          <a:solidFill>
            <a:schemeClr val="accent5">
              <a:lumMod val="75000"/>
            </a:schemeClr>
          </a:solidFill>
        </p:grpSpPr>
        <p:sp>
          <p:nvSpPr>
            <p:cNvPr id="92"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3"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4" name="Group 279">
            <a:extLst>
              <a:ext uri="{FF2B5EF4-FFF2-40B4-BE49-F238E27FC236}">
                <a16:creationId xmlns:a16="http://schemas.microsoft.com/office/drawing/2014/main" id="{F5B526D7-4A56-4ACB-A92C-8C5513AA293B}"/>
              </a:ext>
            </a:extLst>
          </p:cNvPr>
          <p:cNvGrpSpPr/>
          <p:nvPr/>
        </p:nvGrpSpPr>
        <p:grpSpPr>
          <a:xfrm>
            <a:off x="9196589" y="4314882"/>
            <a:ext cx="142875" cy="285750"/>
            <a:chOff x="7085013" y="5922963"/>
            <a:chExt cx="142875" cy="285750"/>
          </a:xfrm>
          <a:solidFill>
            <a:schemeClr val="accent1"/>
          </a:solidFill>
        </p:grpSpPr>
        <p:sp>
          <p:nvSpPr>
            <p:cNvPr id="95"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7" name="Group 282">
            <a:extLst>
              <a:ext uri="{FF2B5EF4-FFF2-40B4-BE49-F238E27FC236}">
                <a16:creationId xmlns:a16="http://schemas.microsoft.com/office/drawing/2014/main" id="{71A2B207-9A89-4AE6-8259-E9E04D204159}"/>
              </a:ext>
            </a:extLst>
          </p:cNvPr>
          <p:cNvGrpSpPr/>
          <p:nvPr/>
        </p:nvGrpSpPr>
        <p:grpSpPr>
          <a:xfrm>
            <a:off x="9449977" y="4314882"/>
            <a:ext cx="142875" cy="285750"/>
            <a:chOff x="7085013" y="5922963"/>
            <a:chExt cx="142875" cy="285750"/>
          </a:xfrm>
          <a:solidFill>
            <a:schemeClr val="accent1"/>
          </a:solidFill>
        </p:grpSpPr>
        <p:sp>
          <p:nvSpPr>
            <p:cNvPr id="98"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0" name="Group 285">
            <a:extLst>
              <a:ext uri="{FF2B5EF4-FFF2-40B4-BE49-F238E27FC236}">
                <a16:creationId xmlns:a16="http://schemas.microsoft.com/office/drawing/2014/main" id="{311CD589-2756-4F31-9492-AE19A73F00E6}"/>
              </a:ext>
            </a:extLst>
          </p:cNvPr>
          <p:cNvGrpSpPr/>
          <p:nvPr/>
        </p:nvGrpSpPr>
        <p:grpSpPr>
          <a:xfrm>
            <a:off x="9703365" y="4314882"/>
            <a:ext cx="142875" cy="285750"/>
            <a:chOff x="7085013" y="5922963"/>
            <a:chExt cx="142875" cy="285750"/>
          </a:xfrm>
          <a:solidFill>
            <a:schemeClr val="accent1"/>
          </a:solidFill>
        </p:grpSpPr>
        <p:sp>
          <p:nvSpPr>
            <p:cNvPr id="101"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2"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6" name="Freeform 1668">
            <a:extLst>
              <a:ext uri="{FF2B5EF4-FFF2-40B4-BE49-F238E27FC236}">
                <a16:creationId xmlns:a16="http://schemas.microsoft.com/office/drawing/2014/main" id="{0823C732-8F44-466E-B9A4-83308DEE4F76}"/>
              </a:ext>
            </a:extLst>
          </p:cNvPr>
          <p:cNvSpPr>
            <a:spLocks noEditPoints="1"/>
          </p:cNvSpPr>
          <p:nvPr/>
        </p:nvSpPr>
        <p:spPr bwMode="auto">
          <a:xfrm>
            <a:off x="2299255" y="5551253"/>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668">
            <a:extLst>
              <a:ext uri="{FF2B5EF4-FFF2-40B4-BE49-F238E27FC236}">
                <a16:creationId xmlns:a16="http://schemas.microsoft.com/office/drawing/2014/main" id="{0823C732-8F44-466E-B9A4-83308DEE4F76}"/>
              </a:ext>
            </a:extLst>
          </p:cNvPr>
          <p:cNvSpPr>
            <a:spLocks noEditPoints="1"/>
          </p:cNvSpPr>
          <p:nvPr/>
        </p:nvSpPr>
        <p:spPr bwMode="auto">
          <a:xfrm>
            <a:off x="2287547" y="2156679"/>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9" name="Freeform 1668">
            <a:extLst>
              <a:ext uri="{FF2B5EF4-FFF2-40B4-BE49-F238E27FC236}">
                <a16:creationId xmlns:a16="http://schemas.microsoft.com/office/drawing/2014/main" id="{0823C732-8F44-466E-B9A4-83308DEE4F76}"/>
              </a:ext>
            </a:extLst>
          </p:cNvPr>
          <p:cNvSpPr>
            <a:spLocks noEditPoints="1"/>
          </p:cNvSpPr>
          <p:nvPr/>
        </p:nvSpPr>
        <p:spPr bwMode="auto">
          <a:xfrm>
            <a:off x="3018465" y="3046539"/>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0" name="Freeform 1668">
            <a:extLst>
              <a:ext uri="{FF2B5EF4-FFF2-40B4-BE49-F238E27FC236}">
                <a16:creationId xmlns:a16="http://schemas.microsoft.com/office/drawing/2014/main" id="{0823C732-8F44-466E-B9A4-83308DEE4F76}"/>
              </a:ext>
            </a:extLst>
          </p:cNvPr>
          <p:cNvSpPr>
            <a:spLocks noEditPoints="1"/>
          </p:cNvSpPr>
          <p:nvPr/>
        </p:nvSpPr>
        <p:spPr bwMode="auto">
          <a:xfrm>
            <a:off x="3019655" y="4322416"/>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7324976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009554" y="475750"/>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22</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38388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b="1" dirty="0"/>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4703940" y="673535"/>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新北直升入學招生資訊</a:t>
            </a:r>
            <a:endParaRPr lang="en-US" sz="4400" b="1" dirty="0">
              <a:solidFill>
                <a:prstClr val="black"/>
              </a:solidFill>
            </a:endParaRPr>
          </a:p>
        </p:txBody>
      </p:sp>
      <p:sp>
        <p:nvSpPr>
          <p:cNvPr id="2" name="矩形 1"/>
          <p:cNvSpPr/>
          <p:nvPr/>
        </p:nvSpPr>
        <p:spPr>
          <a:xfrm>
            <a:off x="2569172" y="1445577"/>
            <a:ext cx="8205021" cy="4524315"/>
          </a:xfrm>
          <a:prstGeom prst="rect">
            <a:avLst/>
          </a:prstGeom>
        </p:spPr>
        <p:txBody>
          <a:bodyPr wrap="square">
            <a:spAutoFit/>
          </a:bodyPr>
          <a:lstStyle/>
          <a:p>
            <a:pPr>
              <a:defRPr/>
            </a:pPr>
            <a:r>
              <a:rPr lang="zh-TW" altLang="en-US" sz="2400" dirty="0">
                <a:latin typeface="+mn-ea"/>
              </a:rPr>
              <a:t>招生對象：新北市轄內私立高中附設國中之應屆畢業生</a:t>
            </a:r>
            <a:endParaRPr lang="en-US" altLang="zh-TW" sz="2400" dirty="0">
              <a:latin typeface="+mn-ea"/>
            </a:endParaRPr>
          </a:p>
          <a:p>
            <a:pPr>
              <a:defRPr/>
            </a:pPr>
            <a:r>
              <a:rPr lang="zh-TW" altLang="en-US" sz="2400" dirty="0">
                <a:latin typeface="+mn-ea"/>
              </a:rPr>
              <a:t>招生學校：私立高中職有附設國中部者</a:t>
            </a:r>
            <a:endParaRPr lang="en-US" altLang="zh-TW" sz="2400" dirty="0">
              <a:latin typeface="+mn-ea"/>
            </a:endParaRPr>
          </a:p>
          <a:p>
            <a:pPr>
              <a:buFont typeface="Arial" pitchFamily="34" charset="0"/>
              <a:buNone/>
              <a:defRPr/>
            </a:pPr>
            <a:r>
              <a:rPr lang="zh-TW" altLang="en-US" sz="2400" dirty="0">
                <a:latin typeface="+mn-ea"/>
              </a:rPr>
              <a:t>招生名額：總計</a:t>
            </a:r>
            <a:r>
              <a:rPr lang="en-US" altLang="zh-TW" sz="2400" dirty="0">
                <a:latin typeface="SimSun" panose="02010600030101010101" pitchFamily="2" charset="-122"/>
                <a:ea typeface="SimSun" panose="02010600030101010101" pitchFamily="2" charset="-122"/>
              </a:rPr>
              <a:t>□</a:t>
            </a:r>
            <a:r>
              <a:rPr lang="zh-TW" altLang="en-US" sz="2400" dirty="0">
                <a:solidFill>
                  <a:schemeClr val="accent1"/>
                </a:solidFill>
                <a:latin typeface="+mn-ea"/>
              </a:rPr>
              <a:t>名</a:t>
            </a:r>
            <a:endParaRPr lang="en-US" altLang="zh-TW" sz="2400" dirty="0">
              <a:latin typeface="+mn-ea"/>
            </a:endParaRPr>
          </a:p>
          <a:p>
            <a:pPr>
              <a:buFont typeface="Arial" pitchFamily="34" charset="0"/>
              <a:buNone/>
              <a:defRPr/>
            </a:pPr>
            <a:r>
              <a:rPr lang="zh-TW" altLang="en-US" sz="2400" dirty="0">
                <a:latin typeface="+mn-ea"/>
              </a:rPr>
              <a:t>報名原則：</a:t>
            </a:r>
            <a:r>
              <a:rPr lang="zh-TW" altLang="en-US" sz="2400" dirty="0">
                <a:solidFill>
                  <a:schemeClr val="accent1"/>
                </a:solidFill>
                <a:latin typeface="+mn-ea"/>
              </a:rPr>
              <a:t>該校附設國中</a:t>
            </a:r>
            <a:r>
              <a:rPr lang="zh-TW" altLang="en-US" sz="2400" dirty="0">
                <a:latin typeface="+mn-ea"/>
              </a:rPr>
              <a:t>畢業生報名</a:t>
            </a:r>
          </a:p>
          <a:p>
            <a:pPr>
              <a:buFont typeface="Arial" pitchFamily="34" charset="0"/>
              <a:buNone/>
              <a:defRPr/>
            </a:pPr>
            <a:r>
              <a:rPr lang="zh-TW" altLang="en-US" sz="2400" dirty="0">
                <a:latin typeface="+mn-ea"/>
              </a:rPr>
              <a:t>報名：</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5</a:t>
            </a:r>
            <a:r>
              <a:rPr lang="zh-TW" altLang="en-US" sz="2400" dirty="0">
                <a:latin typeface="+mn-ea"/>
              </a:rPr>
              <a:t>日</a:t>
            </a:r>
            <a:r>
              <a:rPr lang="en-US" altLang="zh-TW" sz="2400" dirty="0">
                <a:latin typeface="+mn-ea"/>
              </a:rPr>
              <a:t>(</a:t>
            </a:r>
            <a:r>
              <a:rPr lang="zh-TW" altLang="en-US" sz="2400" dirty="0">
                <a:latin typeface="+mn-ea"/>
              </a:rPr>
              <a:t>一</a:t>
            </a:r>
            <a:r>
              <a:rPr lang="en-US" altLang="zh-TW" sz="2400" dirty="0">
                <a:latin typeface="+mn-ea"/>
              </a:rPr>
              <a:t>)</a:t>
            </a:r>
            <a:r>
              <a:rPr lang="zh-TW" altLang="en-US" sz="2400" dirty="0">
                <a:latin typeface="+mn-ea"/>
              </a:rPr>
              <a:t>至</a:t>
            </a:r>
            <a:r>
              <a:rPr lang="en-US" altLang="zh-TW" sz="2400" dirty="0">
                <a:latin typeface="+mn-ea"/>
              </a:rPr>
              <a:t>6</a:t>
            </a:r>
            <a:r>
              <a:rPr lang="zh-TW" altLang="en-US" sz="2400" dirty="0">
                <a:latin typeface="+mn-ea"/>
              </a:rPr>
              <a:t>月</a:t>
            </a:r>
            <a:r>
              <a:rPr lang="en-US" altLang="zh-TW" sz="2400" dirty="0">
                <a:latin typeface="+mn-ea"/>
              </a:rPr>
              <a:t>9</a:t>
            </a:r>
            <a:r>
              <a:rPr lang="zh-TW" altLang="en-US" sz="2400" dirty="0">
                <a:latin typeface="+mn-ea"/>
              </a:rPr>
              <a:t>日</a:t>
            </a:r>
            <a:r>
              <a:rPr lang="en-US" altLang="zh-TW" sz="2400" dirty="0">
                <a:latin typeface="+mn-ea"/>
              </a:rPr>
              <a:t>(</a:t>
            </a:r>
            <a:r>
              <a:rPr lang="zh-TW" altLang="en-US" sz="2400" dirty="0">
                <a:latin typeface="+mn-ea"/>
              </a:rPr>
              <a:t>五</a:t>
            </a:r>
            <a:r>
              <a:rPr lang="en-US" altLang="zh-TW" sz="2400" dirty="0">
                <a:latin typeface="+mn-ea"/>
              </a:rPr>
              <a:t>)</a:t>
            </a:r>
          </a:p>
          <a:p>
            <a:pPr>
              <a:defRPr/>
            </a:pP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14</a:t>
            </a:r>
            <a:r>
              <a:rPr lang="zh-TW" altLang="en-US" sz="2400" dirty="0">
                <a:latin typeface="+mn-ea"/>
              </a:rPr>
              <a:t>日</a:t>
            </a:r>
            <a:r>
              <a:rPr lang="en-US" altLang="zh-TW" sz="2400" dirty="0">
                <a:latin typeface="+mn-ea"/>
              </a:rPr>
              <a:t>(</a:t>
            </a:r>
            <a:r>
              <a:rPr lang="zh-TW" altLang="en-US" sz="2400" dirty="0">
                <a:latin typeface="+mn-ea"/>
              </a:rPr>
              <a:t>三</a:t>
            </a:r>
            <a:r>
              <a:rPr lang="en-US" altLang="zh-TW" sz="2400" dirty="0">
                <a:latin typeface="+mn-ea"/>
              </a:rPr>
              <a:t>)14</a:t>
            </a:r>
            <a:r>
              <a:rPr lang="zh-TW" altLang="en-US" sz="2400" dirty="0">
                <a:latin typeface="+mn-ea"/>
              </a:rPr>
              <a:t>時</a:t>
            </a:r>
            <a:endParaRPr lang="en-US" altLang="zh-TW" sz="2400" dirty="0">
              <a:latin typeface="+mn-ea"/>
            </a:endParaRPr>
          </a:p>
          <a:p>
            <a:pPr>
              <a:defRPr/>
            </a:pPr>
            <a:r>
              <a:rPr lang="zh-TW" altLang="en-US" sz="2400" dirty="0">
                <a:latin typeface="+mn-ea"/>
              </a:rPr>
              <a:t>報到：</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a:t>
            </a:r>
            <a:r>
              <a:rPr lang="en-US" altLang="zh-TW" sz="2400" dirty="0">
                <a:latin typeface="+mn-ea"/>
              </a:rPr>
              <a:t>(</a:t>
            </a:r>
            <a:r>
              <a:rPr lang="zh-TW" altLang="en-US" sz="2400" dirty="0">
                <a:latin typeface="+mn-ea"/>
              </a:rPr>
              <a:t>四</a:t>
            </a:r>
            <a:r>
              <a:rPr lang="en-US" altLang="zh-TW" sz="2400" dirty="0">
                <a:latin typeface="+mn-ea"/>
              </a:rPr>
              <a:t>)</a:t>
            </a:r>
            <a:r>
              <a:rPr lang="zh-TW" altLang="en-US" sz="2400" dirty="0">
                <a:latin typeface="+mn-ea"/>
              </a:rPr>
              <a:t>上午正取報到、下午備取報到 </a:t>
            </a:r>
            <a:endParaRPr lang="en-US" altLang="zh-TW" sz="2400" dirty="0">
              <a:latin typeface="+mn-ea"/>
            </a:endParaRPr>
          </a:p>
          <a:p>
            <a:pPr>
              <a:defRPr/>
            </a:pPr>
            <a:r>
              <a:rPr lang="zh-TW" altLang="en-US" sz="2400" dirty="0">
                <a:latin typeface="+mn-ea"/>
              </a:rPr>
              <a:t>附註：</a:t>
            </a:r>
          </a:p>
          <a:p>
            <a:pPr>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各招生學校應提供經濟弱勢學生</a:t>
            </a:r>
            <a:r>
              <a:rPr lang="en-US" altLang="zh-TW" sz="2400" dirty="0">
                <a:latin typeface="+mn-ea"/>
              </a:rPr>
              <a:t>(</a:t>
            </a:r>
            <a:r>
              <a:rPr lang="zh-TW" altLang="en-US" sz="2400" dirty="0">
                <a:latin typeface="+mn-ea"/>
              </a:rPr>
              <a:t>至少</a:t>
            </a:r>
            <a:r>
              <a:rPr lang="en-US" altLang="zh-TW" sz="2400" dirty="0">
                <a:solidFill>
                  <a:schemeClr val="accent1"/>
                </a:solidFill>
                <a:latin typeface="+mn-ea"/>
              </a:rPr>
              <a:t>1%</a:t>
            </a:r>
            <a:r>
              <a:rPr lang="en-US" altLang="zh-TW" sz="2400" dirty="0">
                <a:latin typeface="+mn-ea"/>
              </a:rPr>
              <a:t>)</a:t>
            </a:r>
            <a:r>
              <a:rPr lang="zh-TW" altLang="en-US" sz="2400" dirty="0">
                <a:latin typeface="+mn-ea"/>
              </a:rPr>
              <a:t>名額</a:t>
            </a:r>
          </a:p>
          <a:p>
            <a:pPr>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由各校招生委員會得列備取名額</a:t>
            </a:r>
            <a:r>
              <a:rPr lang="en-US" altLang="zh-TW" sz="2400" dirty="0">
                <a:latin typeface="+mn-ea"/>
              </a:rPr>
              <a:t>(</a:t>
            </a:r>
            <a:r>
              <a:rPr lang="zh-TW" altLang="en-US" sz="2400" dirty="0">
                <a:latin typeface="+mn-ea"/>
              </a:rPr>
              <a:t>和招生名額相同</a:t>
            </a:r>
            <a:r>
              <a:rPr lang="en-US" altLang="zh-TW" sz="2400" dirty="0">
                <a:latin typeface="+mn-ea"/>
              </a:rPr>
              <a:t>)</a:t>
            </a:r>
          </a:p>
          <a:p>
            <a:pPr>
              <a:buFont typeface="Arial" pitchFamily="34" charset="0"/>
              <a:buNone/>
              <a:defRPr/>
            </a:pPr>
            <a:r>
              <a:rPr lang="en-US" altLang="zh-TW" sz="2400" dirty="0">
                <a:latin typeface="+mn-ea"/>
              </a:rPr>
              <a:t>    3.</a:t>
            </a:r>
            <a:r>
              <a:rPr lang="zh-TW" altLang="en-US" sz="2400" dirty="0">
                <a:latin typeface="+mn-ea"/>
              </a:rPr>
              <a:t>其他外加名額</a:t>
            </a:r>
            <a:r>
              <a:rPr lang="en-US" altLang="zh-TW" sz="2400" dirty="0">
                <a:latin typeface="+mn-ea"/>
              </a:rPr>
              <a:t>(</a:t>
            </a:r>
            <a:r>
              <a:rPr lang="en-US" altLang="zh-TW" sz="2400" dirty="0">
                <a:solidFill>
                  <a:schemeClr val="accent1"/>
                </a:solidFill>
                <a:latin typeface="+mn-ea"/>
              </a:rPr>
              <a:t>2%</a:t>
            </a:r>
            <a:r>
              <a:rPr lang="en-US" altLang="zh-TW" sz="2400" dirty="0">
                <a:latin typeface="+mn-ea"/>
              </a:rPr>
              <a:t>)</a:t>
            </a:r>
            <a:r>
              <a:rPr lang="zh-TW" altLang="en-US" sz="2400" dirty="0">
                <a:latin typeface="+mn-ea"/>
              </a:rPr>
              <a:t>依升學相關優待辦法辦理</a:t>
            </a:r>
            <a:endParaRPr lang="en-US" altLang="zh-TW" sz="2400" dirty="0">
              <a:latin typeface="+mn-ea"/>
            </a:endParaRPr>
          </a:p>
          <a:p>
            <a:pPr>
              <a:buFont typeface="Arial" pitchFamily="34" charset="0"/>
              <a:buNone/>
              <a:defRPr/>
            </a:pPr>
            <a:r>
              <a:rPr lang="en-US" altLang="zh-TW" sz="2400" dirty="0">
                <a:latin typeface="+mn-ea"/>
              </a:rPr>
              <a:t>    4.</a:t>
            </a:r>
            <a:r>
              <a:rPr lang="zh-TW" altLang="en-US" sz="2400" dirty="0">
                <a:latin typeface="+mn-ea"/>
              </a:rPr>
              <a:t>若超額時，一律採外加名額、增額錄取</a:t>
            </a:r>
            <a:endParaRPr lang="en-US" altLang="zh-TW" sz="2400" dirty="0">
              <a:latin typeface="+mn-ea"/>
            </a:endParaRPr>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1541863"/>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6"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1896739"/>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2"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2266370"/>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2631951"/>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3012258"/>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3374809"/>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3745214"/>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332980" y="4115617"/>
            <a:ext cx="258597" cy="25859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6688594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23</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38388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4848436"/>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b="1" dirty="0"/>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5253671" y="37631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新北直升入學辦理方式</a:t>
            </a:r>
            <a:endParaRPr lang="en-US" sz="4400" b="1" dirty="0">
              <a:solidFill>
                <a:prstClr val="black"/>
              </a:solidFill>
            </a:endParaRPr>
          </a:p>
        </p:txBody>
      </p:sp>
      <p:sp>
        <p:nvSpPr>
          <p:cNvPr id="22" name="矩形 21"/>
          <p:cNvSpPr/>
          <p:nvPr/>
        </p:nvSpPr>
        <p:spPr>
          <a:xfrm>
            <a:off x="2640477" y="1216601"/>
            <a:ext cx="8074371" cy="5693866"/>
          </a:xfrm>
          <a:prstGeom prst="rect">
            <a:avLst/>
          </a:prstGeom>
        </p:spPr>
        <p:txBody>
          <a:bodyPr wrap="square">
            <a:spAutoFit/>
          </a:bodyPr>
          <a:lstStyle/>
          <a:p>
            <a:pPr>
              <a:defRPr/>
            </a:pPr>
            <a:r>
              <a:rPr lang="zh-TW" altLang="en-US" sz="2800" dirty="0">
                <a:latin typeface="+mn-ea"/>
              </a:rPr>
              <a:t>報名原則：該校附設國中畢業生報名</a:t>
            </a:r>
            <a:endParaRPr lang="en-US" altLang="zh-TW" sz="2800" dirty="0">
              <a:latin typeface="+mn-ea"/>
            </a:endParaRPr>
          </a:p>
          <a:p>
            <a:pPr>
              <a:buFont typeface="Arial" pitchFamily="34" charset="0"/>
              <a:buNone/>
              <a:defRPr/>
            </a:pPr>
            <a:endParaRPr lang="zh-TW" altLang="en-US" sz="2800" dirty="0">
              <a:latin typeface="+mn-ea"/>
            </a:endParaRPr>
          </a:p>
          <a:p>
            <a:pPr>
              <a:buFont typeface="Arial" pitchFamily="34" charset="0"/>
              <a:buNone/>
              <a:defRPr/>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a:p>
            <a:pPr>
              <a:buFont typeface="Arial" pitchFamily="34" charset="0"/>
              <a:buNone/>
              <a:defRPr/>
            </a:pPr>
            <a:r>
              <a:rPr lang="zh-TW" altLang="en-US" sz="2800" dirty="0">
                <a:latin typeface="+mn-ea"/>
              </a:rPr>
              <a:t>       依「</a:t>
            </a:r>
            <a:r>
              <a:rPr lang="en-US" altLang="zh-TW" sz="2800" b="1" dirty="0">
                <a:latin typeface="+mn-ea"/>
              </a:rPr>
              <a:t>112</a:t>
            </a:r>
            <a:r>
              <a:rPr lang="zh-TW" altLang="en-US" sz="2800" b="1" dirty="0">
                <a:latin typeface="+mn-ea"/>
              </a:rPr>
              <a:t>學年度新北市高級中等學校優先免試</a:t>
            </a:r>
            <a:endParaRPr lang="en-US" altLang="zh-TW" sz="2800" b="1" dirty="0">
              <a:latin typeface="+mn-ea"/>
            </a:endParaRPr>
          </a:p>
          <a:p>
            <a:pPr>
              <a:buFont typeface="Arial" pitchFamily="34" charset="0"/>
              <a:buNone/>
              <a:defRPr/>
            </a:pPr>
            <a:r>
              <a:rPr lang="zh-TW" altLang="en-US" sz="2800" b="1" dirty="0">
                <a:latin typeface="+mn-ea"/>
              </a:rPr>
              <a:t>       暨直升入學超額比序順序項目及順次表</a:t>
            </a:r>
            <a:r>
              <a:rPr lang="zh-TW" altLang="en-US" sz="2800" dirty="0">
                <a:latin typeface="+mn-ea"/>
              </a:rPr>
              <a:t>」辦理</a:t>
            </a:r>
            <a:endParaRPr lang="en-US" altLang="zh-TW" sz="2800" dirty="0">
              <a:latin typeface="+mn-ea"/>
            </a:endParaRPr>
          </a:p>
          <a:p>
            <a:pPr>
              <a:buFont typeface="Arial" pitchFamily="34" charset="0"/>
              <a:buNone/>
              <a:defRPr/>
            </a:pPr>
            <a:endParaRPr lang="en-US" altLang="zh-TW" sz="2800" dirty="0">
              <a:latin typeface="+mn-ea"/>
            </a:endParaRPr>
          </a:p>
          <a:p>
            <a:pPr lvl="0">
              <a:defRPr/>
            </a:pPr>
            <a:r>
              <a:rPr lang="zh-TW" altLang="en-US" sz="2800" dirty="0">
                <a:solidFill>
                  <a:prstClr val="black"/>
                </a:solidFill>
              </a:rPr>
              <a:t>唯一志願故超額比序不採計志願序</a:t>
            </a:r>
            <a:endParaRPr lang="en-US" altLang="zh-TW" sz="2800" dirty="0">
              <a:solidFill>
                <a:prstClr val="black"/>
              </a:solidFill>
            </a:endParaRPr>
          </a:p>
          <a:p>
            <a:pPr lvl="0">
              <a:defRPr/>
            </a:pPr>
            <a:r>
              <a:rPr lang="zh-TW" altLang="en-US" sz="2800" b="1" dirty="0">
                <a:solidFill>
                  <a:srgbClr val="FF0000"/>
                </a:solidFill>
              </a:rPr>
              <a:t>採計國中教育會考及多元學習表現</a:t>
            </a:r>
            <a:endParaRPr lang="en-US" altLang="zh-TW" sz="2800" b="1" dirty="0">
              <a:solidFill>
                <a:srgbClr val="FF0000"/>
              </a:solidFill>
            </a:endParaRPr>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287547" y="1281825"/>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26" name="Group 181">
            <a:extLst>
              <a:ext uri="{FF2B5EF4-FFF2-40B4-BE49-F238E27FC236}">
                <a16:creationId xmlns:a16="http://schemas.microsoft.com/office/drawing/2014/main" id="{E52DCB02-263C-4353-B7EF-CF671ECEBF08}"/>
              </a:ext>
            </a:extLst>
          </p:cNvPr>
          <p:cNvGrpSpPr/>
          <p:nvPr/>
        </p:nvGrpSpPr>
        <p:grpSpPr>
          <a:xfrm>
            <a:off x="6916109" y="3043452"/>
            <a:ext cx="142875" cy="285750"/>
            <a:chOff x="7085013" y="5922963"/>
            <a:chExt cx="142875" cy="285750"/>
          </a:xfrm>
          <a:solidFill>
            <a:schemeClr val="accent5">
              <a:lumMod val="75000"/>
            </a:schemeClr>
          </a:solidFill>
        </p:grpSpPr>
        <p:sp>
          <p:nvSpPr>
            <p:cNvPr id="32"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5" name="Group 196">
            <a:extLst>
              <a:ext uri="{FF2B5EF4-FFF2-40B4-BE49-F238E27FC236}">
                <a16:creationId xmlns:a16="http://schemas.microsoft.com/office/drawing/2014/main" id="{262B0F37-8AFA-4FDC-83E0-59701E2712A4}"/>
              </a:ext>
            </a:extLst>
          </p:cNvPr>
          <p:cNvGrpSpPr/>
          <p:nvPr/>
        </p:nvGrpSpPr>
        <p:grpSpPr>
          <a:xfrm>
            <a:off x="7169493" y="3043452"/>
            <a:ext cx="142875" cy="285750"/>
            <a:chOff x="7085013" y="5922963"/>
            <a:chExt cx="142875" cy="285750"/>
          </a:xfrm>
          <a:solidFill>
            <a:schemeClr val="accent5">
              <a:lumMod val="75000"/>
            </a:schemeClr>
          </a:solidFill>
        </p:grpSpPr>
        <p:sp>
          <p:nvSpPr>
            <p:cNvPr id="36"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39" name="Group 211">
            <a:extLst>
              <a:ext uri="{FF2B5EF4-FFF2-40B4-BE49-F238E27FC236}">
                <a16:creationId xmlns:a16="http://schemas.microsoft.com/office/drawing/2014/main" id="{2180B60E-86B1-4CE7-8BED-1CAE6E8C72A7}"/>
              </a:ext>
            </a:extLst>
          </p:cNvPr>
          <p:cNvGrpSpPr/>
          <p:nvPr/>
        </p:nvGrpSpPr>
        <p:grpSpPr>
          <a:xfrm>
            <a:off x="7422881" y="3043452"/>
            <a:ext cx="142875" cy="285750"/>
            <a:chOff x="7085013" y="5922963"/>
            <a:chExt cx="142875" cy="285750"/>
          </a:xfrm>
          <a:solidFill>
            <a:schemeClr val="accent5">
              <a:lumMod val="75000"/>
            </a:schemeClr>
          </a:solidFill>
        </p:grpSpPr>
        <p:sp>
          <p:nvSpPr>
            <p:cNvPr id="40"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2" name="Group 258">
            <a:extLst>
              <a:ext uri="{FF2B5EF4-FFF2-40B4-BE49-F238E27FC236}">
                <a16:creationId xmlns:a16="http://schemas.microsoft.com/office/drawing/2014/main" id="{6D8EDC4B-A996-470E-A468-C062E47C902D}"/>
              </a:ext>
            </a:extLst>
          </p:cNvPr>
          <p:cNvGrpSpPr/>
          <p:nvPr/>
        </p:nvGrpSpPr>
        <p:grpSpPr>
          <a:xfrm>
            <a:off x="7676269" y="3043452"/>
            <a:ext cx="142875" cy="285750"/>
            <a:chOff x="7085013" y="5922963"/>
            <a:chExt cx="142875" cy="285750"/>
          </a:xfrm>
          <a:solidFill>
            <a:schemeClr val="accent5">
              <a:lumMod val="75000"/>
            </a:schemeClr>
          </a:solidFill>
        </p:grpSpPr>
        <p:sp>
          <p:nvSpPr>
            <p:cNvPr id="43"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5" name="Group 273">
            <a:extLst>
              <a:ext uri="{FF2B5EF4-FFF2-40B4-BE49-F238E27FC236}">
                <a16:creationId xmlns:a16="http://schemas.microsoft.com/office/drawing/2014/main" id="{5C9A133C-3454-4245-8BAF-1CE56C23BCC7}"/>
              </a:ext>
            </a:extLst>
          </p:cNvPr>
          <p:cNvGrpSpPr/>
          <p:nvPr/>
        </p:nvGrpSpPr>
        <p:grpSpPr>
          <a:xfrm>
            <a:off x="7929657" y="3043452"/>
            <a:ext cx="142875" cy="285750"/>
            <a:chOff x="7085013" y="5922963"/>
            <a:chExt cx="142875" cy="285750"/>
          </a:xfrm>
          <a:solidFill>
            <a:schemeClr val="accent5">
              <a:lumMod val="75000"/>
            </a:schemeClr>
          </a:solidFill>
        </p:grpSpPr>
        <p:sp>
          <p:nvSpPr>
            <p:cNvPr id="46"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8" name="Group 276">
            <a:extLst>
              <a:ext uri="{FF2B5EF4-FFF2-40B4-BE49-F238E27FC236}">
                <a16:creationId xmlns:a16="http://schemas.microsoft.com/office/drawing/2014/main" id="{721BA385-E492-469A-A72F-9F9E0F2FBC19}"/>
              </a:ext>
            </a:extLst>
          </p:cNvPr>
          <p:cNvGrpSpPr/>
          <p:nvPr/>
        </p:nvGrpSpPr>
        <p:grpSpPr>
          <a:xfrm>
            <a:off x="8183041" y="3043452"/>
            <a:ext cx="142875" cy="285750"/>
            <a:chOff x="7085013" y="5922963"/>
            <a:chExt cx="142875" cy="285750"/>
          </a:xfrm>
          <a:solidFill>
            <a:schemeClr val="accent5">
              <a:lumMod val="75000"/>
            </a:schemeClr>
          </a:solidFill>
        </p:grpSpPr>
        <p:sp>
          <p:nvSpPr>
            <p:cNvPr id="49"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1" name="Group 279">
            <a:extLst>
              <a:ext uri="{FF2B5EF4-FFF2-40B4-BE49-F238E27FC236}">
                <a16:creationId xmlns:a16="http://schemas.microsoft.com/office/drawing/2014/main" id="{F5B526D7-4A56-4ACB-A92C-8C5513AA293B}"/>
              </a:ext>
            </a:extLst>
          </p:cNvPr>
          <p:cNvGrpSpPr/>
          <p:nvPr/>
        </p:nvGrpSpPr>
        <p:grpSpPr>
          <a:xfrm>
            <a:off x="8436429" y="3043452"/>
            <a:ext cx="142875" cy="285750"/>
            <a:chOff x="7085013" y="5922963"/>
            <a:chExt cx="142875" cy="285750"/>
          </a:xfrm>
          <a:solidFill>
            <a:schemeClr val="accent5">
              <a:lumMod val="75000"/>
            </a:schemeClr>
          </a:solidFill>
        </p:grpSpPr>
        <p:sp>
          <p:nvSpPr>
            <p:cNvPr id="52"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3"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4" name="Group 282">
            <a:extLst>
              <a:ext uri="{FF2B5EF4-FFF2-40B4-BE49-F238E27FC236}">
                <a16:creationId xmlns:a16="http://schemas.microsoft.com/office/drawing/2014/main" id="{71A2B207-9A89-4AE6-8259-E9E04D204159}"/>
              </a:ext>
            </a:extLst>
          </p:cNvPr>
          <p:cNvGrpSpPr/>
          <p:nvPr/>
        </p:nvGrpSpPr>
        <p:grpSpPr>
          <a:xfrm>
            <a:off x="8689817" y="3043452"/>
            <a:ext cx="142875" cy="285750"/>
            <a:chOff x="7085013" y="5922963"/>
            <a:chExt cx="142875" cy="285750"/>
          </a:xfrm>
          <a:solidFill>
            <a:schemeClr val="accent5">
              <a:lumMod val="75000"/>
            </a:schemeClr>
          </a:solidFill>
        </p:grpSpPr>
        <p:sp>
          <p:nvSpPr>
            <p:cNvPr id="55"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6"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285">
            <a:extLst>
              <a:ext uri="{FF2B5EF4-FFF2-40B4-BE49-F238E27FC236}">
                <a16:creationId xmlns:a16="http://schemas.microsoft.com/office/drawing/2014/main" id="{311CD589-2756-4F31-9492-AE19A73F00E6}"/>
              </a:ext>
            </a:extLst>
          </p:cNvPr>
          <p:cNvGrpSpPr/>
          <p:nvPr/>
        </p:nvGrpSpPr>
        <p:grpSpPr>
          <a:xfrm>
            <a:off x="8943205" y="3043452"/>
            <a:ext cx="142875" cy="285750"/>
            <a:chOff x="7085013" y="5922963"/>
            <a:chExt cx="142875" cy="285750"/>
          </a:xfrm>
          <a:solidFill>
            <a:schemeClr val="accent5">
              <a:lumMod val="75000"/>
            </a:schemeClr>
          </a:solidFill>
        </p:grpSpPr>
        <p:sp>
          <p:nvSpPr>
            <p:cNvPr id="58"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288">
            <a:extLst>
              <a:ext uri="{FF2B5EF4-FFF2-40B4-BE49-F238E27FC236}">
                <a16:creationId xmlns:a16="http://schemas.microsoft.com/office/drawing/2014/main" id="{B23D31AF-959B-4B6F-A9AC-47C7509BBF93}"/>
              </a:ext>
            </a:extLst>
          </p:cNvPr>
          <p:cNvGrpSpPr/>
          <p:nvPr/>
        </p:nvGrpSpPr>
        <p:grpSpPr>
          <a:xfrm>
            <a:off x="9196589" y="3043452"/>
            <a:ext cx="142875" cy="285750"/>
            <a:chOff x="7085013" y="5922963"/>
            <a:chExt cx="142875" cy="285750"/>
          </a:xfrm>
          <a:solidFill>
            <a:schemeClr val="accent5">
              <a:lumMod val="75000"/>
            </a:schemeClr>
          </a:solidFill>
        </p:grpSpPr>
        <p:sp>
          <p:nvSpPr>
            <p:cNvPr id="61"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63" name="直線單箭頭接點 62"/>
          <p:cNvCxnSpPr/>
          <p:nvPr/>
        </p:nvCxnSpPr>
        <p:spPr>
          <a:xfrm>
            <a:off x="2974001" y="3604150"/>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64" name="直線單箭頭接點 63"/>
          <p:cNvCxnSpPr/>
          <p:nvPr/>
        </p:nvCxnSpPr>
        <p:spPr>
          <a:xfrm>
            <a:off x="2974001" y="4885133"/>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65" name="Group 181">
            <a:extLst>
              <a:ext uri="{FF2B5EF4-FFF2-40B4-BE49-F238E27FC236}">
                <a16:creationId xmlns:a16="http://schemas.microsoft.com/office/drawing/2014/main" id="{E52DCB02-263C-4353-B7EF-CF671ECEBF08}"/>
              </a:ext>
            </a:extLst>
          </p:cNvPr>
          <p:cNvGrpSpPr/>
          <p:nvPr/>
        </p:nvGrpSpPr>
        <p:grpSpPr>
          <a:xfrm>
            <a:off x="6916109" y="4319438"/>
            <a:ext cx="142875" cy="285750"/>
            <a:chOff x="7085013" y="5922963"/>
            <a:chExt cx="142875" cy="285750"/>
          </a:xfrm>
          <a:solidFill>
            <a:schemeClr val="accent5">
              <a:lumMod val="75000"/>
            </a:schemeClr>
          </a:solidFill>
        </p:grpSpPr>
        <p:sp>
          <p:nvSpPr>
            <p:cNvPr id="66"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8" name="Group 196">
            <a:extLst>
              <a:ext uri="{FF2B5EF4-FFF2-40B4-BE49-F238E27FC236}">
                <a16:creationId xmlns:a16="http://schemas.microsoft.com/office/drawing/2014/main" id="{262B0F37-8AFA-4FDC-83E0-59701E2712A4}"/>
              </a:ext>
            </a:extLst>
          </p:cNvPr>
          <p:cNvGrpSpPr/>
          <p:nvPr/>
        </p:nvGrpSpPr>
        <p:grpSpPr>
          <a:xfrm>
            <a:off x="7169493" y="4319438"/>
            <a:ext cx="142875" cy="285750"/>
            <a:chOff x="7085013" y="5922963"/>
            <a:chExt cx="142875" cy="285750"/>
          </a:xfrm>
          <a:solidFill>
            <a:schemeClr val="accent5">
              <a:lumMod val="75000"/>
            </a:schemeClr>
          </a:solidFill>
        </p:grpSpPr>
        <p:sp>
          <p:nvSpPr>
            <p:cNvPr id="69"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211">
            <a:extLst>
              <a:ext uri="{FF2B5EF4-FFF2-40B4-BE49-F238E27FC236}">
                <a16:creationId xmlns:a16="http://schemas.microsoft.com/office/drawing/2014/main" id="{2180B60E-86B1-4CE7-8BED-1CAE6E8C72A7}"/>
              </a:ext>
            </a:extLst>
          </p:cNvPr>
          <p:cNvGrpSpPr/>
          <p:nvPr/>
        </p:nvGrpSpPr>
        <p:grpSpPr>
          <a:xfrm>
            <a:off x="7422881" y="4319438"/>
            <a:ext cx="142875" cy="285750"/>
            <a:chOff x="7085013" y="5922963"/>
            <a:chExt cx="142875" cy="285750"/>
          </a:xfrm>
          <a:solidFill>
            <a:schemeClr val="accent5">
              <a:lumMod val="75000"/>
            </a:schemeClr>
          </a:solidFill>
        </p:grpSpPr>
        <p:sp>
          <p:nvSpPr>
            <p:cNvPr id="72"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4" name="Group 258">
            <a:extLst>
              <a:ext uri="{FF2B5EF4-FFF2-40B4-BE49-F238E27FC236}">
                <a16:creationId xmlns:a16="http://schemas.microsoft.com/office/drawing/2014/main" id="{6D8EDC4B-A996-470E-A468-C062E47C902D}"/>
              </a:ext>
            </a:extLst>
          </p:cNvPr>
          <p:cNvGrpSpPr/>
          <p:nvPr/>
        </p:nvGrpSpPr>
        <p:grpSpPr>
          <a:xfrm>
            <a:off x="7676269" y="4319438"/>
            <a:ext cx="142875" cy="285750"/>
            <a:chOff x="7085013" y="5922963"/>
            <a:chExt cx="142875" cy="285750"/>
          </a:xfrm>
          <a:solidFill>
            <a:schemeClr val="accent5">
              <a:lumMod val="75000"/>
            </a:schemeClr>
          </a:solidFill>
        </p:grpSpPr>
        <p:sp>
          <p:nvSpPr>
            <p:cNvPr id="75"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6"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7" name="Group 273">
            <a:extLst>
              <a:ext uri="{FF2B5EF4-FFF2-40B4-BE49-F238E27FC236}">
                <a16:creationId xmlns:a16="http://schemas.microsoft.com/office/drawing/2014/main" id="{5C9A133C-3454-4245-8BAF-1CE56C23BCC7}"/>
              </a:ext>
            </a:extLst>
          </p:cNvPr>
          <p:cNvGrpSpPr/>
          <p:nvPr/>
        </p:nvGrpSpPr>
        <p:grpSpPr>
          <a:xfrm>
            <a:off x="7929657" y="4319438"/>
            <a:ext cx="142875" cy="285750"/>
            <a:chOff x="7085013" y="5922963"/>
            <a:chExt cx="142875" cy="285750"/>
          </a:xfrm>
          <a:solidFill>
            <a:schemeClr val="accent5">
              <a:lumMod val="75000"/>
            </a:schemeClr>
          </a:solidFill>
        </p:grpSpPr>
        <p:sp>
          <p:nvSpPr>
            <p:cNvPr id="78"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276">
            <a:extLst>
              <a:ext uri="{FF2B5EF4-FFF2-40B4-BE49-F238E27FC236}">
                <a16:creationId xmlns:a16="http://schemas.microsoft.com/office/drawing/2014/main" id="{721BA385-E492-469A-A72F-9F9E0F2FBC19}"/>
              </a:ext>
            </a:extLst>
          </p:cNvPr>
          <p:cNvGrpSpPr/>
          <p:nvPr/>
        </p:nvGrpSpPr>
        <p:grpSpPr>
          <a:xfrm>
            <a:off x="8183041" y="4319438"/>
            <a:ext cx="142875" cy="285750"/>
            <a:chOff x="7085013" y="5922963"/>
            <a:chExt cx="142875" cy="285750"/>
          </a:xfrm>
          <a:solidFill>
            <a:schemeClr val="accent5">
              <a:lumMod val="75000"/>
            </a:schemeClr>
          </a:solidFill>
        </p:grpSpPr>
        <p:sp>
          <p:nvSpPr>
            <p:cNvPr id="81"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279">
            <a:extLst>
              <a:ext uri="{FF2B5EF4-FFF2-40B4-BE49-F238E27FC236}">
                <a16:creationId xmlns:a16="http://schemas.microsoft.com/office/drawing/2014/main" id="{F5B526D7-4A56-4ACB-A92C-8C5513AA293B}"/>
              </a:ext>
            </a:extLst>
          </p:cNvPr>
          <p:cNvGrpSpPr/>
          <p:nvPr/>
        </p:nvGrpSpPr>
        <p:grpSpPr>
          <a:xfrm>
            <a:off x="8436429" y="4319438"/>
            <a:ext cx="142875" cy="285750"/>
            <a:chOff x="7085013" y="5922963"/>
            <a:chExt cx="142875" cy="285750"/>
          </a:xfrm>
          <a:solidFill>
            <a:schemeClr val="accent5">
              <a:lumMod val="75000"/>
            </a:schemeClr>
          </a:solidFill>
        </p:grpSpPr>
        <p:sp>
          <p:nvSpPr>
            <p:cNvPr id="84"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282">
            <a:extLst>
              <a:ext uri="{FF2B5EF4-FFF2-40B4-BE49-F238E27FC236}">
                <a16:creationId xmlns:a16="http://schemas.microsoft.com/office/drawing/2014/main" id="{71A2B207-9A89-4AE6-8259-E9E04D204159}"/>
              </a:ext>
            </a:extLst>
          </p:cNvPr>
          <p:cNvGrpSpPr/>
          <p:nvPr/>
        </p:nvGrpSpPr>
        <p:grpSpPr>
          <a:xfrm>
            <a:off x="8689817" y="4319438"/>
            <a:ext cx="142875" cy="285750"/>
            <a:chOff x="7085013" y="5922963"/>
            <a:chExt cx="142875" cy="285750"/>
          </a:xfrm>
          <a:solidFill>
            <a:schemeClr val="accent5">
              <a:lumMod val="75000"/>
            </a:schemeClr>
          </a:solidFill>
        </p:grpSpPr>
        <p:sp>
          <p:nvSpPr>
            <p:cNvPr id="87"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285">
            <a:extLst>
              <a:ext uri="{FF2B5EF4-FFF2-40B4-BE49-F238E27FC236}">
                <a16:creationId xmlns:a16="http://schemas.microsoft.com/office/drawing/2014/main" id="{311CD589-2756-4F31-9492-AE19A73F00E6}"/>
              </a:ext>
            </a:extLst>
          </p:cNvPr>
          <p:cNvGrpSpPr/>
          <p:nvPr/>
        </p:nvGrpSpPr>
        <p:grpSpPr>
          <a:xfrm>
            <a:off x="8943205" y="4319438"/>
            <a:ext cx="142875" cy="285750"/>
            <a:chOff x="7085013" y="5922963"/>
            <a:chExt cx="142875" cy="285750"/>
          </a:xfrm>
          <a:solidFill>
            <a:schemeClr val="accent5">
              <a:lumMod val="75000"/>
            </a:schemeClr>
          </a:solidFill>
        </p:grpSpPr>
        <p:sp>
          <p:nvSpPr>
            <p:cNvPr id="90"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288">
            <a:extLst>
              <a:ext uri="{FF2B5EF4-FFF2-40B4-BE49-F238E27FC236}">
                <a16:creationId xmlns:a16="http://schemas.microsoft.com/office/drawing/2014/main" id="{B23D31AF-959B-4B6F-A9AC-47C7509BBF93}"/>
              </a:ext>
            </a:extLst>
          </p:cNvPr>
          <p:cNvGrpSpPr/>
          <p:nvPr/>
        </p:nvGrpSpPr>
        <p:grpSpPr>
          <a:xfrm>
            <a:off x="9196589" y="4319438"/>
            <a:ext cx="142875" cy="285750"/>
            <a:chOff x="7085013" y="5922963"/>
            <a:chExt cx="142875" cy="285750"/>
          </a:xfrm>
          <a:solidFill>
            <a:schemeClr val="accent5">
              <a:lumMod val="75000"/>
            </a:schemeClr>
          </a:solidFill>
        </p:grpSpPr>
        <p:sp>
          <p:nvSpPr>
            <p:cNvPr id="93"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279">
            <a:extLst>
              <a:ext uri="{FF2B5EF4-FFF2-40B4-BE49-F238E27FC236}">
                <a16:creationId xmlns:a16="http://schemas.microsoft.com/office/drawing/2014/main" id="{F5B526D7-4A56-4ACB-A92C-8C5513AA293B}"/>
              </a:ext>
            </a:extLst>
          </p:cNvPr>
          <p:cNvGrpSpPr/>
          <p:nvPr/>
        </p:nvGrpSpPr>
        <p:grpSpPr>
          <a:xfrm>
            <a:off x="9196589" y="4314882"/>
            <a:ext cx="142875" cy="285750"/>
            <a:chOff x="7085013" y="5922963"/>
            <a:chExt cx="142875" cy="285750"/>
          </a:xfrm>
          <a:solidFill>
            <a:schemeClr val="accent1"/>
          </a:solidFill>
        </p:grpSpPr>
        <p:sp>
          <p:nvSpPr>
            <p:cNvPr id="96"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282">
            <a:extLst>
              <a:ext uri="{FF2B5EF4-FFF2-40B4-BE49-F238E27FC236}">
                <a16:creationId xmlns:a16="http://schemas.microsoft.com/office/drawing/2014/main" id="{71A2B207-9A89-4AE6-8259-E9E04D204159}"/>
              </a:ext>
            </a:extLst>
          </p:cNvPr>
          <p:cNvGrpSpPr/>
          <p:nvPr/>
        </p:nvGrpSpPr>
        <p:grpSpPr>
          <a:xfrm>
            <a:off x="9449977" y="4314882"/>
            <a:ext cx="142875" cy="285750"/>
            <a:chOff x="7085013" y="5922963"/>
            <a:chExt cx="142875" cy="285750"/>
          </a:xfrm>
          <a:solidFill>
            <a:schemeClr val="accent1"/>
          </a:solidFill>
        </p:grpSpPr>
        <p:sp>
          <p:nvSpPr>
            <p:cNvPr id="99"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285">
            <a:extLst>
              <a:ext uri="{FF2B5EF4-FFF2-40B4-BE49-F238E27FC236}">
                <a16:creationId xmlns:a16="http://schemas.microsoft.com/office/drawing/2014/main" id="{311CD589-2756-4F31-9492-AE19A73F00E6}"/>
              </a:ext>
            </a:extLst>
          </p:cNvPr>
          <p:cNvGrpSpPr/>
          <p:nvPr/>
        </p:nvGrpSpPr>
        <p:grpSpPr>
          <a:xfrm>
            <a:off x="9703365" y="4314882"/>
            <a:ext cx="142875" cy="285750"/>
            <a:chOff x="7085013" y="5922963"/>
            <a:chExt cx="142875" cy="285750"/>
          </a:xfrm>
          <a:solidFill>
            <a:schemeClr val="accent1"/>
          </a:solidFill>
        </p:grpSpPr>
        <p:sp>
          <p:nvSpPr>
            <p:cNvPr id="102"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04" name="Freeform 1668">
            <a:extLst>
              <a:ext uri="{FF2B5EF4-FFF2-40B4-BE49-F238E27FC236}">
                <a16:creationId xmlns:a16="http://schemas.microsoft.com/office/drawing/2014/main" id="{0823C732-8F44-466E-B9A4-83308DEE4F76}"/>
              </a:ext>
            </a:extLst>
          </p:cNvPr>
          <p:cNvSpPr>
            <a:spLocks noEditPoints="1"/>
          </p:cNvSpPr>
          <p:nvPr/>
        </p:nvSpPr>
        <p:spPr bwMode="auto">
          <a:xfrm>
            <a:off x="2299255" y="5981720"/>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5" name="Freeform 1668">
            <a:extLst>
              <a:ext uri="{FF2B5EF4-FFF2-40B4-BE49-F238E27FC236}">
                <a16:creationId xmlns:a16="http://schemas.microsoft.com/office/drawing/2014/main" id="{0823C732-8F44-466E-B9A4-83308DEE4F76}"/>
              </a:ext>
            </a:extLst>
          </p:cNvPr>
          <p:cNvSpPr>
            <a:spLocks noEditPoints="1"/>
          </p:cNvSpPr>
          <p:nvPr/>
        </p:nvSpPr>
        <p:spPr bwMode="auto">
          <a:xfrm>
            <a:off x="2287547" y="2156679"/>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6" name="Freeform 1668">
            <a:extLst>
              <a:ext uri="{FF2B5EF4-FFF2-40B4-BE49-F238E27FC236}">
                <a16:creationId xmlns:a16="http://schemas.microsoft.com/office/drawing/2014/main" id="{0823C732-8F44-466E-B9A4-83308DEE4F76}"/>
              </a:ext>
            </a:extLst>
          </p:cNvPr>
          <p:cNvSpPr>
            <a:spLocks noEditPoints="1"/>
          </p:cNvSpPr>
          <p:nvPr/>
        </p:nvSpPr>
        <p:spPr bwMode="auto">
          <a:xfrm>
            <a:off x="3018465" y="3046539"/>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7" name="Freeform 1668">
            <a:extLst>
              <a:ext uri="{FF2B5EF4-FFF2-40B4-BE49-F238E27FC236}">
                <a16:creationId xmlns:a16="http://schemas.microsoft.com/office/drawing/2014/main" id="{0823C732-8F44-466E-B9A4-83308DEE4F76}"/>
              </a:ext>
            </a:extLst>
          </p:cNvPr>
          <p:cNvSpPr>
            <a:spLocks noEditPoints="1"/>
          </p:cNvSpPr>
          <p:nvPr/>
        </p:nvSpPr>
        <p:spPr bwMode="auto">
          <a:xfrm>
            <a:off x="3019655" y="4322416"/>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7912265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 name="Parallelogram 24">
            <a:extLst>
              <a:ext uri="{FF2B5EF4-FFF2-40B4-BE49-F238E27FC236}">
                <a16:creationId xmlns:a16="http://schemas.microsoft.com/office/drawing/2014/main" id="{6E0AC06B-A14B-4B16-9748-05FB84B82B26}"/>
              </a:ext>
            </a:extLst>
          </p:cNvPr>
          <p:cNvSpPr/>
          <p:nvPr/>
        </p:nvSpPr>
        <p:spPr>
          <a:xfrm flipV="1">
            <a:off x="2650097" y="2507676"/>
            <a:ext cx="591931" cy="1250351"/>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5"/>
              <a:gd name="connsiteY0" fmla="*/ 1876427 h 1876427"/>
              <a:gd name="connsiteX1" fmla="*/ 1084903 w 1443955"/>
              <a:gd name="connsiteY1" fmla="*/ 0 h 1876427"/>
              <a:gd name="connsiteX2" fmla="*/ 1443955 w 1443955"/>
              <a:gd name="connsiteY2" fmla="*/ 1199721 h 1876427"/>
              <a:gd name="connsiteX3" fmla="*/ 1078458 w 1443955"/>
              <a:gd name="connsiteY3" fmla="*/ 1876427 h 1876427"/>
              <a:gd name="connsiteX4" fmla="*/ 0 w 1443955"/>
              <a:gd name="connsiteY4" fmla="*/ 1876427 h 1876427"/>
              <a:gd name="connsiteX0" fmla="*/ 0 w 736611"/>
              <a:gd name="connsiteY0" fmla="*/ 1027929 h 1876427"/>
              <a:gd name="connsiteX1" fmla="*/ 377559 w 736611"/>
              <a:gd name="connsiteY1" fmla="*/ 0 h 1876427"/>
              <a:gd name="connsiteX2" fmla="*/ 736611 w 736611"/>
              <a:gd name="connsiteY2" fmla="*/ 1199721 h 1876427"/>
              <a:gd name="connsiteX3" fmla="*/ 371114 w 736611"/>
              <a:gd name="connsiteY3" fmla="*/ 1876427 h 1876427"/>
              <a:gd name="connsiteX4" fmla="*/ 0 w 736611"/>
              <a:gd name="connsiteY4" fmla="*/ 1027929 h 1876427"/>
              <a:gd name="connsiteX0" fmla="*/ 0 w 736611"/>
              <a:gd name="connsiteY0" fmla="*/ 1027929 h 1250351"/>
              <a:gd name="connsiteX1" fmla="*/ 377559 w 736611"/>
              <a:gd name="connsiteY1" fmla="*/ 0 h 1250351"/>
              <a:gd name="connsiteX2" fmla="*/ 736611 w 736611"/>
              <a:gd name="connsiteY2" fmla="*/ 1199721 h 1250351"/>
              <a:gd name="connsiteX3" fmla="*/ 371114 w 736611"/>
              <a:gd name="connsiteY3" fmla="*/ 1250351 h 1250351"/>
              <a:gd name="connsiteX4" fmla="*/ 0 w 736611"/>
              <a:gd name="connsiteY4" fmla="*/ 1027929 h 12503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611" h="1250351">
                <a:moveTo>
                  <a:pt x="0" y="1027929"/>
                </a:moveTo>
                <a:lnTo>
                  <a:pt x="377559" y="0"/>
                </a:lnTo>
                <a:lnTo>
                  <a:pt x="736611" y="1199721"/>
                </a:lnTo>
                <a:lnTo>
                  <a:pt x="371114" y="1250351"/>
                </a:lnTo>
                <a:lnTo>
                  <a:pt x="0" y="1027929"/>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37" name="Parallelogram 24">
            <a:extLst>
              <a:ext uri="{FF2B5EF4-FFF2-40B4-BE49-F238E27FC236}">
                <a16:creationId xmlns:a16="http://schemas.microsoft.com/office/drawing/2014/main" id="{6E0AC06B-A14B-4B16-9748-05FB84B82B26}"/>
              </a:ext>
            </a:extLst>
          </p:cNvPr>
          <p:cNvSpPr/>
          <p:nvPr/>
        </p:nvSpPr>
        <p:spPr>
          <a:xfrm flipV="1">
            <a:off x="10108224" y="1888513"/>
            <a:ext cx="1160341" cy="1167973"/>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5"/>
              <a:gd name="connsiteY0" fmla="*/ 1876427 h 1876427"/>
              <a:gd name="connsiteX1" fmla="*/ 1084903 w 1443955"/>
              <a:gd name="connsiteY1" fmla="*/ 0 h 1876427"/>
              <a:gd name="connsiteX2" fmla="*/ 1443955 w 1443955"/>
              <a:gd name="connsiteY2" fmla="*/ 1199721 h 1876427"/>
              <a:gd name="connsiteX3" fmla="*/ 1078458 w 1443955"/>
              <a:gd name="connsiteY3" fmla="*/ 1876427 h 1876427"/>
              <a:gd name="connsiteX4" fmla="*/ 0 w 1443955"/>
              <a:gd name="connsiteY4" fmla="*/ 1876427 h 1876427"/>
              <a:gd name="connsiteX0" fmla="*/ 0 w 1443955"/>
              <a:gd name="connsiteY0" fmla="*/ 1167973 h 1167973"/>
              <a:gd name="connsiteX1" fmla="*/ 961887 w 1443955"/>
              <a:gd name="connsiteY1" fmla="*/ 0 h 1167973"/>
              <a:gd name="connsiteX2" fmla="*/ 1443955 w 1443955"/>
              <a:gd name="connsiteY2" fmla="*/ 491267 h 1167973"/>
              <a:gd name="connsiteX3" fmla="*/ 1078458 w 1443955"/>
              <a:gd name="connsiteY3" fmla="*/ 1167973 h 1167973"/>
              <a:gd name="connsiteX4" fmla="*/ 0 w 1443955"/>
              <a:gd name="connsiteY4" fmla="*/ 1167973 h 11679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55" h="1167973">
                <a:moveTo>
                  <a:pt x="0" y="1167973"/>
                </a:moveTo>
                <a:lnTo>
                  <a:pt x="961887" y="0"/>
                </a:lnTo>
                <a:lnTo>
                  <a:pt x="1443955" y="491267"/>
                </a:lnTo>
                <a:lnTo>
                  <a:pt x="1078458" y="1167973"/>
                </a:lnTo>
                <a:lnTo>
                  <a:pt x="0" y="1167973"/>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09" name="Parallelogram 24">
            <a:extLst>
              <a:ext uri="{FF2B5EF4-FFF2-40B4-BE49-F238E27FC236}">
                <a16:creationId xmlns:a16="http://schemas.microsoft.com/office/drawing/2014/main" id="{6E0AC06B-A14B-4B16-9748-05FB84B82B26}"/>
              </a:ext>
            </a:extLst>
          </p:cNvPr>
          <p:cNvSpPr/>
          <p:nvPr/>
        </p:nvSpPr>
        <p:spPr>
          <a:xfrm flipV="1">
            <a:off x="8102764" y="1881607"/>
            <a:ext cx="1160341" cy="1876427"/>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5"/>
              <a:gd name="connsiteY0" fmla="*/ 1876427 h 1876427"/>
              <a:gd name="connsiteX1" fmla="*/ 1084903 w 1443955"/>
              <a:gd name="connsiteY1" fmla="*/ 0 h 1876427"/>
              <a:gd name="connsiteX2" fmla="*/ 1443955 w 1443955"/>
              <a:gd name="connsiteY2" fmla="*/ 1199721 h 1876427"/>
              <a:gd name="connsiteX3" fmla="*/ 1078458 w 1443955"/>
              <a:gd name="connsiteY3" fmla="*/ 1876427 h 1876427"/>
              <a:gd name="connsiteX4" fmla="*/ 0 w 1443955"/>
              <a:gd name="connsiteY4" fmla="*/ 1876427 h 187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55" h="1876427">
                <a:moveTo>
                  <a:pt x="0" y="1876427"/>
                </a:moveTo>
                <a:lnTo>
                  <a:pt x="1084903" y="0"/>
                </a:lnTo>
                <a:lnTo>
                  <a:pt x="1443955" y="1199721"/>
                </a:lnTo>
                <a:lnTo>
                  <a:pt x="1078458" y="1876427"/>
                </a:lnTo>
                <a:lnTo>
                  <a:pt x="0" y="1876427"/>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0" name="Parallelogram 24">
            <a:extLst>
              <a:ext uri="{FF2B5EF4-FFF2-40B4-BE49-F238E27FC236}">
                <a16:creationId xmlns:a16="http://schemas.microsoft.com/office/drawing/2014/main" id="{9CC07652-569C-4857-9906-2D45AEB17165}"/>
              </a:ext>
            </a:extLst>
          </p:cNvPr>
          <p:cNvSpPr/>
          <p:nvPr/>
        </p:nvSpPr>
        <p:spPr>
          <a:xfrm flipV="1">
            <a:off x="6097303" y="1881607"/>
            <a:ext cx="1160340" cy="1876427"/>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43954"/>
              <a:gd name="connsiteY0" fmla="*/ 1876427 h 1876427"/>
              <a:gd name="connsiteX1" fmla="*/ 1084903 w 1443954"/>
              <a:gd name="connsiteY1" fmla="*/ 0 h 1876427"/>
              <a:gd name="connsiteX2" fmla="*/ 1443954 w 1443954"/>
              <a:gd name="connsiteY2" fmla="*/ 1240910 h 1876427"/>
              <a:gd name="connsiteX3" fmla="*/ 1078458 w 1443954"/>
              <a:gd name="connsiteY3" fmla="*/ 1876427 h 1876427"/>
              <a:gd name="connsiteX4" fmla="*/ 0 w 1443954"/>
              <a:gd name="connsiteY4" fmla="*/ 1876427 h 187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3954" h="1876427">
                <a:moveTo>
                  <a:pt x="0" y="1876427"/>
                </a:moveTo>
                <a:lnTo>
                  <a:pt x="1084903" y="0"/>
                </a:lnTo>
                <a:lnTo>
                  <a:pt x="1443954" y="1240910"/>
                </a:lnTo>
                <a:lnTo>
                  <a:pt x="1078458" y="1876427"/>
                </a:lnTo>
                <a:lnTo>
                  <a:pt x="0" y="1876427"/>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1" name="Parallelogram 24">
            <a:extLst>
              <a:ext uri="{FF2B5EF4-FFF2-40B4-BE49-F238E27FC236}">
                <a16:creationId xmlns:a16="http://schemas.microsoft.com/office/drawing/2014/main" id="{5924F72D-E308-46BE-8410-E79B10FBF61F}"/>
              </a:ext>
            </a:extLst>
          </p:cNvPr>
          <p:cNvSpPr/>
          <p:nvPr/>
        </p:nvSpPr>
        <p:spPr>
          <a:xfrm flipV="1">
            <a:off x="4091841" y="1881605"/>
            <a:ext cx="1168579" cy="1876427"/>
          </a:xfrm>
          <a:custGeom>
            <a:avLst/>
            <a:gdLst>
              <a:gd name="connsiteX0" fmla="*/ 0 w 1318811"/>
              <a:gd name="connsiteY0" fmla="*/ 1876427 h 1876427"/>
              <a:gd name="connsiteX1" fmla="*/ 24035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18811"/>
              <a:gd name="connsiteY0" fmla="*/ 1895477 h 1895477"/>
              <a:gd name="connsiteX1" fmla="*/ 1097603 w 1318811"/>
              <a:gd name="connsiteY1" fmla="*/ 0 h 1895477"/>
              <a:gd name="connsiteX2" fmla="*/ 1318811 w 1318811"/>
              <a:gd name="connsiteY2" fmla="*/ 19050 h 1895477"/>
              <a:gd name="connsiteX3" fmla="*/ 1078458 w 1318811"/>
              <a:gd name="connsiteY3" fmla="*/ 1895477 h 1895477"/>
              <a:gd name="connsiteX4" fmla="*/ 0 w 1318811"/>
              <a:gd name="connsiteY4" fmla="*/ 1895477 h 1895477"/>
              <a:gd name="connsiteX0" fmla="*/ 0 w 1318811"/>
              <a:gd name="connsiteY0" fmla="*/ 1876427 h 1876427"/>
              <a:gd name="connsiteX1" fmla="*/ 1084903 w 1318811"/>
              <a:gd name="connsiteY1" fmla="*/ 0 h 1876427"/>
              <a:gd name="connsiteX2" fmla="*/ 1318811 w 1318811"/>
              <a:gd name="connsiteY2" fmla="*/ 0 h 1876427"/>
              <a:gd name="connsiteX3" fmla="*/ 1078458 w 1318811"/>
              <a:gd name="connsiteY3" fmla="*/ 1876427 h 1876427"/>
              <a:gd name="connsiteX4" fmla="*/ 0 w 1318811"/>
              <a:gd name="connsiteY4" fmla="*/ 1876427 h 1876427"/>
              <a:gd name="connsiteX0" fmla="*/ 0 w 1331511"/>
              <a:gd name="connsiteY0" fmla="*/ 1876427 h 1876427"/>
              <a:gd name="connsiteX1" fmla="*/ 1084903 w 1331511"/>
              <a:gd name="connsiteY1" fmla="*/ 0 h 1876427"/>
              <a:gd name="connsiteX2" fmla="*/ 1331511 w 1331511"/>
              <a:gd name="connsiteY2" fmla="*/ 984250 h 1876427"/>
              <a:gd name="connsiteX3" fmla="*/ 1078458 w 1331511"/>
              <a:gd name="connsiteY3" fmla="*/ 1876427 h 1876427"/>
              <a:gd name="connsiteX4" fmla="*/ 0 w 1331511"/>
              <a:gd name="connsiteY4" fmla="*/ 1876427 h 1876427"/>
              <a:gd name="connsiteX0" fmla="*/ 0 w 1388661"/>
              <a:gd name="connsiteY0" fmla="*/ 1876427 h 1876427"/>
              <a:gd name="connsiteX1" fmla="*/ 1084903 w 1388661"/>
              <a:gd name="connsiteY1" fmla="*/ 0 h 1876427"/>
              <a:gd name="connsiteX2" fmla="*/ 1388661 w 1388661"/>
              <a:gd name="connsiteY2" fmla="*/ 1217612 h 1876427"/>
              <a:gd name="connsiteX3" fmla="*/ 1078458 w 1388661"/>
              <a:gd name="connsiteY3" fmla="*/ 1876427 h 1876427"/>
              <a:gd name="connsiteX4" fmla="*/ 0 w 1388661"/>
              <a:gd name="connsiteY4" fmla="*/ 1876427 h 1876427"/>
              <a:gd name="connsiteX0" fmla="*/ 0 w 1402949"/>
              <a:gd name="connsiteY0" fmla="*/ 1876427 h 1876427"/>
              <a:gd name="connsiteX1" fmla="*/ 1084903 w 1402949"/>
              <a:gd name="connsiteY1" fmla="*/ 0 h 1876427"/>
              <a:gd name="connsiteX2" fmla="*/ 1402949 w 1402949"/>
              <a:gd name="connsiteY2" fmla="*/ 1298575 h 1876427"/>
              <a:gd name="connsiteX3" fmla="*/ 1078458 w 1402949"/>
              <a:gd name="connsiteY3" fmla="*/ 1876427 h 1876427"/>
              <a:gd name="connsiteX4" fmla="*/ 0 w 1402949"/>
              <a:gd name="connsiteY4" fmla="*/ 1876427 h 1876427"/>
              <a:gd name="connsiteX0" fmla="*/ 0 w 1454207"/>
              <a:gd name="connsiteY0" fmla="*/ 1876427 h 1876427"/>
              <a:gd name="connsiteX1" fmla="*/ 1084903 w 1454207"/>
              <a:gd name="connsiteY1" fmla="*/ 0 h 1876427"/>
              <a:gd name="connsiteX2" fmla="*/ 1454207 w 1454207"/>
              <a:gd name="connsiteY2" fmla="*/ 1199721 h 1876427"/>
              <a:gd name="connsiteX3" fmla="*/ 1078458 w 1454207"/>
              <a:gd name="connsiteY3" fmla="*/ 1876427 h 1876427"/>
              <a:gd name="connsiteX4" fmla="*/ 0 w 1454207"/>
              <a:gd name="connsiteY4" fmla="*/ 1876427 h 18764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54207" h="1876427">
                <a:moveTo>
                  <a:pt x="0" y="1876427"/>
                </a:moveTo>
                <a:lnTo>
                  <a:pt x="1084903" y="0"/>
                </a:lnTo>
                <a:lnTo>
                  <a:pt x="1454207" y="1199721"/>
                </a:lnTo>
                <a:lnTo>
                  <a:pt x="1078458" y="1876427"/>
                </a:lnTo>
                <a:lnTo>
                  <a:pt x="0" y="1876427"/>
                </a:lnTo>
                <a:close/>
              </a:path>
            </a:pathLst>
          </a:custGeom>
          <a:solidFill>
            <a:schemeClr val="tx1">
              <a:lumMod val="95000"/>
              <a:lumOff val="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769BC9">
                  <a:lumMod val="75000"/>
                </a:srgbClr>
              </a:solidFill>
              <a:effectLst/>
              <a:uLnTx/>
              <a:uFillTx/>
              <a:latin typeface="Calibri Light"/>
              <a:ea typeface="+mn-ea"/>
              <a:cs typeface="+mn-cs"/>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Calibri Light"/>
                <a:ea typeface="+mn-ea"/>
                <a:cs typeface="+mn-cs"/>
              </a:rPr>
              <a:t>免試入學</a:t>
            </a:r>
            <a:endParaRPr kumimoji="0" lang="en-US" altLang="zh-TW" sz="2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9BC9"/>
              </a:solidFill>
              <a:effectLst/>
              <a:uLnTx/>
              <a:uFillTx/>
              <a:latin typeface="Calibri Light"/>
              <a:ea typeface="+mn-ea"/>
              <a:cs typeface="+mn-cs"/>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8"/>
            <a:ext cx="4926227" cy="166648"/>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46B996-B622-4B67-A455-51FC79324563}" type="slidenum">
              <a:rPr kumimoji="0" lang="en-US" sz="16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16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Calibri Light"/>
                <a:ea typeface="+mn-ea"/>
                <a:cs typeface="+mn-cs"/>
              </a:rPr>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4152831" y="376312"/>
            <a:ext cx="6535563" cy="67710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Calibri Light"/>
                <a:ea typeface="+mn-ea"/>
                <a:cs typeface="+mn-cs"/>
              </a:rPr>
              <a:t>五專免試招生方式</a:t>
            </a:r>
            <a:endParaRPr kumimoji="0" lang="en-US" sz="4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112" name="Rectangle 2">
            <a:extLst>
              <a:ext uri="{FF2B5EF4-FFF2-40B4-BE49-F238E27FC236}">
                <a16:creationId xmlns:a16="http://schemas.microsoft.com/office/drawing/2014/main" id="{25E35751-7742-4117-B330-E9E01E4617D1}"/>
              </a:ext>
            </a:extLst>
          </p:cNvPr>
          <p:cNvSpPr/>
          <p:nvPr/>
        </p:nvSpPr>
        <p:spPr>
          <a:xfrm>
            <a:off x="2310801" y="2271284"/>
            <a:ext cx="9304187" cy="1097052"/>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3" name="Parallelogram 86">
            <a:extLst>
              <a:ext uri="{FF2B5EF4-FFF2-40B4-BE49-F238E27FC236}">
                <a16:creationId xmlns:a16="http://schemas.microsoft.com/office/drawing/2014/main" id="{E3CFDCE8-F0CA-4D30-B257-6A38A9C1EA52}"/>
              </a:ext>
            </a:extLst>
          </p:cNvPr>
          <p:cNvSpPr/>
          <p:nvPr/>
        </p:nvSpPr>
        <p:spPr>
          <a:xfrm>
            <a:off x="8968358" y="1881609"/>
            <a:ext cx="2005463" cy="1876425"/>
          </a:xfrm>
          <a:prstGeom prst="parallelogram">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4" name="Parallelogram 87">
            <a:extLst>
              <a:ext uri="{FF2B5EF4-FFF2-40B4-BE49-F238E27FC236}">
                <a16:creationId xmlns:a16="http://schemas.microsoft.com/office/drawing/2014/main" id="{ED07F553-32AB-429D-8B27-70DA3ACF3F9A}"/>
              </a:ext>
            </a:extLst>
          </p:cNvPr>
          <p:cNvSpPr/>
          <p:nvPr/>
        </p:nvSpPr>
        <p:spPr>
          <a:xfrm>
            <a:off x="6962896" y="1881609"/>
            <a:ext cx="2005463" cy="1876425"/>
          </a:xfrm>
          <a:prstGeom prst="parallelogram">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5" name="Parallelogram 89">
            <a:extLst>
              <a:ext uri="{FF2B5EF4-FFF2-40B4-BE49-F238E27FC236}">
                <a16:creationId xmlns:a16="http://schemas.microsoft.com/office/drawing/2014/main" id="{AD59E80B-0448-40CB-B25A-B53F9B3CEE99}"/>
              </a:ext>
            </a:extLst>
          </p:cNvPr>
          <p:cNvSpPr/>
          <p:nvPr/>
        </p:nvSpPr>
        <p:spPr>
          <a:xfrm>
            <a:off x="2951973" y="1881598"/>
            <a:ext cx="2005463" cy="1876428"/>
          </a:xfrm>
          <a:prstGeom prst="parallelogram">
            <a:avLst/>
          </a:prstGeom>
          <a:solidFill>
            <a:schemeClr val="accent5">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116" name="Parallelogram 90">
            <a:extLst>
              <a:ext uri="{FF2B5EF4-FFF2-40B4-BE49-F238E27FC236}">
                <a16:creationId xmlns:a16="http://schemas.microsoft.com/office/drawing/2014/main" id="{72DD15EE-2961-4783-8393-59934B892426}"/>
              </a:ext>
            </a:extLst>
          </p:cNvPr>
          <p:cNvSpPr/>
          <p:nvPr/>
        </p:nvSpPr>
        <p:spPr>
          <a:xfrm>
            <a:off x="4957434" y="1881598"/>
            <a:ext cx="2005463" cy="1876428"/>
          </a:xfrm>
          <a:prstGeom prst="parallelogram">
            <a:avLst/>
          </a:prstGeom>
          <a:solidFill>
            <a:schemeClr val="accent5">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pic>
        <p:nvPicPr>
          <p:cNvPr id="3" name="圖片 2"/>
          <p:cNvPicPr>
            <a:picLocks noChangeAspect="1"/>
          </p:cNvPicPr>
          <p:nvPr/>
        </p:nvPicPr>
        <p:blipFill rotWithShape="1">
          <a:blip r:embed="rId2" cstate="print">
            <a:extLst>
              <a:ext uri="{28A0092B-C50C-407E-A947-70E740481C1C}">
                <a14:useLocalDpi xmlns:a14="http://schemas.microsoft.com/office/drawing/2010/main" val="0"/>
              </a:ext>
            </a:extLst>
          </a:blip>
          <a:srcRect b="24213"/>
          <a:stretch/>
        </p:blipFill>
        <p:spPr>
          <a:xfrm>
            <a:off x="3418874" y="2397384"/>
            <a:ext cx="897391" cy="844852"/>
          </a:xfrm>
          <a:prstGeom prst="rect">
            <a:avLst/>
          </a:prstGeom>
        </p:spPr>
      </p:pic>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86800" y="2451973"/>
            <a:ext cx="643749" cy="838371"/>
          </a:xfrm>
          <a:prstGeom prst="rect">
            <a:avLst/>
          </a:prstGeom>
        </p:spPr>
      </p:pic>
      <p:sp>
        <p:nvSpPr>
          <p:cNvPr id="8" name="文字方塊 7"/>
          <p:cNvSpPr txBox="1"/>
          <p:nvPr/>
        </p:nvSpPr>
        <p:spPr>
          <a:xfrm>
            <a:off x="5908564" y="2999005"/>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mn-lt"/>
                <a:ea typeface="+mn-ea"/>
                <a:cs typeface="+mn-cs"/>
              </a:rPr>
              <a:t>1</a:t>
            </a:r>
            <a:endParaRPr kumimoji="0" lang="zh-TW" altLang="en-US" sz="1800" b="1" i="0" u="none" strike="noStrike" kern="1200" cap="none" spc="0" normalizeH="0" baseline="0" noProof="0" dirty="0">
              <a:ln>
                <a:noFill/>
              </a:ln>
              <a:solidFill>
                <a:prstClr val="white"/>
              </a:solidFill>
              <a:effectLst/>
              <a:uLnTx/>
              <a:uFillTx/>
              <a:latin typeface="+mn-lt"/>
              <a:ea typeface="+mn-ea"/>
              <a:cs typeface="+mn-cs"/>
            </a:endParaRPr>
          </a:p>
        </p:txBody>
      </p:sp>
      <p:pic>
        <p:nvPicPr>
          <p:cNvPr id="139" name="圖片 13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89360" y="2451973"/>
            <a:ext cx="643749" cy="838371"/>
          </a:xfrm>
          <a:prstGeom prst="rect">
            <a:avLst/>
          </a:prstGeom>
        </p:spPr>
      </p:pic>
      <p:sp>
        <p:nvSpPr>
          <p:cNvPr id="140" name="文字方塊 139"/>
          <p:cNvSpPr txBox="1"/>
          <p:nvPr/>
        </p:nvSpPr>
        <p:spPr>
          <a:xfrm>
            <a:off x="7911121" y="2999005"/>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mn-lt"/>
                <a:ea typeface="+mn-ea"/>
                <a:cs typeface="+mn-cs"/>
              </a:rPr>
              <a:t>2</a:t>
            </a:r>
          </a:p>
        </p:txBody>
      </p:sp>
      <p:pic>
        <p:nvPicPr>
          <p:cNvPr id="141" name="圖片 1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621836" y="2455548"/>
            <a:ext cx="643749" cy="838371"/>
          </a:xfrm>
          <a:prstGeom prst="rect">
            <a:avLst/>
          </a:prstGeom>
        </p:spPr>
      </p:pic>
      <p:sp>
        <p:nvSpPr>
          <p:cNvPr id="142" name="文字方塊 141"/>
          <p:cNvSpPr txBox="1"/>
          <p:nvPr/>
        </p:nvSpPr>
        <p:spPr>
          <a:xfrm>
            <a:off x="9943597" y="3002580"/>
            <a:ext cx="31290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800" b="1" i="0" u="none" strike="noStrike" kern="1200" cap="none" spc="0" normalizeH="0" baseline="0" noProof="0" dirty="0">
                <a:ln>
                  <a:noFill/>
                </a:ln>
                <a:solidFill>
                  <a:prstClr val="white"/>
                </a:solidFill>
                <a:effectLst/>
                <a:uLnTx/>
                <a:uFillTx/>
                <a:latin typeface="+mn-lt"/>
                <a:ea typeface="+mn-ea"/>
                <a:cs typeface="+mn-cs"/>
              </a:rPr>
              <a:t>3</a:t>
            </a:r>
          </a:p>
        </p:txBody>
      </p:sp>
      <p:sp>
        <p:nvSpPr>
          <p:cNvPr id="10" name="矩形 9"/>
          <p:cNvSpPr/>
          <p:nvPr/>
        </p:nvSpPr>
        <p:spPr>
          <a:xfrm>
            <a:off x="2760456" y="4090252"/>
            <a:ext cx="2031325" cy="461665"/>
          </a:xfrm>
          <a:prstGeom prst="rect">
            <a:avLst/>
          </a:prstGeom>
        </p:spPr>
        <p:txBody>
          <a:bodyPr wrap="non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Calibri Light"/>
                <a:ea typeface="+mn-ea"/>
                <a:cs typeface="+mn-cs"/>
              </a:rPr>
              <a:t>國中教育會考</a:t>
            </a:r>
          </a:p>
        </p:txBody>
      </p:sp>
      <p:sp>
        <p:nvSpPr>
          <p:cNvPr id="12" name="矩形 11"/>
          <p:cNvSpPr/>
          <p:nvPr/>
        </p:nvSpPr>
        <p:spPr>
          <a:xfrm>
            <a:off x="2914341" y="4574479"/>
            <a:ext cx="1723549" cy="400110"/>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mn-lt"/>
                <a:ea typeface="+mn-ea"/>
                <a:cs typeface="+mn-cs"/>
              </a:rPr>
              <a:t>取得會考成績</a:t>
            </a:r>
          </a:p>
        </p:txBody>
      </p:sp>
      <p:sp>
        <p:nvSpPr>
          <p:cNvPr id="17" name="矩形 16"/>
          <p:cNvSpPr/>
          <p:nvPr/>
        </p:nvSpPr>
        <p:spPr>
          <a:xfrm>
            <a:off x="2840404" y="5007111"/>
            <a:ext cx="1895071" cy="830997"/>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TW" sz="1600" b="0" i="0" u="none" strike="noStrike" kern="1200" cap="none" spc="0" normalizeH="0" baseline="0" noProof="0" dirty="0">
                <a:ln>
                  <a:noFill/>
                </a:ln>
                <a:solidFill>
                  <a:prstClr val="black"/>
                </a:solidFill>
                <a:effectLst/>
                <a:uLnTx/>
                <a:uFillTx/>
                <a:latin typeface="+mn-lt"/>
                <a:ea typeface="+mn-ea"/>
                <a:cs typeface="+mn-cs"/>
              </a:rPr>
              <a:t>(</a:t>
            </a:r>
            <a:r>
              <a:rPr kumimoji="0" lang="zh-TW" altLang="en-US" sz="1600" b="0" i="0" u="none" strike="noStrike" kern="1200" cap="none" spc="0" normalizeH="0" baseline="0" noProof="0" dirty="0">
                <a:ln>
                  <a:noFill/>
                </a:ln>
                <a:solidFill>
                  <a:prstClr val="black"/>
                </a:solidFill>
                <a:effectLst/>
                <a:uLnTx/>
                <a:uFillTx/>
                <a:latin typeface="+mn-lt"/>
                <a:ea typeface="+mn-ea"/>
                <a:cs typeface="+mn-cs"/>
              </a:rPr>
              <a:t>除</a:t>
            </a:r>
            <a:r>
              <a:rPr kumimoji="0" lang="zh-TW" altLang="en-US" sz="1600" b="1" i="0" u="none" strike="noStrike" kern="1200" cap="none" spc="0" normalizeH="0" baseline="0" noProof="0" dirty="0">
                <a:ln>
                  <a:noFill/>
                </a:ln>
                <a:solidFill>
                  <a:prstClr val="black"/>
                </a:solidFill>
                <a:effectLst/>
                <a:uLnTx/>
                <a:uFillTx/>
                <a:latin typeface="+mn-lt"/>
                <a:ea typeface="+mn-ea"/>
                <a:cs typeface="+mn-cs"/>
              </a:rPr>
              <a:t>國立學校</a:t>
            </a:r>
            <a:r>
              <a:rPr kumimoji="0" lang="zh-TW" altLang="en-US" sz="1600" b="0" i="0" u="none" strike="noStrike" kern="1200" cap="none" spc="0" normalizeH="0" baseline="0" noProof="0" dirty="0">
                <a:ln>
                  <a:noFill/>
                </a:ln>
                <a:solidFill>
                  <a:prstClr val="black"/>
                </a:solidFill>
                <a:effectLst/>
                <a:uLnTx/>
                <a:uFillTx/>
                <a:latin typeface="+mn-lt"/>
                <a:ea typeface="+mn-ea"/>
                <a:cs typeface="+mn-cs"/>
              </a:rPr>
              <a:t>及</a:t>
            </a:r>
            <a:r>
              <a:rPr kumimoji="0" lang="zh-TW" altLang="en-US" sz="1600" b="1" i="0" u="none" strike="noStrike" kern="1200" cap="none" spc="0" normalizeH="0" baseline="0" noProof="0" dirty="0">
                <a:ln>
                  <a:noFill/>
                </a:ln>
                <a:solidFill>
                  <a:prstClr val="black"/>
                </a:solidFill>
                <a:effectLst/>
                <a:uLnTx/>
                <a:uFillTx/>
                <a:latin typeface="+mn-lt"/>
                <a:ea typeface="+mn-ea"/>
                <a:cs typeface="+mn-cs"/>
              </a:rPr>
              <a:t>護理</a:t>
            </a:r>
            <a:endParaRPr kumimoji="0" lang="en-US" altLang="zh-TW" sz="1600" b="1"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1" i="0" u="none" strike="noStrike" kern="1200" cap="none" spc="0" normalizeH="0" baseline="0" noProof="0" dirty="0">
                <a:ln>
                  <a:noFill/>
                </a:ln>
                <a:solidFill>
                  <a:prstClr val="black"/>
                </a:solidFill>
                <a:effectLst/>
                <a:uLnTx/>
                <a:uFillTx/>
                <a:latin typeface="+mn-lt"/>
                <a:ea typeface="+mn-ea"/>
                <a:cs typeface="+mn-cs"/>
              </a:rPr>
              <a:t> 科</a:t>
            </a:r>
            <a:r>
              <a:rPr kumimoji="0" lang="zh-TW" altLang="en-US" sz="1600" b="0" i="0" u="none" strike="noStrike" kern="1200" cap="none" spc="0" normalizeH="0" baseline="0" noProof="0" dirty="0">
                <a:ln>
                  <a:noFill/>
                </a:ln>
                <a:solidFill>
                  <a:prstClr val="black"/>
                </a:solidFill>
                <a:effectLst/>
                <a:uLnTx/>
                <a:uFillTx/>
                <a:latin typeface="+mn-lt"/>
                <a:ea typeface="+mn-ea"/>
                <a:cs typeface="+mn-cs"/>
              </a:rPr>
              <a:t>外，各校自訂是</a:t>
            </a:r>
            <a:endParaRPr kumimoji="0" lang="en-US" altLang="zh-TW" sz="16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black"/>
                </a:solidFill>
                <a:effectLst/>
                <a:uLnTx/>
                <a:uFillTx/>
                <a:latin typeface="+mn-lt"/>
                <a:ea typeface="+mn-ea"/>
                <a:cs typeface="+mn-cs"/>
              </a:rPr>
              <a:t> 否採計會考成績</a:t>
            </a:r>
            <a:r>
              <a:rPr kumimoji="0" lang="en-US" altLang="zh-TW" sz="1600" b="0" i="0" u="none" strike="noStrike" kern="1200" cap="none" spc="0" normalizeH="0" baseline="0" noProof="0" dirty="0">
                <a:ln>
                  <a:noFill/>
                </a:ln>
                <a:solidFill>
                  <a:prstClr val="black"/>
                </a:solidFill>
                <a:effectLst/>
                <a:uLnTx/>
                <a:uFillTx/>
                <a:latin typeface="+mn-lt"/>
                <a:ea typeface="+mn-ea"/>
                <a:cs typeface="+mn-cs"/>
              </a:rPr>
              <a:t>)</a:t>
            </a:r>
            <a:endParaRPr kumimoji="0" lang="zh-TW" altLang="en-US" sz="1600" b="0" i="0" u="none" strike="noStrike" kern="1200" cap="none" spc="0" normalizeH="0" baseline="0" noProof="0" dirty="0">
              <a:ln>
                <a:noFill/>
              </a:ln>
              <a:solidFill>
                <a:prstClr val="black"/>
              </a:solidFill>
              <a:effectLst/>
              <a:uLnTx/>
              <a:uFillTx/>
              <a:latin typeface="+mn-lt"/>
              <a:ea typeface="+mn-ea"/>
              <a:cs typeface="+mn-cs"/>
            </a:endParaRPr>
          </a:p>
        </p:txBody>
      </p:sp>
      <p:sp>
        <p:nvSpPr>
          <p:cNvPr id="18" name="矩形 17"/>
          <p:cNvSpPr/>
          <p:nvPr/>
        </p:nvSpPr>
        <p:spPr>
          <a:xfrm>
            <a:off x="4791780" y="4099441"/>
            <a:ext cx="2031325"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Calibri Light"/>
                <a:ea typeface="+mn-ea"/>
                <a:cs typeface="+mn-cs"/>
              </a:rPr>
              <a:t>優先免試入學</a:t>
            </a:r>
          </a:p>
        </p:txBody>
      </p:sp>
      <p:sp>
        <p:nvSpPr>
          <p:cNvPr id="19" name="矩形 18"/>
          <p:cNvSpPr/>
          <p:nvPr/>
        </p:nvSpPr>
        <p:spPr>
          <a:xfrm>
            <a:off x="6858000" y="4097339"/>
            <a:ext cx="2110358" cy="461665"/>
          </a:xfrm>
          <a:prstGeom prst="rect">
            <a:avLst/>
          </a:prstGeom>
        </p:spPr>
        <p:txBody>
          <a:bodyPr wrap="square">
            <a:sp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mn-lt"/>
                <a:ea typeface="+mn-ea"/>
                <a:cs typeface="+mn-cs"/>
              </a:rPr>
              <a:t>聯合免試入學</a:t>
            </a:r>
          </a:p>
        </p:txBody>
      </p:sp>
      <p:sp>
        <p:nvSpPr>
          <p:cNvPr id="20" name="文字方塊 19"/>
          <p:cNvSpPr txBox="1"/>
          <p:nvPr/>
        </p:nvSpPr>
        <p:spPr>
          <a:xfrm>
            <a:off x="4945670" y="4570287"/>
            <a:ext cx="172354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FF0000"/>
                </a:solidFill>
                <a:effectLst/>
                <a:uLnTx/>
                <a:uFillTx/>
                <a:latin typeface="Calibri Light"/>
                <a:ea typeface="+mn-ea"/>
                <a:cs typeface="+mn-cs"/>
              </a:rPr>
              <a:t>未錄取者</a:t>
            </a:r>
            <a:endParaRPr kumimoji="0" lang="en-US" altLang="zh-TW" sz="2000" b="0" i="0" u="none" strike="noStrike" kern="1200" cap="none" spc="0" normalizeH="0" baseline="0" noProof="0" dirty="0">
              <a:ln>
                <a:noFill/>
              </a:ln>
              <a:solidFill>
                <a:srgbClr val="FF0000"/>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Calibri Light"/>
                <a:ea typeface="+mn-ea"/>
                <a:cs typeface="+mn-cs"/>
              </a:rPr>
              <a:t>參加下一階段</a:t>
            </a:r>
          </a:p>
        </p:txBody>
      </p:sp>
      <p:sp>
        <p:nvSpPr>
          <p:cNvPr id="143" name="文字方塊 142"/>
          <p:cNvSpPr txBox="1"/>
          <p:nvPr/>
        </p:nvSpPr>
        <p:spPr>
          <a:xfrm>
            <a:off x="6970030" y="4571767"/>
            <a:ext cx="1723549"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srgbClr val="FF0000"/>
                </a:solidFill>
                <a:effectLst/>
                <a:uLnTx/>
                <a:uFillTx/>
                <a:latin typeface="Calibri Light"/>
                <a:ea typeface="+mn-ea"/>
                <a:cs typeface="+mn-cs"/>
              </a:rPr>
              <a:t>未錄取者</a:t>
            </a:r>
            <a:endParaRPr kumimoji="0" lang="en-US" altLang="zh-TW" sz="2000" b="0" i="0" u="none" strike="noStrike" kern="1200" cap="none" spc="0" normalizeH="0" baseline="0" noProof="0" dirty="0">
              <a:ln>
                <a:noFill/>
              </a:ln>
              <a:solidFill>
                <a:srgbClr val="FF0000"/>
              </a:solidFill>
              <a:effectLst/>
              <a:uLnTx/>
              <a:uFillTx/>
              <a:latin typeface="Calibri Light"/>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000" b="0" i="0" u="none" strike="noStrike" kern="1200" cap="none" spc="0" normalizeH="0" baseline="0" noProof="0" dirty="0">
                <a:ln>
                  <a:noFill/>
                </a:ln>
                <a:solidFill>
                  <a:prstClr val="black"/>
                </a:solidFill>
                <a:effectLst/>
                <a:uLnTx/>
                <a:uFillTx/>
                <a:latin typeface="Calibri Light"/>
                <a:ea typeface="+mn-ea"/>
                <a:cs typeface="+mn-cs"/>
              </a:rPr>
              <a:t>參加下一階段</a:t>
            </a:r>
          </a:p>
        </p:txBody>
      </p:sp>
      <p:sp>
        <p:nvSpPr>
          <p:cNvPr id="144" name="矩形 143"/>
          <p:cNvSpPr/>
          <p:nvPr/>
        </p:nvSpPr>
        <p:spPr>
          <a:xfrm>
            <a:off x="9076035" y="4090251"/>
            <a:ext cx="1415772" cy="46166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400" b="1" i="0" u="none" strike="noStrike" kern="1200" cap="none" spc="0" normalizeH="0" baseline="0" noProof="0" dirty="0">
                <a:ln>
                  <a:noFill/>
                </a:ln>
                <a:solidFill>
                  <a:prstClr val="black"/>
                </a:solidFill>
                <a:effectLst/>
                <a:uLnTx/>
                <a:uFillTx/>
                <a:latin typeface="+mn-lt"/>
                <a:ea typeface="+mn-ea"/>
                <a:cs typeface="+mn-cs"/>
              </a:rPr>
              <a:t>免試續招</a:t>
            </a:r>
          </a:p>
        </p:txBody>
      </p:sp>
    </p:spTree>
    <p:extLst>
      <p:ext uri="{BB962C8B-B14F-4D97-AF65-F5344CB8AC3E}">
        <p14:creationId xmlns:p14="http://schemas.microsoft.com/office/powerpoint/2010/main" val="16400405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36"/>
            <a:ext cx="3245709" cy="16664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25</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07427" y="636473"/>
            <a:ext cx="7630536" cy="677108"/>
          </a:xfrm>
          <a:prstGeom prst="rect">
            <a:avLst/>
          </a:prstGeom>
          <a:noFill/>
        </p:spPr>
        <p:txBody>
          <a:bodyPr wrap="square" lIns="0" tIns="0" rIns="0" bIns="0" rtlCol="0" anchor="t">
            <a:spAutoFit/>
          </a:bodyPr>
          <a:lstStyle/>
          <a:p>
            <a:pPr algn="ctr"/>
            <a:r>
              <a:rPr lang="zh-TW" altLang="en-US" sz="4400" b="1" dirty="0">
                <a:solidFill>
                  <a:prstClr val="black"/>
                </a:solidFill>
              </a:rPr>
              <a:t>五專優先免試招生資訊</a:t>
            </a:r>
            <a:endParaRPr lang="en-US" altLang="zh-TW" sz="4400" b="1" dirty="0">
              <a:solidFill>
                <a:prstClr val="black"/>
              </a:solidFill>
            </a:endParaRPr>
          </a:p>
        </p:txBody>
      </p:sp>
      <p:sp>
        <p:nvSpPr>
          <p:cNvPr id="2" name="矩形 1"/>
          <p:cNvSpPr/>
          <p:nvPr/>
        </p:nvSpPr>
        <p:spPr>
          <a:xfrm>
            <a:off x="2457085" y="1761715"/>
            <a:ext cx="8567811" cy="3748719"/>
          </a:xfrm>
          <a:prstGeom prst="rect">
            <a:avLst/>
          </a:prstGeom>
        </p:spPr>
        <p:txBody>
          <a:bodyPr wrap="square">
            <a:spAutoFit/>
          </a:bodyPr>
          <a:lstStyle/>
          <a:p>
            <a:pPr marL="0" lvl="2">
              <a:lnSpc>
                <a:spcPct val="90000"/>
              </a:lnSpc>
              <a:spcBef>
                <a:spcPct val="0"/>
              </a:spcBef>
              <a:defRPr/>
            </a:pPr>
            <a:r>
              <a:rPr lang="zh-TW" altLang="en-US" sz="2400" dirty="0">
                <a:latin typeface="+mn-ea"/>
              </a:rPr>
              <a:t>招生對象：應屆畢業生、非應屆畢業生及具有同等學力者</a:t>
            </a:r>
            <a:endParaRPr lang="en-US" altLang="zh-TW" sz="2400" dirty="0">
              <a:latin typeface="+mn-ea"/>
            </a:endParaRPr>
          </a:p>
          <a:p>
            <a:pPr marL="0" lvl="2">
              <a:lnSpc>
                <a:spcPct val="90000"/>
              </a:lnSpc>
              <a:spcBef>
                <a:spcPct val="0"/>
              </a:spcBef>
              <a:defRPr/>
            </a:pPr>
            <a:r>
              <a:rPr lang="zh-TW" altLang="en-US" sz="2400" dirty="0">
                <a:latin typeface="+mn-ea"/>
              </a:rPr>
              <a:t>招生名額：</a:t>
            </a:r>
            <a:r>
              <a:rPr lang="en-US" altLang="zh-TW" sz="2400" dirty="0">
                <a:solidFill>
                  <a:schemeClr val="accent1"/>
                </a:solidFill>
                <a:latin typeface="+mn-ea"/>
              </a:rPr>
              <a:t>14,000</a:t>
            </a:r>
            <a:r>
              <a:rPr lang="zh-TW" altLang="en-US" sz="2400" dirty="0">
                <a:latin typeface="+mn-ea"/>
              </a:rPr>
              <a:t>名以上</a:t>
            </a:r>
            <a:r>
              <a:rPr lang="en-US" altLang="zh-TW" sz="2400" dirty="0">
                <a:latin typeface="+mn-ea"/>
              </a:rPr>
              <a:t> </a:t>
            </a:r>
          </a:p>
          <a:p>
            <a:pPr marL="0" lvl="2">
              <a:lnSpc>
                <a:spcPct val="90000"/>
              </a:lnSpc>
              <a:spcBef>
                <a:spcPct val="0"/>
              </a:spcBef>
              <a:defRPr/>
            </a:pPr>
            <a:r>
              <a:rPr lang="zh-TW" altLang="en-US" sz="2400" dirty="0">
                <a:latin typeface="+mn-ea"/>
              </a:rPr>
              <a:t>簡章發售及公告： </a:t>
            </a:r>
            <a:r>
              <a:rPr lang="en-US" altLang="zh-TW" sz="2400" dirty="0">
                <a:solidFill>
                  <a:schemeClr val="accent1"/>
                </a:solidFill>
                <a:latin typeface="+mn-ea"/>
              </a:rPr>
              <a:t>112</a:t>
            </a:r>
            <a:r>
              <a:rPr lang="zh-TW" altLang="en-US" sz="2400" dirty="0">
                <a:solidFill>
                  <a:schemeClr val="accent1"/>
                </a:solidFill>
                <a:latin typeface="+mn-ea"/>
              </a:rPr>
              <a:t>年</a:t>
            </a:r>
            <a:r>
              <a:rPr lang="en-US" altLang="zh-TW" sz="2400" dirty="0">
                <a:solidFill>
                  <a:schemeClr val="accent1"/>
                </a:solidFill>
                <a:latin typeface="+mn-ea"/>
              </a:rPr>
              <a:t>1</a:t>
            </a:r>
            <a:r>
              <a:rPr lang="zh-TW" altLang="en-US" sz="2400" dirty="0">
                <a:solidFill>
                  <a:schemeClr val="accent1"/>
                </a:solidFill>
                <a:latin typeface="+mn-ea"/>
              </a:rPr>
              <a:t>月</a:t>
            </a:r>
            <a:r>
              <a:rPr lang="en-US" altLang="zh-TW" sz="2400" dirty="0">
                <a:solidFill>
                  <a:schemeClr val="accent1"/>
                </a:solidFill>
                <a:latin typeface="+mn-ea"/>
              </a:rPr>
              <a:t>16</a:t>
            </a:r>
            <a:r>
              <a:rPr lang="zh-TW" altLang="en-US" sz="2400" dirty="0">
                <a:solidFill>
                  <a:schemeClr val="accent1"/>
                </a:solidFill>
                <a:latin typeface="+mn-ea"/>
              </a:rPr>
              <a:t>日</a:t>
            </a:r>
            <a:r>
              <a:rPr lang="zh-TW" altLang="en-US" sz="2400" dirty="0">
                <a:latin typeface="+mn-ea"/>
              </a:rPr>
              <a:t>起發售及開放網路下載</a:t>
            </a:r>
            <a:endParaRPr lang="en-US" altLang="zh-TW" sz="2400" dirty="0">
              <a:latin typeface="+mn-ea"/>
            </a:endParaRPr>
          </a:p>
          <a:p>
            <a:pPr marL="0" lvl="2">
              <a:lnSpc>
                <a:spcPct val="90000"/>
              </a:lnSpc>
              <a:spcBef>
                <a:spcPct val="0"/>
              </a:spcBef>
              <a:defRPr/>
            </a:pPr>
            <a:r>
              <a:rPr lang="zh-TW" altLang="en-US" sz="2400" dirty="0">
                <a:latin typeface="+mn-ea"/>
              </a:rPr>
              <a:t>報名： </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22</a:t>
            </a:r>
            <a:r>
              <a:rPr lang="zh-TW" altLang="en-US" sz="2400" dirty="0">
                <a:latin typeface="+mn-ea"/>
              </a:rPr>
              <a:t>日</a:t>
            </a:r>
            <a:r>
              <a:rPr lang="en-US" altLang="zh-TW" sz="2400" dirty="0">
                <a:latin typeface="+mn-ea"/>
              </a:rPr>
              <a:t>- 112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26</a:t>
            </a:r>
            <a:r>
              <a:rPr lang="zh-TW" altLang="en-US" sz="2400" dirty="0">
                <a:latin typeface="+mn-ea"/>
              </a:rPr>
              <a:t>日</a:t>
            </a:r>
            <a:endParaRPr lang="en-US" altLang="zh-TW" sz="2400" dirty="0">
              <a:latin typeface="+mn-ea"/>
            </a:endParaRPr>
          </a:p>
          <a:p>
            <a:pPr marL="0" lvl="2">
              <a:lnSpc>
                <a:spcPct val="90000"/>
              </a:lnSpc>
              <a:spcBef>
                <a:spcPct val="0"/>
              </a:spcBef>
              <a:defRPr/>
            </a:pPr>
            <a:r>
              <a:rPr lang="zh-TW" altLang="en-US" sz="2400" dirty="0">
                <a:latin typeface="+mn-ea"/>
              </a:rPr>
              <a:t>網路選填志願：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8</a:t>
            </a:r>
            <a:r>
              <a:rPr lang="zh-TW" altLang="en-US" sz="2400" dirty="0">
                <a:latin typeface="+mn-ea"/>
              </a:rPr>
              <a:t>日</a:t>
            </a:r>
            <a:r>
              <a:rPr lang="en-US" altLang="zh-TW" sz="2400" dirty="0">
                <a:latin typeface="+mn-ea"/>
              </a:rPr>
              <a:t>- 112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12</a:t>
            </a:r>
            <a:r>
              <a:rPr lang="zh-TW" altLang="en-US" sz="2400" dirty="0">
                <a:latin typeface="+mn-ea"/>
              </a:rPr>
              <a:t>日</a:t>
            </a:r>
            <a:endParaRPr lang="en-US" altLang="zh-TW" sz="2400" dirty="0">
              <a:latin typeface="+mn-ea"/>
            </a:endParaRPr>
          </a:p>
          <a:p>
            <a:pPr marL="0" lvl="2">
              <a:lnSpc>
                <a:spcPct val="90000"/>
              </a:lnSpc>
              <a:spcBef>
                <a:spcPct val="0"/>
              </a:spcBef>
              <a:defRPr/>
            </a:pPr>
            <a:r>
              <a:rPr lang="zh-TW" altLang="en-US" sz="2400" dirty="0">
                <a:latin typeface="+mn-ea"/>
              </a:rPr>
              <a:t>放榜：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日上午</a:t>
            </a:r>
            <a:r>
              <a:rPr lang="en-US" altLang="zh-TW" sz="2400" dirty="0">
                <a:latin typeface="+mn-ea"/>
              </a:rPr>
              <a:t>9</a:t>
            </a:r>
            <a:r>
              <a:rPr lang="zh-TW" altLang="en-US" sz="2400" dirty="0">
                <a:latin typeface="+mn-ea"/>
              </a:rPr>
              <a:t>：</a:t>
            </a:r>
            <a:r>
              <a:rPr lang="en-US" altLang="zh-TW" sz="2400" dirty="0">
                <a:latin typeface="+mn-ea"/>
              </a:rPr>
              <a:t>00</a:t>
            </a:r>
            <a:r>
              <a:rPr lang="zh-TW" altLang="en-US" sz="2400" dirty="0">
                <a:latin typeface="+mn-ea"/>
              </a:rPr>
              <a:t>起公告錄取名單</a:t>
            </a:r>
            <a:endParaRPr lang="en-US" altLang="zh-TW" sz="2400" dirty="0">
              <a:latin typeface="+mn-ea"/>
            </a:endParaRPr>
          </a:p>
          <a:p>
            <a:pPr marL="0" lvl="2">
              <a:lnSpc>
                <a:spcPct val="90000"/>
              </a:lnSpc>
              <a:spcBef>
                <a:spcPct val="0"/>
              </a:spcBef>
              <a:defRPr/>
            </a:pPr>
            <a:r>
              <a:rPr lang="zh-TW" altLang="en-US" sz="2400" dirty="0">
                <a:latin typeface="+mn-ea"/>
              </a:rPr>
              <a:t>報到與放棄錄取截止日：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19</a:t>
            </a:r>
            <a:r>
              <a:rPr lang="zh-TW" altLang="en-US" sz="2400" dirty="0">
                <a:latin typeface="+mn-ea"/>
              </a:rPr>
              <a:t>日下午</a:t>
            </a:r>
            <a:r>
              <a:rPr lang="en-US" altLang="zh-TW" sz="2400" dirty="0">
                <a:latin typeface="+mn-ea"/>
              </a:rPr>
              <a:t>3</a:t>
            </a:r>
            <a:r>
              <a:rPr lang="zh-TW" altLang="en-US" sz="2400" dirty="0">
                <a:latin typeface="+mn-ea"/>
              </a:rPr>
              <a:t>時截止</a:t>
            </a:r>
            <a:endParaRPr lang="en-US" altLang="zh-TW" sz="2400" dirty="0">
              <a:latin typeface="+mn-ea"/>
            </a:endParaRPr>
          </a:p>
          <a:p>
            <a:pPr marL="0" lvl="2">
              <a:lnSpc>
                <a:spcPct val="90000"/>
              </a:lnSpc>
              <a:spcBef>
                <a:spcPct val="0"/>
              </a:spcBef>
              <a:defRPr/>
            </a:pPr>
            <a:r>
              <a:rPr lang="zh-TW" altLang="en-US" sz="2400" dirty="0">
                <a:latin typeface="+mn-ea"/>
              </a:rPr>
              <a:t>附註：</a:t>
            </a:r>
            <a:endParaRPr lang="en-US" altLang="zh-TW" sz="2400" dirty="0">
              <a:latin typeface="+mn-ea"/>
            </a:endParaRPr>
          </a:p>
          <a:p>
            <a:pPr marL="0" lvl="2">
              <a:lnSpc>
                <a:spcPct val="90000"/>
              </a:lnSpc>
              <a:spcBef>
                <a:spcPct val="0"/>
              </a:spcBef>
              <a:defRPr/>
            </a:pPr>
            <a:r>
              <a:rPr lang="zh-TW" altLang="en-US" sz="2400" dirty="0">
                <a:latin typeface="+mn-ea"/>
              </a:rPr>
              <a:t>    </a:t>
            </a:r>
            <a:r>
              <a:rPr lang="en-US" altLang="zh-TW" sz="2400" dirty="0">
                <a:latin typeface="+mn-ea"/>
              </a:rPr>
              <a:t>1.</a:t>
            </a:r>
            <a:r>
              <a:rPr lang="zh-TW" altLang="en-US" sz="2400" dirty="0">
                <a:latin typeface="+mn-ea"/>
              </a:rPr>
              <a:t>免試生報名時可選填至多</a:t>
            </a:r>
            <a:r>
              <a:rPr lang="en-US" altLang="zh-TW" sz="2400" dirty="0">
                <a:solidFill>
                  <a:schemeClr val="accent1"/>
                </a:solidFill>
                <a:latin typeface="+mn-ea"/>
              </a:rPr>
              <a:t>30</a:t>
            </a:r>
            <a:r>
              <a:rPr lang="zh-TW" altLang="en-US" sz="2400" dirty="0">
                <a:latin typeface="+mn-ea"/>
              </a:rPr>
              <a:t>個科</a:t>
            </a:r>
            <a:r>
              <a:rPr lang="en-US" altLang="zh-TW" sz="2400" dirty="0">
                <a:latin typeface="+mn-ea"/>
              </a:rPr>
              <a:t>(</a:t>
            </a:r>
            <a:r>
              <a:rPr lang="zh-TW" altLang="en-US" sz="2400" dirty="0">
                <a:latin typeface="+mn-ea"/>
              </a:rPr>
              <a:t>組</a:t>
            </a:r>
            <a:r>
              <a:rPr lang="en-US" altLang="zh-TW" sz="2400" dirty="0">
                <a:latin typeface="+mn-ea"/>
              </a:rPr>
              <a:t>)</a:t>
            </a:r>
            <a:r>
              <a:rPr lang="zh-TW" altLang="en-US" sz="2400" dirty="0">
                <a:latin typeface="+mn-ea"/>
              </a:rPr>
              <a:t>志願</a:t>
            </a:r>
            <a:r>
              <a:rPr lang="en-US" altLang="zh-TW" sz="2400" dirty="0">
                <a:latin typeface="+mn-ea"/>
              </a:rPr>
              <a:t> </a:t>
            </a:r>
          </a:p>
          <a:p>
            <a:pPr marL="0" lvl="2">
              <a:lnSpc>
                <a:spcPct val="90000"/>
              </a:lnSpc>
              <a:spcBef>
                <a:spcPct val="0"/>
              </a:spcBef>
              <a:defRPr/>
            </a:pPr>
            <a:r>
              <a:rPr lang="zh-TW" altLang="en-US" sz="2400" dirty="0">
                <a:latin typeface="+mn-ea"/>
              </a:rPr>
              <a:t>    </a:t>
            </a:r>
            <a:r>
              <a:rPr lang="en-US" altLang="zh-TW" sz="2400" dirty="0">
                <a:latin typeface="+mn-ea"/>
              </a:rPr>
              <a:t>2.</a:t>
            </a:r>
            <a:r>
              <a:rPr lang="zh-TW" altLang="en-US" sz="2400" dirty="0">
                <a:latin typeface="+mn-ea"/>
              </a:rPr>
              <a:t>採用全國一區依免試生分發順位與志願序由電腦統一分發 </a:t>
            </a:r>
            <a:r>
              <a:rPr lang="en-US" altLang="zh-TW" sz="2400" dirty="0">
                <a:latin typeface="+mn-ea"/>
              </a:rPr>
              <a:t> </a:t>
            </a:r>
          </a:p>
          <a:p>
            <a:pPr marL="0" lvl="2">
              <a:lnSpc>
                <a:spcPct val="90000"/>
              </a:lnSpc>
              <a:spcBef>
                <a:spcPct val="0"/>
              </a:spcBef>
              <a:defRPr/>
            </a:pPr>
            <a:r>
              <a:rPr lang="zh-TW" altLang="en-US" sz="2400" dirty="0">
                <a:latin typeface="+mn-ea"/>
              </a:rPr>
              <a:t>    </a:t>
            </a:r>
            <a:r>
              <a:rPr lang="en-US" altLang="zh-TW" sz="2400" dirty="0">
                <a:latin typeface="+mn-ea"/>
              </a:rPr>
              <a:t>3.112</a:t>
            </a:r>
            <a:r>
              <a:rPr lang="zh-TW" altLang="en-US" sz="2400" dirty="0">
                <a:latin typeface="+mn-ea"/>
              </a:rPr>
              <a:t>學年度共計</a:t>
            </a:r>
            <a:r>
              <a:rPr lang="en-US" altLang="zh-TW" sz="2400" dirty="0">
                <a:solidFill>
                  <a:schemeClr val="accent1"/>
                </a:solidFill>
                <a:latin typeface="+mn-ea"/>
              </a:rPr>
              <a:t>41</a:t>
            </a:r>
            <a:r>
              <a:rPr lang="zh-TW" altLang="en-US" sz="2400" dirty="0">
                <a:latin typeface="+mn-ea"/>
              </a:rPr>
              <a:t>所學校參與招生</a:t>
            </a:r>
            <a:r>
              <a:rPr lang="en-US" altLang="zh-TW" sz="2400" dirty="0">
                <a:latin typeface="+mn-ea"/>
              </a:rPr>
              <a:t>(</a:t>
            </a:r>
            <a:r>
              <a:rPr lang="zh-TW" altLang="en-US" sz="2400" dirty="0">
                <a:latin typeface="+mn-ea"/>
              </a:rPr>
              <a:t>參見下頁</a:t>
            </a:r>
            <a:r>
              <a:rPr lang="en-US" altLang="zh-TW" sz="2400" dirty="0">
                <a:latin typeface="+mn-ea"/>
              </a:rPr>
              <a:t>)</a:t>
            </a:r>
          </a:p>
        </p:txBody>
      </p:sp>
      <p:sp>
        <p:nvSpPr>
          <p:cNvPr id="49" name="Freeform 1668">
            <a:extLst>
              <a:ext uri="{FF2B5EF4-FFF2-40B4-BE49-F238E27FC236}">
                <a16:creationId xmlns:a16="http://schemas.microsoft.com/office/drawing/2014/main" id="{0823C732-8F44-466E-B9A4-83308DEE4F76}"/>
              </a:ext>
            </a:extLst>
          </p:cNvPr>
          <p:cNvSpPr>
            <a:spLocks noEditPoints="1"/>
          </p:cNvSpPr>
          <p:nvPr/>
        </p:nvSpPr>
        <p:spPr bwMode="auto">
          <a:xfrm>
            <a:off x="2227298" y="1811568"/>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id="{0823C732-8F44-466E-B9A4-83308DEE4F76}"/>
              </a:ext>
            </a:extLst>
          </p:cNvPr>
          <p:cNvSpPr>
            <a:spLocks noEditPoints="1"/>
          </p:cNvSpPr>
          <p:nvPr/>
        </p:nvSpPr>
        <p:spPr bwMode="auto">
          <a:xfrm>
            <a:off x="2227298" y="2144137"/>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id="{0823C732-8F44-466E-B9A4-83308DEE4F76}"/>
              </a:ext>
            </a:extLst>
          </p:cNvPr>
          <p:cNvSpPr>
            <a:spLocks noEditPoints="1"/>
          </p:cNvSpPr>
          <p:nvPr/>
        </p:nvSpPr>
        <p:spPr bwMode="auto">
          <a:xfrm>
            <a:off x="2227298" y="2476699"/>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id="{0823C732-8F44-466E-B9A4-83308DEE4F76}"/>
              </a:ext>
            </a:extLst>
          </p:cNvPr>
          <p:cNvSpPr>
            <a:spLocks noEditPoints="1"/>
          </p:cNvSpPr>
          <p:nvPr/>
        </p:nvSpPr>
        <p:spPr bwMode="auto">
          <a:xfrm>
            <a:off x="2231123" y="2809261"/>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id="{0823C732-8F44-466E-B9A4-83308DEE4F76}"/>
              </a:ext>
            </a:extLst>
          </p:cNvPr>
          <p:cNvSpPr>
            <a:spLocks noEditPoints="1"/>
          </p:cNvSpPr>
          <p:nvPr/>
        </p:nvSpPr>
        <p:spPr bwMode="auto">
          <a:xfrm>
            <a:off x="2225155" y="3138805"/>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id="{0823C732-8F44-466E-B9A4-83308DEE4F76}"/>
              </a:ext>
            </a:extLst>
          </p:cNvPr>
          <p:cNvSpPr>
            <a:spLocks noEditPoints="1"/>
          </p:cNvSpPr>
          <p:nvPr/>
        </p:nvSpPr>
        <p:spPr bwMode="auto">
          <a:xfrm>
            <a:off x="2225157" y="3468347"/>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id="{0823C732-8F44-466E-B9A4-83308DEE4F76}"/>
              </a:ext>
            </a:extLst>
          </p:cNvPr>
          <p:cNvSpPr>
            <a:spLocks noEditPoints="1"/>
          </p:cNvSpPr>
          <p:nvPr/>
        </p:nvSpPr>
        <p:spPr bwMode="auto">
          <a:xfrm>
            <a:off x="2228854" y="3789841"/>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668">
            <a:extLst>
              <a:ext uri="{FF2B5EF4-FFF2-40B4-BE49-F238E27FC236}">
                <a16:creationId xmlns:a16="http://schemas.microsoft.com/office/drawing/2014/main" id="{0823C732-8F44-466E-B9A4-83308DEE4F76}"/>
              </a:ext>
            </a:extLst>
          </p:cNvPr>
          <p:cNvSpPr>
            <a:spLocks noEditPoints="1"/>
          </p:cNvSpPr>
          <p:nvPr/>
        </p:nvSpPr>
        <p:spPr bwMode="auto">
          <a:xfrm>
            <a:off x="2225155" y="4110569"/>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15768975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36"/>
            <a:ext cx="2743201" cy="16664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26</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816053" y="412186"/>
            <a:ext cx="7904820" cy="677108"/>
          </a:xfrm>
          <a:prstGeom prst="rect">
            <a:avLst/>
          </a:prstGeom>
          <a:noFill/>
        </p:spPr>
        <p:txBody>
          <a:bodyPr wrap="square" lIns="0" tIns="0" rIns="0" bIns="0" rtlCol="0" anchor="t">
            <a:spAutoFit/>
          </a:bodyPr>
          <a:lstStyle/>
          <a:p>
            <a:r>
              <a:rPr lang="en-US" altLang="zh-TW" sz="4400" b="1" dirty="0">
                <a:latin typeface="+mn-ea"/>
              </a:rPr>
              <a:t>112</a:t>
            </a:r>
            <a:r>
              <a:rPr lang="zh-TW" altLang="en-US" sz="4400" b="1" dirty="0">
                <a:latin typeface="+mn-ea"/>
              </a:rPr>
              <a:t>學年度五專招生學校一覽表</a:t>
            </a:r>
          </a:p>
        </p:txBody>
      </p:sp>
      <p:graphicFrame>
        <p:nvGraphicFramePr>
          <p:cNvPr id="47" name="內容版面配置區 2"/>
          <p:cNvGraphicFramePr>
            <a:graphicFrameLocks noGrp="1"/>
          </p:cNvGraphicFramePr>
          <p:nvPr>
            <p:ph idx="1"/>
            <p:extLst>
              <p:ext uri="{D42A27DB-BD31-4B8C-83A1-F6EECF244321}">
                <p14:modId xmlns:p14="http://schemas.microsoft.com/office/powerpoint/2010/main" val="2343966989"/>
              </p:ext>
            </p:extLst>
          </p:nvPr>
        </p:nvGraphicFramePr>
        <p:xfrm>
          <a:off x="2255106" y="1278922"/>
          <a:ext cx="9506576" cy="4754448"/>
        </p:xfrm>
        <a:graphic>
          <a:graphicData uri="http://schemas.openxmlformats.org/drawingml/2006/table">
            <a:tbl>
              <a:tblPr bandRow="1">
                <a:tableStyleId>{5C22544A-7EE6-4342-B048-85BDC9FD1C3A}</a:tableStyleId>
              </a:tblPr>
              <a:tblGrid>
                <a:gridCol w="1800279">
                  <a:extLst>
                    <a:ext uri="{9D8B030D-6E8A-4147-A177-3AD203B41FA5}">
                      <a16:colId xmlns:a16="http://schemas.microsoft.com/office/drawing/2014/main" val="20000"/>
                    </a:ext>
                  </a:extLst>
                </a:gridCol>
                <a:gridCol w="1809699">
                  <a:extLst>
                    <a:ext uri="{9D8B030D-6E8A-4147-A177-3AD203B41FA5}">
                      <a16:colId xmlns:a16="http://schemas.microsoft.com/office/drawing/2014/main" val="20001"/>
                    </a:ext>
                  </a:extLst>
                </a:gridCol>
                <a:gridCol w="1897167">
                  <a:extLst>
                    <a:ext uri="{9D8B030D-6E8A-4147-A177-3AD203B41FA5}">
                      <a16:colId xmlns:a16="http://schemas.microsoft.com/office/drawing/2014/main" val="20002"/>
                    </a:ext>
                  </a:extLst>
                </a:gridCol>
                <a:gridCol w="1888620">
                  <a:extLst>
                    <a:ext uri="{9D8B030D-6E8A-4147-A177-3AD203B41FA5}">
                      <a16:colId xmlns:a16="http://schemas.microsoft.com/office/drawing/2014/main" val="20003"/>
                    </a:ext>
                  </a:extLst>
                </a:gridCol>
                <a:gridCol w="2110811">
                  <a:extLst>
                    <a:ext uri="{9D8B030D-6E8A-4147-A177-3AD203B41FA5}">
                      <a16:colId xmlns:a16="http://schemas.microsoft.com/office/drawing/2014/main" val="20004"/>
                    </a:ext>
                  </a:extLst>
                </a:gridCol>
              </a:tblGrid>
              <a:tr h="317298">
                <a:tc gridSpan="2">
                  <a:txBody>
                    <a:bodyPr/>
                    <a:lstStyle/>
                    <a:p>
                      <a:pPr algn="ctr"/>
                      <a:r>
                        <a:rPr lang="zh-TW" altLang="en-US" sz="2000" dirty="0">
                          <a:latin typeface="+mn-ea"/>
                          <a:ea typeface="+mn-ea"/>
                          <a:cs typeface="Arial Unicode MS" panose="020B0604020202020204" pitchFamily="34" charset="-120"/>
                        </a:rPr>
                        <a:t>北部 </a:t>
                      </a:r>
                      <a:r>
                        <a:rPr lang="en-US" altLang="zh-TW" sz="2000" dirty="0">
                          <a:latin typeface="+mn-ea"/>
                          <a:ea typeface="+mn-ea"/>
                          <a:cs typeface="Arial Unicode MS" panose="020B0604020202020204" pitchFamily="34" charset="-120"/>
                        </a:rPr>
                        <a:t>17</a:t>
                      </a:r>
                      <a:r>
                        <a:rPr lang="zh-TW" altLang="en-US" sz="2000" dirty="0">
                          <a:solidFill>
                            <a:schemeClr val="tx1"/>
                          </a:solidFill>
                          <a:latin typeface="+mn-ea"/>
                          <a:ea typeface="+mn-ea"/>
                          <a:cs typeface="Arial Unicode MS" panose="020B0604020202020204" pitchFamily="34" charset="-120"/>
                        </a:rPr>
                        <a:t>所</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zh-TW" altLang="en-US" sz="2000" dirty="0">
                          <a:latin typeface="+mn-ea"/>
                          <a:ea typeface="+mn-ea"/>
                          <a:cs typeface="Arial Unicode MS" panose="020B0604020202020204" pitchFamily="34" charset="-120"/>
                        </a:rPr>
                        <a:t>中部</a:t>
                      </a:r>
                      <a:r>
                        <a:rPr lang="en-US" altLang="zh-TW" sz="2000" dirty="0">
                          <a:latin typeface="+mn-ea"/>
                          <a:ea typeface="+mn-ea"/>
                          <a:cs typeface="Arial Unicode MS" panose="020B0604020202020204" pitchFamily="34" charset="-120"/>
                        </a:rPr>
                        <a:t>5</a:t>
                      </a:r>
                      <a:r>
                        <a:rPr lang="zh-TW" altLang="en-US" sz="2000" dirty="0">
                          <a:latin typeface="+mn-ea"/>
                          <a:ea typeface="+mn-ea"/>
                          <a:cs typeface="Arial Unicode MS" panose="020B0604020202020204" pitchFamily="34" charset="-120"/>
                        </a:rPr>
                        <a:t>所</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gridSpan="2">
                  <a:txBody>
                    <a:bodyPr/>
                    <a:lstStyle/>
                    <a:p>
                      <a:pPr algn="ctr"/>
                      <a:r>
                        <a:rPr lang="zh-TW" altLang="en-US" sz="2000" dirty="0">
                          <a:solidFill>
                            <a:schemeClr val="tx1"/>
                          </a:solidFill>
                          <a:latin typeface="+mn-ea"/>
                          <a:ea typeface="+mn-ea"/>
                          <a:cs typeface="Arial Unicode MS" panose="020B0604020202020204" pitchFamily="34" charset="-120"/>
                        </a:rPr>
                        <a:t>南部</a:t>
                      </a:r>
                      <a:r>
                        <a:rPr lang="en-US" altLang="zh-TW" sz="2000" dirty="0">
                          <a:solidFill>
                            <a:schemeClr val="tx1"/>
                          </a:solidFill>
                          <a:latin typeface="+mn-ea"/>
                          <a:ea typeface="+mn-ea"/>
                          <a:cs typeface="Arial Unicode MS" panose="020B0604020202020204" pitchFamily="34" charset="-120"/>
                        </a:rPr>
                        <a:t>19</a:t>
                      </a:r>
                      <a:r>
                        <a:rPr lang="zh-TW" altLang="en-US" sz="2000" dirty="0">
                          <a:solidFill>
                            <a:schemeClr val="tx1"/>
                          </a:solidFill>
                          <a:latin typeface="+mn-ea"/>
                          <a:ea typeface="+mn-ea"/>
                          <a:cs typeface="Arial Unicode MS" panose="020B0604020202020204" pitchFamily="34" charset="-120"/>
                        </a:rPr>
                        <a:t>所</a:t>
                      </a:r>
                    </a:p>
                  </a:txBody>
                  <a:tcPr marL="91444" marR="91444" marT="45702" marB="45702">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zh-TW" altLang="en-US" sz="2000" dirty="0">
                        <a:latin typeface="標楷體" panose="03000509000000000000" pitchFamily="65" charset="-120"/>
                        <a:ea typeface="標楷體" panose="03000509000000000000" pitchFamily="65" charset="-120"/>
                        <a:cs typeface="Arial Unicode MS" panose="020B0604020202020204" pitchFamily="34" charset="-120"/>
                      </a:endParaRPr>
                    </a:p>
                  </a:txBody>
                  <a:tcPr marT="45701" marB="45701">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0">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臺北科技大學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臺北商業大學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臺中科技大學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高雄科技大學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澎湖科技大學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敏實科技大學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慈濟科技大學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虎尾科技大學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高雄餐旅大學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b="1" dirty="0">
                          <a:solidFill>
                            <a:srgbClr val="0000FF"/>
                          </a:solidFill>
                          <a:latin typeface="+mn-ea"/>
                          <a:ea typeface="+mn-ea"/>
                          <a:cs typeface="Arial Unicode MS" panose="020B0604020202020204" pitchFamily="34" charset="-120"/>
                        </a:rPr>
                        <a:t>臺東專校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致理科技大學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康寧大學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弘光科技大學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dirty="0">
                          <a:solidFill>
                            <a:srgbClr val="0000FF"/>
                          </a:solidFill>
                          <a:latin typeface="+mn-ea"/>
                          <a:ea typeface="+mn-ea"/>
                          <a:cs typeface="Arial Unicode MS" panose="020B0604020202020204" pitchFamily="34" charset="-120"/>
                        </a:rPr>
                        <a:t>臺南醫護專校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美和科技大學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臺北城市科大</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台北海洋科大</a:t>
                      </a: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南開科技大學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中華醫事科大</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輔英科技大學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宏國德霖科大</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龍華科技大學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仁德醫護專校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正修科技大學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南臺科技大學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華夏科技大學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馬偕醫護專校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latin typeface="+mn-ea"/>
                          <a:ea typeface="+mn-ea"/>
                        </a:rPr>
                        <a:t>嘉南藥理大學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樹人醫護專校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0">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耕莘醫護專校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聖母醫護專校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敏惠醫護專校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育英醫護專校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317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新生醫護專校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黎明技術學院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r>
                        <a:rPr lang="zh-TW" altLang="en-US" sz="2000" dirty="0">
                          <a:solidFill>
                            <a:schemeClr val="tx1"/>
                          </a:solidFill>
                          <a:latin typeface="+mn-ea"/>
                          <a:ea typeface="+mn-ea"/>
                          <a:cs typeface="Arial Unicode MS" panose="020B0604020202020204" pitchFamily="34" charset="-120"/>
                        </a:rPr>
                        <a:t>崇仁醫護專校</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大同技術學院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317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經國管理學院</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東方設計大學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文藻外語大學</a:t>
                      </a: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3172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lnSpc>
                          <a:spcPct val="100000"/>
                        </a:lnSpc>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dirty="0">
                          <a:solidFill>
                            <a:schemeClr val="tx1"/>
                          </a:solidFill>
                          <a:latin typeface="+mn-ea"/>
                          <a:ea typeface="+mn-ea"/>
                          <a:cs typeface="Arial Unicode MS" panose="020B0604020202020204" pitchFamily="34" charset="-120"/>
                        </a:rPr>
                        <a:t>高苑科技大學</a:t>
                      </a: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3172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solidFill>
                          <a:schemeClr val="tx1"/>
                        </a:solidFill>
                        <a:latin typeface="+mn-ea"/>
                        <a:ea typeface="+mn-ea"/>
                        <a:cs typeface="Arial Unicode MS" panose="020B0604020202020204" pitchFamily="34" charset="-120"/>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zh-TW" altLang="en-US">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nSpc>
                          <a:spcPct val="100000"/>
                        </a:lnSpc>
                      </a:pPr>
                      <a:endParaRPr lang="zh-TW" altLang="en-US"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dirty="0">
                        <a:latin typeface="+mn-ea"/>
                        <a:ea typeface="+mn-ea"/>
                      </a:endParaRPr>
                    </a:p>
                  </a:txBody>
                  <a:tcPr marL="91444" marR="91444" marT="45702" marB="4570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bl>
          </a:graphicData>
        </a:graphic>
      </p:graphicFrame>
    </p:spTree>
    <p:extLst>
      <p:ext uri="{BB962C8B-B14F-4D97-AF65-F5344CB8AC3E}">
        <p14:creationId xmlns:p14="http://schemas.microsoft.com/office/powerpoint/2010/main" val="848548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42592"/>
            <a:ext cx="4917991" cy="160991"/>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27</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辦理方式</a:t>
            </a:r>
            <a:endParaRPr lang="en-US" sz="4400" b="1" dirty="0">
              <a:solidFill>
                <a:prstClr val="black"/>
              </a:solidFill>
            </a:endParaRPr>
          </a:p>
        </p:txBody>
      </p:sp>
      <p:sp>
        <p:nvSpPr>
          <p:cNvPr id="34" name="矩形 33"/>
          <p:cNvSpPr/>
          <p:nvPr/>
        </p:nvSpPr>
        <p:spPr>
          <a:xfrm>
            <a:off x="2576129" y="1422752"/>
            <a:ext cx="8074371" cy="3539430"/>
          </a:xfrm>
          <a:prstGeom prst="rect">
            <a:avLst/>
          </a:prstGeom>
        </p:spPr>
        <p:txBody>
          <a:bodyPr wrap="square">
            <a:spAutoFit/>
          </a:bodyPr>
          <a:lstStyle/>
          <a:p>
            <a:pPr>
              <a:spcBef>
                <a:spcPct val="0"/>
              </a:spcBef>
              <a:buFont typeface="Arial" panose="020B0604020202020204" pitchFamily="34" charset="0"/>
              <a:buNone/>
            </a:pPr>
            <a:r>
              <a:rPr lang="zh-TW" altLang="en-US" sz="2800" dirty="0"/>
              <a:t>報名方式</a:t>
            </a:r>
            <a:r>
              <a:rPr lang="en-US" altLang="zh-TW" sz="2800" dirty="0"/>
              <a:t>:</a:t>
            </a:r>
            <a:r>
              <a:rPr lang="zh-TW" altLang="en-US" sz="2800" dirty="0"/>
              <a:t> 國中學校集體報名或個別網路報名</a:t>
            </a:r>
            <a:br>
              <a:rPr lang="en-US" altLang="zh-TW" sz="2800" dirty="0"/>
            </a:br>
            <a:endParaRPr lang="en-US" altLang="zh-TW" sz="2800" dirty="0"/>
          </a:p>
          <a:p>
            <a:pPr>
              <a:spcBef>
                <a:spcPct val="0"/>
              </a:spcBef>
              <a:buFont typeface="Arial" panose="020B0604020202020204" pitchFamily="34" charset="0"/>
              <a:buNone/>
            </a:pPr>
            <a:r>
              <a:rPr lang="zh-TW" altLang="en-US" sz="2800" dirty="0">
                <a:latin typeface="+mn-ea"/>
              </a:rPr>
              <a:t>錄取規準：</a:t>
            </a:r>
            <a:endParaRPr lang="en-US" altLang="zh-TW" sz="2800" dirty="0">
              <a:latin typeface="+mn-ea"/>
            </a:endParaRPr>
          </a:p>
          <a:p>
            <a:pPr>
              <a:buFont typeface="Arial" pitchFamily="34" charset="0"/>
              <a:buNone/>
              <a:defRPr/>
            </a:pPr>
            <a:endParaRPr lang="en-US" altLang="zh-TW" sz="2800" dirty="0">
              <a:latin typeface="+mn-ea"/>
            </a:endParaRPr>
          </a:p>
          <a:p>
            <a:pPr>
              <a:buFont typeface="Arial" pitchFamily="34" charset="0"/>
              <a:buNone/>
              <a:defRPr/>
            </a:pPr>
            <a:r>
              <a:rPr lang="zh-TW" altLang="en-US" sz="2800" dirty="0">
                <a:latin typeface="+mn-ea"/>
              </a:rPr>
              <a:t>       報名未超過招生名額</a:t>
            </a:r>
            <a:endParaRPr lang="en-US" altLang="zh-TW" sz="2800" dirty="0">
              <a:latin typeface="+mn-ea"/>
            </a:endParaRPr>
          </a:p>
          <a:p>
            <a:pPr>
              <a:buFont typeface="Arial" pitchFamily="34" charset="0"/>
              <a:buNone/>
              <a:defRPr/>
            </a:pPr>
            <a:r>
              <a:rPr lang="zh-TW" altLang="en-US" sz="2800" b="1" dirty="0">
                <a:latin typeface="+mn-ea"/>
              </a:rPr>
              <a:t>       全部錄取</a:t>
            </a:r>
            <a:endParaRPr lang="en-US" altLang="zh-TW" sz="2800" b="1" dirty="0">
              <a:latin typeface="+mn-ea"/>
            </a:endParaRPr>
          </a:p>
          <a:p>
            <a:pPr>
              <a:buFont typeface="Arial" pitchFamily="34" charset="0"/>
              <a:buNone/>
              <a:defRPr/>
            </a:pPr>
            <a:br>
              <a:rPr lang="en-US" altLang="zh-TW" sz="2800" dirty="0">
                <a:latin typeface="+mn-ea"/>
              </a:rPr>
            </a:br>
            <a:r>
              <a:rPr lang="en-US" altLang="zh-TW" sz="2800" dirty="0">
                <a:latin typeface="+mn-ea"/>
              </a:rPr>
              <a:t>    </a:t>
            </a:r>
            <a:r>
              <a:rPr lang="zh-TW" altLang="en-US" sz="2800" dirty="0">
                <a:latin typeface="+mn-ea"/>
              </a:rPr>
              <a:t>   報名超過招生名額</a:t>
            </a:r>
            <a:endParaRPr lang="en-US" altLang="zh-TW" sz="2800" dirty="0">
              <a:latin typeface="+mn-ea"/>
            </a:endParaRPr>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23197" y="1487980"/>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181">
            <a:extLst>
              <a:ext uri="{FF2B5EF4-FFF2-40B4-BE49-F238E27FC236}">
                <a16:creationId xmlns:a16="http://schemas.microsoft.com/office/drawing/2014/main" id="{E52DCB02-263C-4353-B7EF-CF671ECEBF08}"/>
              </a:ext>
            </a:extLst>
          </p:cNvPr>
          <p:cNvGrpSpPr/>
          <p:nvPr/>
        </p:nvGrpSpPr>
        <p:grpSpPr>
          <a:xfrm>
            <a:off x="6851757" y="3249607"/>
            <a:ext cx="142875" cy="285750"/>
            <a:chOff x="7085013" y="5922963"/>
            <a:chExt cx="142875" cy="285750"/>
          </a:xfrm>
          <a:solidFill>
            <a:schemeClr val="accent5">
              <a:lumMod val="75000"/>
            </a:schemeClr>
          </a:solidFill>
        </p:grpSpPr>
        <p:sp>
          <p:nvSpPr>
            <p:cNvPr id="37"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196">
            <a:extLst>
              <a:ext uri="{FF2B5EF4-FFF2-40B4-BE49-F238E27FC236}">
                <a16:creationId xmlns:a16="http://schemas.microsoft.com/office/drawing/2014/main" id="{262B0F37-8AFA-4FDC-83E0-59701E2712A4}"/>
              </a:ext>
            </a:extLst>
          </p:cNvPr>
          <p:cNvGrpSpPr/>
          <p:nvPr/>
        </p:nvGrpSpPr>
        <p:grpSpPr>
          <a:xfrm>
            <a:off x="7105145" y="3249607"/>
            <a:ext cx="142875" cy="285750"/>
            <a:chOff x="7085013" y="5922963"/>
            <a:chExt cx="142875" cy="285750"/>
          </a:xfrm>
          <a:solidFill>
            <a:schemeClr val="accent5">
              <a:lumMod val="75000"/>
            </a:schemeClr>
          </a:solidFill>
        </p:grpSpPr>
        <p:sp>
          <p:nvSpPr>
            <p:cNvPr id="41"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211">
            <a:extLst>
              <a:ext uri="{FF2B5EF4-FFF2-40B4-BE49-F238E27FC236}">
                <a16:creationId xmlns:a16="http://schemas.microsoft.com/office/drawing/2014/main" id="{2180B60E-86B1-4CE7-8BED-1CAE6E8C72A7}"/>
              </a:ext>
            </a:extLst>
          </p:cNvPr>
          <p:cNvGrpSpPr/>
          <p:nvPr/>
        </p:nvGrpSpPr>
        <p:grpSpPr>
          <a:xfrm>
            <a:off x="7358529" y="3249607"/>
            <a:ext cx="142875" cy="285750"/>
            <a:chOff x="7085013" y="5922963"/>
            <a:chExt cx="142875" cy="285750"/>
          </a:xfrm>
          <a:solidFill>
            <a:schemeClr val="accent5">
              <a:lumMod val="75000"/>
            </a:schemeClr>
          </a:solidFill>
        </p:grpSpPr>
        <p:sp>
          <p:nvSpPr>
            <p:cNvPr id="44"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258">
            <a:extLst>
              <a:ext uri="{FF2B5EF4-FFF2-40B4-BE49-F238E27FC236}">
                <a16:creationId xmlns:a16="http://schemas.microsoft.com/office/drawing/2014/main" id="{6D8EDC4B-A996-470E-A468-C062E47C902D}"/>
              </a:ext>
            </a:extLst>
          </p:cNvPr>
          <p:cNvGrpSpPr/>
          <p:nvPr/>
        </p:nvGrpSpPr>
        <p:grpSpPr>
          <a:xfrm>
            <a:off x="7611917" y="3249607"/>
            <a:ext cx="142875" cy="285750"/>
            <a:chOff x="7085013" y="5922963"/>
            <a:chExt cx="142875" cy="285750"/>
          </a:xfrm>
          <a:solidFill>
            <a:schemeClr val="accent5">
              <a:lumMod val="75000"/>
            </a:schemeClr>
          </a:solidFill>
        </p:grpSpPr>
        <p:sp>
          <p:nvSpPr>
            <p:cNvPr id="47"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273">
            <a:extLst>
              <a:ext uri="{FF2B5EF4-FFF2-40B4-BE49-F238E27FC236}">
                <a16:creationId xmlns:a16="http://schemas.microsoft.com/office/drawing/2014/main" id="{5C9A133C-3454-4245-8BAF-1CE56C23BCC7}"/>
              </a:ext>
            </a:extLst>
          </p:cNvPr>
          <p:cNvGrpSpPr/>
          <p:nvPr/>
        </p:nvGrpSpPr>
        <p:grpSpPr>
          <a:xfrm>
            <a:off x="7865305" y="3249607"/>
            <a:ext cx="142875" cy="285750"/>
            <a:chOff x="7085013" y="5922963"/>
            <a:chExt cx="142875" cy="285750"/>
          </a:xfrm>
          <a:solidFill>
            <a:schemeClr val="accent5">
              <a:lumMod val="75000"/>
            </a:schemeClr>
          </a:solidFill>
        </p:grpSpPr>
        <p:sp>
          <p:nvSpPr>
            <p:cNvPr id="58"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276">
            <a:extLst>
              <a:ext uri="{FF2B5EF4-FFF2-40B4-BE49-F238E27FC236}">
                <a16:creationId xmlns:a16="http://schemas.microsoft.com/office/drawing/2014/main" id="{721BA385-E492-469A-A72F-9F9E0F2FBC19}"/>
              </a:ext>
            </a:extLst>
          </p:cNvPr>
          <p:cNvGrpSpPr/>
          <p:nvPr/>
        </p:nvGrpSpPr>
        <p:grpSpPr>
          <a:xfrm>
            <a:off x="8118693" y="3249607"/>
            <a:ext cx="142875" cy="285750"/>
            <a:chOff x="7085013" y="5922963"/>
            <a:chExt cx="142875" cy="285750"/>
          </a:xfrm>
          <a:solidFill>
            <a:schemeClr val="accent5">
              <a:lumMod val="75000"/>
            </a:schemeClr>
          </a:solidFill>
        </p:grpSpPr>
        <p:sp>
          <p:nvSpPr>
            <p:cNvPr id="61"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279">
            <a:extLst>
              <a:ext uri="{FF2B5EF4-FFF2-40B4-BE49-F238E27FC236}">
                <a16:creationId xmlns:a16="http://schemas.microsoft.com/office/drawing/2014/main" id="{F5B526D7-4A56-4ACB-A92C-8C5513AA293B}"/>
              </a:ext>
            </a:extLst>
          </p:cNvPr>
          <p:cNvGrpSpPr/>
          <p:nvPr/>
        </p:nvGrpSpPr>
        <p:grpSpPr>
          <a:xfrm>
            <a:off x="8372077" y="3249607"/>
            <a:ext cx="142875" cy="285750"/>
            <a:chOff x="7085013" y="5922963"/>
            <a:chExt cx="142875" cy="285750"/>
          </a:xfrm>
          <a:solidFill>
            <a:schemeClr val="accent5">
              <a:lumMod val="75000"/>
            </a:schemeClr>
          </a:solidFill>
        </p:grpSpPr>
        <p:sp>
          <p:nvSpPr>
            <p:cNvPr id="64"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282">
            <a:extLst>
              <a:ext uri="{FF2B5EF4-FFF2-40B4-BE49-F238E27FC236}">
                <a16:creationId xmlns:a16="http://schemas.microsoft.com/office/drawing/2014/main" id="{71A2B207-9A89-4AE6-8259-E9E04D204159}"/>
              </a:ext>
            </a:extLst>
          </p:cNvPr>
          <p:cNvGrpSpPr/>
          <p:nvPr/>
        </p:nvGrpSpPr>
        <p:grpSpPr>
          <a:xfrm>
            <a:off x="8625465" y="3249607"/>
            <a:ext cx="142875" cy="285750"/>
            <a:chOff x="7085013" y="5922963"/>
            <a:chExt cx="142875" cy="285750"/>
          </a:xfrm>
          <a:solidFill>
            <a:schemeClr val="accent5">
              <a:lumMod val="75000"/>
            </a:schemeClr>
          </a:solidFill>
        </p:grpSpPr>
        <p:sp>
          <p:nvSpPr>
            <p:cNvPr id="67"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285">
            <a:extLst>
              <a:ext uri="{FF2B5EF4-FFF2-40B4-BE49-F238E27FC236}">
                <a16:creationId xmlns:a16="http://schemas.microsoft.com/office/drawing/2014/main" id="{311CD589-2756-4F31-9492-AE19A73F00E6}"/>
              </a:ext>
            </a:extLst>
          </p:cNvPr>
          <p:cNvGrpSpPr/>
          <p:nvPr/>
        </p:nvGrpSpPr>
        <p:grpSpPr>
          <a:xfrm>
            <a:off x="8878853" y="3249607"/>
            <a:ext cx="142875" cy="285750"/>
            <a:chOff x="7085013" y="5922963"/>
            <a:chExt cx="142875" cy="285750"/>
          </a:xfrm>
          <a:solidFill>
            <a:schemeClr val="accent5">
              <a:lumMod val="75000"/>
            </a:schemeClr>
          </a:solidFill>
        </p:grpSpPr>
        <p:sp>
          <p:nvSpPr>
            <p:cNvPr id="70"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288">
            <a:extLst>
              <a:ext uri="{FF2B5EF4-FFF2-40B4-BE49-F238E27FC236}">
                <a16:creationId xmlns:a16="http://schemas.microsoft.com/office/drawing/2014/main" id="{B23D31AF-959B-4B6F-A9AC-47C7509BBF93}"/>
              </a:ext>
            </a:extLst>
          </p:cNvPr>
          <p:cNvGrpSpPr/>
          <p:nvPr/>
        </p:nvGrpSpPr>
        <p:grpSpPr>
          <a:xfrm>
            <a:off x="9132241" y="3249607"/>
            <a:ext cx="142875" cy="285750"/>
            <a:chOff x="7085013" y="5922963"/>
            <a:chExt cx="142875" cy="285750"/>
          </a:xfrm>
          <a:solidFill>
            <a:schemeClr val="accent5">
              <a:lumMod val="75000"/>
            </a:schemeClr>
          </a:solidFill>
        </p:grpSpPr>
        <p:sp>
          <p:nvSpPr>
            <p:cNvPr id="73"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5" name="直線單箭頭接點 74"/>
          <p:cNvCxnSpPr/>
          <p:nvPr/>
        </p:nvCxnSpPr>
        <p:spPr>
          <a:xfrm>
            <a:off x="2909649" y="3810305"/>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181">
            <a:extLst>
              <a:ext uri="{FF2B5EF4-FFF2-40B4-BE49-F238E27FC236}">
                <a16:creationId xmlns:a16="http://schemas.microsoft.com/office/drawing/2014/main" id="{E52DCB02-263C-4353-B7EF-CF671ECEBF08}"/>
              </a:ext>
            </a:extLst>
          </p:cNvPr>
          <p:cNvGrpSpPr/>
          <p:nvPr/>
        </p:nvGrpSpPr>
        <p:grpSpPr>
          <a:xfrm>
            <a:off x="6851757" y="4525593"/>
            <a:ext cx="142875" cy="285750"/>
            <a:chOff x="7085013" y="5922963"/>
            <a:chExt cx="142875" cy="285750"/>
          </a:xfrm>
          <a:solidFill>
            <a:schemeClr val="accent5">
              <a:lumMod val="75000"/>
            </a:schemeClr>
          </a:solidFill>
        </p:grpSpPr>
        <p:sp>
          <p:nvSpPr>
            <p:cNvPr id="78"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196">
            <a:extLst>
              <a:ext uri="{FF2B5EF4-FFF2-40B4-BE49-F238E27FC236}">
                <a16:creationId xmlns:a16="http://schemas.microsoft.com/office/drawing/2014/main" id="{262B0F37-8AFA-4FDC-83E0-59701E2712A4}"/>
              </a:ext>
            </a:extLst>
          </p:cNvPr>
          <p:cNvGrpSpPr/>
          <p:nvPr/>
        </p:nvGrpSpPr>
        <p:grpSpPr>
          <a:xfrm>
            <a:off x="7105145" y="4525593"/>
            <a:ext cx="142875" cy="285750"/>
            <a:chOff x="7085013" y="5922963"/>
            <a:chExt cx="142875" cy="285750"/>
          </a:xfrm>
          <a:solidFill>
            <a:schemeClr val="accent5">
              <a:lumMod val="75000"/>
            </a:schemeClr>
          </a:solidFill>
        </p:grpSpPr>
        <p:sp>
          <p:nvSpPr>
            <p:cNvPr id="81"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211">
            <a:extLst>
              <a:ext uri="{FF2B5EF4-FFF2-40B4-BE49-F238E27FC236}">
                <a16:creationId xmlns:a16="http://schemas.microsoft.com/office/drawing/2014/main" id="{2180B60E-86B1-4CE7-8BED-1CAE6E8C72A7}"/>
              </a:ext>
            </a:extLst>
          </p:cNvPr>
          <p:cNvGrpSpPr/>
          <p:nvPr/>
        </p:nvGrpSpPr>
        <p:grpSpPr>
          <a:xfrm>
            <a:off x="7358529" y="4525593"/>
            <a:ext cx="142875" cy="285750"/>
            <a:chOff x="7085013" y="5922963"/>
            <a:chExt cx="142875" cy="285750"/>
          </a:xfrm>
          <a:solidFill>
            <a:schemeClr val="accent5">
              <a:lumMod val="75000"/>
            </a:schemeClr>
          </a:solidFill>
        </p:grpSpPr>
        <p:sp>
          <p:nvSpPr>
            <p:cNvPr id="84"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258">
            <a:extLst>
              <a:ext uri="{FF2B5EF4-FFF2-40B4-BE49-F238E27FC236}">
                <a16:creationId xmlns:a16="http://schemas.microsoft.com/office/drawing/2014/main" id="{6D8EDC4B-A996-470E-A468-C062E47C902D}"/>
              </a:ext>
            </a:extLst>
          </p:cNvPr>
          <p:cNvGrpSpPr/>
          <p:nvPr/>
        </p:nvGrpSpPr>
        <p:grpSpPr>
          <a:xfrm>
            <a:off x="7611917" y="4525593"/>
            <a:ext cx="142875" cy="285750"/>
            <a:chOff x="7085013" y="5922963"/>
            <a:chExt cx="142875" cy="285750"/>
          </a:xfrm>
          <a:solidFill>
            <a:schemeClr val="accent5">
              <a:lumMod val="75000"/>
            </a:schemeClr>
          </a:solidFill>
        </p:grpSpPr>
        <p:sp>
          <p:nvSpPr>
            <p:cNvPr id="87"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273">
            <a:extLst>
              <a:ext uri="{FF2B5EF4-FFF2-40B4-BE49-F238E27FC236}">
                <a16:creationId xmlns:a16="http://schemas.microsoft.com/office/drawing/2014/main" id="{5C9A133C-3454-4245-8BAF-1CE56C23BCC7}"/>
              </a:ext>
            </a:extLst>
          </p:cNvPr>
          <p:cNvGrpSpPr/>
          <p:nvPr/>
        </p:nvGrpSpPr>
        <p:grpSpPr>
          <a:xfrm>
            <a:off x="7865305" y="4525593"/>
            <a:ext cx="142875" cy="285750"/>
            <a:chOff x="7085013" y="5922963"/>
            <a:chExt cx="142875" cy="285750"/>
          </a:xfrm>
          <a:solidFill>
            <a:schemeClr val="accent5">
              <a:lumMod val="75000"/>
            </a:schemeClr>
          </a:solidFill>
        </p:grpSpPr>
        <p:sp>
          <p:nvSpPr>
            <p:cNvPr id="90"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276">
            <a:extLst>
              <a:ext uri="{FF2B5EF4-FFF2-40B4-BE49-F238E27FC236}">
                <a16:creationId xmlns:a16="http://schemas.microsoft.com/office/drawing/2014/main" id="{721BA385-E492-469A-A72F-9F9E0F2FBC19}"/>
              </a:ext>
            </a:extLst>
          </p:cNvPr>
          <p:cNvGrpSpPr/>
          <p:nvPr/>
        </p:nvGrpSpPr>
        <p:grpSpPr>
          <a:xfrm>
            <a:off x="8118693" y="4525593"/>
            <a:ext cx="142875" cy="285750"/>
            <a:chOff x="7085013" y="5922963"/>
            <a:chExt cx="142875" cy="285750"/>
          </a:xfrm>
          <a:solidFill>
            <a:schemeClr val="accent5">
              <a:lumMod val="75000"/>
            </a:schemeClr>
          </a:solidFill>
        </p:grpSpPr>
        <p:sp>
          <p:nvSpPr>
            <p:cNvPr id="93"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279">
            <a:extLst>
              <a:ext uri="{FF2B5EF4-FFF2-40B4-BE49-F238E27FC236}">
                <a16:creationId xmlns:a16="http://schemas.microsoft.com/office/drawing/2014/main" id="{F5B526D7-4A56-4ACB-A92C-8C5513AA293B}"/>
              </a:ext>
            </a:extLst>
          </p:cNvPr>
          <p:cNvGrpSpPr/>
          <p:nvPr/>
        </p:nvGrpSpPr>
        <p:grpSpPr>
          <a:xfrm>
            <a:off x="8372077" y="4525593"/>
            <a:ext cx="142875" cy="285750"/>
            <a:chOff x="7085013" y="5922963"/>
            <a:chExt cx="142875" cy="285750"/>
          </a:xfrm>
          <a:solidFill>
            <a:schemeClr val="accent5">
              <a:lumMod val="75000"/>
            </a:schemeClr>
          </a:solidFill>
        </p:grpSpPr>
        <p:sp>
          <p:nvSpPr>
            <p:cNvPr id="96"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282">
            <a:extLst>
              <a:ext uri="{FF2B5EF4-FFF2-40B4-BE49-F238E27FC236}">
                <a16:creationId xmlns:a16="http://schemas.microsoft.com/office/drawing/2014/main" id="{71A2B207-9A89-4AE6-8259-E9E04D204159}"/>
              </a:ext>
            </a:extLst>
          </p:cNvPr>
          <p:cNvGrpSpPr/>
          <p:nvPr/>
        </p:nvGrpSpPr>
        <p:grpSpPr>
          <a:xfrm>
            <a:off x="8625465" y="4525593"/>
            <a:ext cx="142875" cy="285750"/>
            <a:chOff x="7085013" y="5922963"/>
            <a:chExt cx="142875" cy="285750"/>
          </a:xfrm>
          <a:solidFill>
            <a:schemeClr val="accent5">
              <a:lumMod val="75000"/>
            </a:schemeClr>
          </a:solidFill>
        </p:grpSpPr>
        <p:sp>
          <p:nvSpPr>
            <p:cNvPr id="99"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285">
            <a:extLst>
              <a:ext uri="{FF2B5EF4-FFF2-40B4-BE49-F238E27FC236}">
                <a16:creationId xmlns:a16="http://schemas.microsoft.com/office/drawing/2014/main" id="{311CD589-2756-4F31-9492-AE19A73F00E6}"/>
              </a:ext>
            </a:extLst>
          </p:cNvPr>
          <p:cNvGrpSpPr/>
          <p:nvPr/>
        </p:nvGrpSpPr>
        <p:grpSpPr>
          <a:xfrm>
            <a:off x="8878853" y="4525593"/>
            <a:ext cx="142875" cy="285750"/>
            <a:chOff x="7085013" y="5922963"/>
            <a:chExt cx="142875" cy="285750"/>
          </a:xfrm>
          <a:solidFill>
            <a:schemeClr val="accent5">
              <a:lumMod val="75000"/>
            </a:schemeClr>
          </a:solidFill>
        </p:grpSpPr>
        <p:sp>
          <p:nvSpPr>
            <p:cNvPr id="102"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288">
            <a:extLst>
              <a:ext uri="{FF2B5EF4-FFF2-40B4-BE49-F238E27FC236}">
                <a16:creationId xmlns:a16="http://schemas.microsoft.com/office/drawing/2014/main" id="{B23D31AF-959B-4B6F-A9AC-47C7509BBF93}"/>
              </a:ext>
            </a:extLst>
          </p:cNvPr>
          <p:cNvGrpSpPr/>
          <p:nvPr/>
        </p:nvGrpSpPr>
        <p:grpSpPr>
          <a:xfrm>
            <a:off x="9132241" y="4525593"/>
            <a:ext cx="142875" cy="285750"/>
            <a:chOff x="7085013" y="5922963"/>
            <a:chExt cx="142875" cy="285750"/>
          </a:xfrm>
          <a:solidFill>
            <a:schemeClr val="accent5">
              <a:lumMod val="75000"/>
            </a:schemeClr>
          </a:solidFill>
        </p:grpSpPr>
        <p:sp>
          <p:nvSpPr>
            <p:cNvPr id="105"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279">
            <a:extLst>
              <a:ext uri="{FF2B5EF4-FFF2-40B4-BE49-F238E27FC236}">
                <a16:creationId xmlns:a16="http://schemas.microsoft.com/office/drawing/2014/main" id="{F5B526D7-4A56-4ACB-A92C-8C5513AA293B}"/>
              </a:ext>
            </a:extLst>
          </p:cNvPr>
          <p:cNvGrpSpPr/>
          <p:nvPr/>
        </p:nvGrpSpPr>
        <p:grpSpPr>
          <a:xfrm>
            <a:off x="9132241" y="4521037"/>
            <a:ext cx="142875" cy="285750"/>
            <a:chOff x="7085013" y="5922963"/>
            <a:chExt cx="142875" cy="285750"/>
          </a:xfrm>
          <a:solidFill>
            <a:schemeClr val="accent1"/>
          </a:solidFill>
        </p:grpSpPr>
        <p:sp>
          <p:nvSpPr>
            <p:cNvPr id="108"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82">
            <a:extLst>
              <a:ext uri="{FF2B5EF4-FFF2-40B4-BE49-F238E27FC236}">
                <a16:creationId xmlns:a16="http://schemas.microsoft.com/office/drawing/2014/main" id="{71A2B207-9A89-4AE6-8259-E9E04D204159}"/>
              </a:ext>
            </a:extLst>
          </p:cNvPr>
          <p:cNvGrpSpPr/>
          <p:nvPr/>
        </p:nvGrpSpPr>
        <p:grpSpPr>
          <a:xfrm>
            <a:off x="9385625" y="4521037"/>
            <a:ext cx="142875" cy="285750"/>
            <a:chOff x="7085013" y="5922963"/>
            <a:chExt cx="142875" cy="285750"/>
          </a:xfrm>
          <a:solidFill>
            <a:schemeClr val="accent1"/>
          </a:solidFill>
        </p:grpSpPr>
        <p:sp>
          <p:nvSpPr>
            <p:cNvPr id="111"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285">
            <a:extLst>
              <a:ext uri="{FF2B5EF4-FFF2-40B4-BE49-F238E27FC236}">
                <a16:creationId xmlns:a16="http://schemas.microsoft.com/office/drawing/2014/main" id="{311CD589-2756-4F31-9492-AE19A73F00E6}"/>
              </a:ext>
            </a:extLst>
          </p:cNvPr>
          <p:cNvGrpSpPr/>
          <p:nvPr/>
        </p:nvGrpSpPr>
        <p:grpSpPr>
          <a:xfrm>
            <a:off x="9639013" y="4521037"/>
            <a:ext cx="142875" cy="285750"/>
            <a:chOff x="7085013" y="5922963"/>
            <a:chExt cx="142875" cy="285750"/>
          </a:xfrm>
          <a:solidFill>
            <a:schemeClr val="accent1"/>
          </a:solidFill>
        </p:grpSpPr>
        <p:sp>
          <p:nvSpPr>
            <p:cNvPr id="114"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7" name="Freeform 1668">
            <a:extLst>
              <a:ext uri="{FF2B5EF4-FFF2-40B4-BE49-F238E27FC236}">
                <a16:creationId xmlns:a16="http://schemas.microsoft.com/office/drawing/2014/main" id="{0823C732-8F44-466E-B9A4-83308DEE4F76}"/>
              </a:ext>
            </a:extLst>
          </p:cNvPr>
          <p:cNvSpPr>
            <a:spLocks noEditPoints="1"/>
          </p:cNvSpPr>
          <p:nvPr/>
        </p:nvSpPr>
        <p:spPr bwMode="auto">
          <a:xfrm>
            <a:off x="2223197" y="2362834"/>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668">
            <a:extLst>
              <a:ext uri="{FF2B5EF4-FFF2-40B4-BE49-F238E27FC236}">
                <a16:creationId xmlns:a16="http://schemas.microsoft.com/office/drawing/2014/main" id="{0823C732-8F44-466E-B9A4-83308DEE4F76}"/>
              </a:ext>
            </a:extLst>
          </p:cNvPr>
          <p:cNvSpPr>
            <a:spLocks noEditPoints="1"/>
          </p:cNvSpPr>
          <p:nvPr/>
        </p:nvSpPr>
        <p:spPr bwMode="auto">
          <a:xfrm>
            <a:off x="2954115" y="3252694"/>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668">
            <a:extLst>
              <a:ext uri="{FF2B5EF4-FFF2-40B4-BE49-F238E27FC236}">
                <a16:creationId xmlns:a16="http://schemas.microsoft.com/office/drawing/2014/main" id="{0823C732-8F44-466E-B9A4-83308DEE4F76}"/>
              </a:ext>
            </a:extLst>
          </p:cNvPr>
          <p:cNvSpPr>
            <a:spLocks noEditPoints="1"/>
          </p:cNvSpPr>
          <p:nvPr/>
        </p:nvSpPr>
        <p:spPr bwMode="auto">
          <a:xfrm>
            <a:off x="2955303" y="452857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20" name="直線單箭頭接點 119"/>
          <p:cNvCxnSpPr/>
          <p:nvPr/>
        </p:nvCxnSpPr>
        <p:spPr>
          <a:xfrm>
            <a:off x="2894905" y="5135600"/>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81">
            <a:extLst>
              <a:ext uri="{FF2B5EF4-FFF2-40B4-BE49-F238E27FC236}">
                <a16:creationId xmlns:a16="http://schemas.microsoft.com/office/drawing/2014/main" id="{E52DCB02-263C-4353-B7EF-CF671ECEBF08}"/>
              </a:ext>
            </a:extLst>
          </p:cNvPr>
          <p:cNvGrpSpPr/>
          <p:nvPr/>
        </p:nvGrpSpPr>
        <p:grpSpPr>
          <a:xfrm>
            <a:off x="3361819" y="4919708"/>
            <a:ext cx="215892" cy="431784"/>
            <a:chOff x="7085013" y="5922963"/>
            <a:chExt cx="142875" cy="285750"/>
          </a:xfrm>
          <a:solidFill>
            <a:schemeClr val="accent5">
              <a:lumMod val="75000"/>
            </a:schemeClr>
          </a:solidFill>
        </p:grpSpPr>
        <p:sp>
          <p:nvSpPr>
            <p:cNvPr id="122"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4" name="文字方塊 123"/>
          <p:cNvSpPr txBox="1"/>
          <p:nvPr/>
        </p:nvSpPr>
        <p:spPr>
          <a:xfrm>
            <a:off x="3629072" y="4896740"/>
            <a:ext cx="5570756" cy="523220"/>
          </a:xfrm>
          <a:prstGeom prst="rect">
            <a:avLst/>
          </a:prstGeom>
          <a:noFill/>
        </p:spPr>
        <p:txBody>
          <a:bodyPr wrap="none" rtlCol="0">
            <a:spAutoFit/>
          </a:bodyPr>
          <a:lstStyle/>
          <a:p>
            <a:r>
              <a:rPr lang="zh-TW" altLang="en-US" sz="2800" dirty="0"/>
              <a:t>依總積分錄取，錄取名額內不比序</a:t>
            </a:r>
          </a:p>
        </p:txBody>
      </p:sp>
      <p:cxnSp>
        <p:nvCxnSpPr>
          <p:cNvPr id="125" name="直線單箭頭接點 124"/>
          <p:cNvCxnSpPr/>
          <p:nvPr/>
        </p:nvCxnSpPr>
        <p:spPr>
          <a:xfrm>
            <a:off x="2909649" y="5712933"/>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6" name="Group 181">
            <a:extLst>
              <a:ext uri="{FF2B5EF4-FFF2-40B4-BE49-F238E27FC236}">
                <a16:creationId xmlns:a16="http://schemas.microsoft.com/office/drawing/2014/main" id="{E52DCB02-263C-4353-B7EF-CF671ECEBF08}"/>
              </a:ext>
            </a:extLst>
          </p:cNvPr>
          <p:cNvGrpSpPr/>
          <p:nvPr/>
        </p:nvGrpSpPr>
        <p:grpSpPr>
          <a:xfrm>
            <a:off x="3372629" y="5498883"/>
            <a:ext cx="214059" cy="428115"/>
            <a:chOff x="7085013" y="5922963"/>
            <a:chExt cx="142875" cy="285750"/>
          </a:xfrm>
          <a:solidFill>
            <a:schemeClr val="accent5">
              <a:lumMod val="75000"/>
            </a:schemeClr>
          </a:solidFill>
        </p:grpSpPr>
        <p:sp>
          <p:nvSpPr>
            <p:cNvPr id="127"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9" name="文字方塊 128"/>
          <p:cNvSpPr txBox="1"/>
          <p:nvPr/>
        </p:nvSpPr>
        <p:spPr>
          <a:xfrm>
            <a:off x="3614903" y="5445132"/>
            <a:ext cx="5929828" cy="523220"/>
          </a:xfrm>
          <a:prstGeom prst="rect">
            <a:avLst/>
          </a:prstGeom>
          <a:noFill/>
        </p:spPr>
        <p:txBody>
          <a:bodyPr wrap="none" rtlCol="0">
            <a:spAutoFit/>
          </a:bodyPr>
          <a:lstStyle/>
          <a:p>
            <a:r>
              <a:rPr lang="zh-TW" altLang="en-US" sz="2800" dirty="0"/>
              <a:t>最低錄取總積分相同，進行</a:t>
            </a:r>
            <a:r>
              <a:rPr lang="zh-TW" altLang="en-US" sz="2800" b="1" dirty="0"/>
              <a:t>超額比序</a:t>
            </a:r>
          </a:p>
        </p:txBody>
      </p:sp>
    </p:spTree>
    <p:extLst>
      <p:ext uri="{BB962C8B-B14F-4D97-AF65-F5344CB8AC3E}">
        <p14:creationId xmlns:p14="http://schemas.microsoft.com/office/powerpoint/2010/main" val="21509225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0" y="636937"/>
            <a:ext cx="4315627" cy="164669"/>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28</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積分採計說明</a:t>
            </a:r>
            <a:endParaRPr lang="en-US" sz="4400" b="1" dirty="0">
              <a:solidFill>
                <a:prstClr val="black"/>
              </a:solidFill>
            </a:endParaRPr>
          </a:p>
        </p:txBody>
      </p:sp>
      <p:graphicFrame>
        <p:nvGraphicFramePr>
          <p:cNvPr id="22" name="內容版面配置區 4"/>
          <p:cNvGraphicFramePr>
            <a:graphicFrameLocks noGrp="1"/>
          </p:cNvGraphicFramePr>
          <p:nvPr>
            <p:ph idx="1"/>
            <p:extLst>
              <p:ext uri="{D42A27DB-BD31-4B8C-83A1-F6EECF244321}">
                <p14:modId xmlns:p14="http://schemas.microsoft.com/office/powerpoint/2010/main" val="2305602836"/>
              </p:ext>
            </p:extLst>
          </p:nvPr>
        </p:nvGraphicFramePr>
        <p:xfrm>
          <a:off x="2700670" y="1238086"/>
          <a:ext cx="8080089" cy="4755044"/>
        </p:xfrm>
        <a:graphic>
          <a:graphicData uri="http://schemas.openxmlformats.org/drawingml/2006/table">
            <a:tbl>
              <a:tblPr firstRow="1" bandRow="1">
                <a:tableStyleId>{5940675A-B579-460E-94D1-54222C63F5DA}</a:tableStyleId>
              </a:tblPr>
              <a:tblGrid>
                <a:gridCol w="1300992">
                  <a:extLst>
                    <a:ext uri="{9D8B030D-6E8A-4147-A177-3AD203B41FA5}">
                      <a16:colId xmlns:a16="http://schemas.microsoft.com/office/drawing/2014/main" val="20000"/>
                    </a:ext>
                  </a:extLst>
                </a:gridCol>
                <a:gridCol w="1584176">
                  <a:extLst>
                    <a:ext uri="{9D8B030D-6E8A-4147-A177-3AD203B41FA5}">
                      <a16:colId xmlns:a16="http://schemas.microsoft.com/office/drawing/2014/main" val="20001"/>
                    </a:ext>
                  </a:extLst>
                </a:gridCol>
                <a:gridCol w="1224136">
                  <a:extLst>
                    <a:ext uri="{9D8B030D-6E8A-4147-A177-3AD203B41FA5}">
                      <a16:colId xmlns:a16="http://schemas.microsoft.com/office/drawing/2014/main" val="20002"/>
                    </a:ext>
                  </a:extLst>
                </a:gridCol>
                <a:gridCol w="1224136">
                  <a:extLst>
                    <a:ext uri="{9D8B030D-6E8A-4147-A177-3AD203B41FA5}">
                      <a16:colId xmlns:a16="http://schemas.microsoft.com/office/drawing/2014/main" val="20003"/>
                    </a:ext>
                  </a:extLst>
                </a:gridCol>
                <a:gridCol w="1656184">
                  <a:extLst>
                    <a:ext uri="{9D8B030D-6E8A-4147-A177-3AD203B41FA5}">
                      <a16:colId xmlns:a16="http://schemas.microsoft.com/office/drawing/2014/main" val="20004"/>
                    </a:ext>
                  </a:extLst>
                </a:gridCol>
                <a:gridCol w="1090465">
                  <a:extLst>
                    <a:ext uri="{9D8B030D-6E8A-4147-A177-3AD203B41FA5}">
                      <a16:colId xmlns:a16="http://schemas.microsoft.com/office/drawing/2014/main" val="20005"/>
                    </a:ext>
                  </a:extLst>
                </a:gridCol>
              </a:tblGrid>
              <a:tr h="748680">
                <a:tc>
                  <a:txBody>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單項</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積分</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4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8200">
                <a:tc rowSpan="4">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多元學習表現</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競賽</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4">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技藝優良</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710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rowSpan="2">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弱勢身分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1096">
                <a:tc vMerge="1">
                  <a:txBody>
                    <a:bodyPr/>
                    <a:lstStyle/>
                    <a:p>
                      <a:endParaRPr lang="zh-TW" altLang="en-US"/>
                    </a:p>
                  </a:txBody>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服務學習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vMerge="1">
                  <a:txBody>
                    <a:bodyPr/>
                    <a:lstStyle/>
                    <a:p>
                      <a:pPr algn="ctr"/>
                      <a:endParaRPr lang="zh-TW" altLang="en-US" sz="2800" dirty="0"/>
                    </a:p>
                  </a:txBody>
                  <a:tcPr anchor="ct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均衡學習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21</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55452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國中教育會考</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marL="87313" indent="0" algn="l"/>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國文、數學英語、自然社會</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各科</a:t>
                      </a:r>
                      <a:endPar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6.4</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32</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志願序</a:t>
                      </a: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(1~30)</a:t>
                      </a: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26</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寫作測驗</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400" dirty="0">
                          <a:latin typeface="微軟正黑體" panose="020B0604030504040204" pitchFamily="34" charset="-120"/>
                          <a:ea typeface="微軟正黑體" panose="020B0604030504040204" pitchFamily="34" charset="-120"/>
                          <a:cs typeface="Times New Roman" panose="02020603050405020304" pitchFamily="18" charset="0"/>
                        </a:rPr>
                        <a:t>1</a:t>
                      </a:r>
                      <a:r>
                        <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總積分</a:t>
                      </a:r>
                      <a:r>
                        <a:rPr lang="en-US" altLang="zh-TW"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上限</a:t>
                      </a:r>
                      <a:r>
                        <a:rPr lang="en-US" altLang="zh-TW"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101</a:t>
                      </a:r>
                      <a:r>
                        <a:rPr lang="zh-TW" altLang="en-US" sz="24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58092648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676"/>
            <a:ext cx="4316628" cy="16690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29</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超額比序流程</a:t>
            </a:r>
            <a:endParaRPr lang="en-US" sz="4400" b="1" dirty="0">
              <a:solidFill>
                <a:prstClr val="black"/>
              </a:solidFill>
            </a:endParaRPr>
          </a:p>
        </p:txBody>
      </p:sp>
      <p:sp>
        <p:nvSpPr>
          <p:cNvPr id="34" name="Block Arc 9">
            <a:extLst>
              <a:ext uri="{FF2B5EF4-FFF2-40B4-BE49-F238E27FC236}">
                <a16:creationId xmlns:a16="http://schemas.microsoft.com/office/drawing/2014/main" id="{91A5B050-E265-48E9-9385-3C72C8597428}"/>
              </a:ext>
            </a:extLst>
          </p:cNvPr>
          <p:cNvSpPr/>
          <p:nvPr/>
        </p:nvSpPr>
        <p:spPr>
          <a:xfrm rot="5400000">
            <a:off x="8804608" y="2077780"/>
            <a:ext cx="3076947" cy="3183496"/>
          </a:xfrm>
          <a:prstGeom prst="blockArc">
            <a:avLst>
              <a:gd name="adj1" fmla="val 10800000"/>
              <a:gd name="adj2" fmla="val 41499"/>
              <a:gd name="adj3" fmla="val 12231"/>
            </a:avLst>
          </a:prstGeom>
          <a:solidFill>
            <a:schemeClr val="tx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Arrow: Chevron 3">
            <a:extLst>
              <a:ext uri="{FF2B5EF4-FFF2-40B4-BE49-F238E27FC236}">
                <a16:creationId xmlns:a16="http://schemas.microsoft.com/office/drawing/2014/main" id="{B74DCDE5-F6FF-490A-B8D2-396498CA034B}"/>
              </a:ext>
            </a:extLst>
          </p:cNvPr>
          <p:cNvSpPr/>
          <p:nvPr/>
        </p:nvSpPr>
        <p:spPr>
          <a:xfrm>
            <a:off x="2228850" y="1929183"/>
            <a:ext cx="1440911"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6" name="Arrow: Chevron 46">
            <a:extLst>
              <a:ext uri="{FF2B5EF4-FFF2-40B4-BE49-F238E27FC236}">
                <a16:creationId xmlns:a16="http://schemas.microsoft.com/office/drawing/2014/main" id="{1BC15637-F3BD-449B-93FD-386E8A2DA987}"/>
              </a:ext>
            </a:extLst>
          </p:cNvPr>
          <p:cNvSpPr/>
          <p:nvPr/>
        </p:nvSpPr>
        <p:spPr>
          <a:xfrm>
            <a:off x="3669757" y="1940012"/>
            <a:ext cx="1440915"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15">
            <a:extLst>
              <a:ext uri="{FF2B5EF4-FFF2-40B4-BE49-F238E27FC236}">
                <a16:creationId xmlns:a16="http://schemas.microsoft.com/office/drawing/2014/main" id="{BDB611C0-188C-4800-8C8D-7405100DC7C7}"/>
              </a:ext>
            </a:extLst>
          </p:cNvPr>
          <p:cNvSpPr/>
          <p:nvPr/>
        </p:nvSpPr>
        <p:spPr>
          <a:xfrm>
            <a:off x="2760057" y="2751925"/>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79">
            <a:extLst>
              <a:ext uri="{FF2B5EF4-FFF2-40B4-BE49-F238E27FC236}">
                <a16:creationId xmlns:a16="http://schemas.microsoft.com/office/drawing/2014/main" id="{232D4860-46E2-43EB-9F55-A0885ED057E2}"/>
              </a:ext>
            </a:extLst>
          </p:cNvPr>
          <p:cNvSpPr/>
          <p:nvPr/>
        </p:nvSpPr>
        <p:spPr>
          <a:xfrm>
            <a:off x="4200573" y="2751925"/>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83">
            <a:extLst>
              <a:ext uri="{FF2B5EF4-FFF2-40B4-BE49-F238E27FC236}">
                <a16:creationId xmlns:a16="http://schemas.microsoft.com/office/drawing/2014/main" id="{B43C524D-9D6A-4800-B4AC-49E079ABD482}"/>
              </a:ext>
            </a:extLst>
          </p:cNvPr>
          <p:cNvSpPr/>
          <p:nvPr/>
        </p:nvSpPr>
        <p:spPr>
          <a:xfrm>
            <a:off x="2258878" y="3660601"/>
            <a:ext cx="3008631" cy="1261388"/>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a:solidFill>
                <a:schemeClr val="bg1"/>
              </a:solidFill>
              <a:latin typeface="+mn-ea"/>
            </a:endParaRPr>
          </a:p>
          <a:p>
            <a:pPr algn="ctr"/>
            <a:r>
              <a:rPr lang="zh-TW" altLang="en-US" dirty="0">
                <a:solidFill>
                  <a:schemeClr val="bg1"/>
                </a:solidFill>
                <a:latin typeface="+mn-ea"/>
              </a:rPr>
              <a:t>增額人數</a:t>
            </a:r>
            <a:r>
              <a:rPr lang="en-US" altLang="zh-TW" b="1" dirty="0">
                <a:solidFill>
                  <a:schemeClr val="bg1"/>
                </a:solidFill>
                <a:latin typeface="+mn-ea"/>
              </a:rPr>
              <a:t>5%</a:t>
            </a:r>
            <a:r>
              <a:rPr lang="zh-TW" altLang="en-US" b="1" dirty="0">
                <a:solidFill>
                  <a:schemeClr val="bg1"/>
                </a:solidFill>
                <a:latin typeface="+mn-ea"/>
              </a:rPr>
              <a:t>內</a:t>
            </a:r>
            <a:endParaRPr lang="en-US" altLang="zh-TW" b="1" dirty="0">
              <a:solidFill>
                <a:schemeClr val="bg1"/>
              </a:solidFill>
              <a:latin typeface="+mn-ea"/>
            </a:endParaRPr>
          </a:p>
          <a:p>
            <a:pPr algn="ctr"/>
            <a:r>
              <a:rPr lang="zh-TW" altLang="en-US" dirty="0">
                <a:solidFill>
                  <a:schemeClr val="bg1"/>
                </a:solidFill>
                <a:latin typeface="+mn-ea"/>
              </a:rPr>
              <a:t>直接</a:t>
            </a:r>
            <a:r>
              <a:rPr lang="zh-TW" altLang="en-US" b="1" dirty="0">
                <a:solidFill>
                  <a:schemeClr val="bg1"/>
                </a:solidFill>
                <a:latin typeface="+mn-ea"/>
              </a:rPr>
              <a:t>增額錄取</a:t>
            </a:r>
          </a:p>
          <a:p>
            <a:pPr algn="ctr"/>
            <a:endParaRPr lang="en-US" dirty="0"/>
          </a:p>
        </p:txBody>
      </p:sp>
      <p:sp>
        <p:nvSpPr>
          <p:cNvPr id="46" name="Oval 84">
            <a:extLst>
              <a:ext uri="{FF2B5EF4-FFF2-40B4-BE49-F238E27FC236}">
                <a16:creationId xmlns:a16="http://schemas.microsoft.com/office/drawing/2014/main" id="{8B7889CE-3EDD-4248-BCBD-F71BDDFC34B8}"/>
              </a:ext>
            </a:extLst>
          </p:cNvPr>
          <p:cNvSpPr/>
          <p:nvPr/>
        </p:nvSpPr>
        <p:spPr>
          <a:xfrm>
            <a:off x="2258875" y="4971912"/>
            <a:ext cx="3023884" cy="1261388"/>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ltLang="zh-TW" dirty="0">
              <a:solidFill>
                <a:schemeClr val="bg1"/>
              </a:solidFill>
              <a:latin typeface="+mn-ea"/>
            </a:endParaRPr>
          </a:p>
          <a:p>
            <a:pPr algn="ctr"/>
            <a:r>
              <a:rPr lang="zh-TW" altLang="en-US" dirty="0">
                <a:solidFill>
                  <a:schemeClr val="bg1"/>
                </a:solidFill>
                <a:latin typeface="+mn-ea"/>
              </a:rPr>
              <a:t>增額人數</a:t>
            </a:r>
            <a:r>
              <a:rPr lang="zh-TW" altLang="en-US" b="1" dirty="0">
                <a:solidFill>
                  <a:schemeClr val="bg1"/>
                </a:solidFill>
                <a:latin typeface="+mn-ea"/>
              </a:rPr>
              <a:t>高於</a:t>
            </a:r>
            <a:r>
              <a:rPr lang="en-US" altLang="zh-TW" b="1" dirty="0">
                <a:solidFill>
                  <a:schemeClr val="bg1"/>
                </a:solidFill>
                <a:latin typeface="+mn-ea"/>
              </a:rPr>
              <a:t>5%</a:t>
            </a:r>
          </a:p>
          <a:p>
            <a:pPr algn="ctr"/>
            <a:r>
              <a:rPr lang="zh-TW" altLang="en-US" dirty="0">
                <a:solidFill>
                  <a:schemeClr val="bg1"/>
                </a:solidFill>
                <a:latin typeface="+mn-ea"/>
              </a:rPr>
              <a:t>依</a:t>
            </a:r>
            <a:r>
              <a:rPr lang="zh-TW" altLang="en-US" b="1" dirty="0">
                <a:solidFill>
                  <a:schemeClr val="bg1"/>
                </a:solidFill>
                <a:latin typeface="+mn-ea"/>
              </a:rPr>
              <a:t>志願順序</a:t>
            </a:r>
            <a:r>
              <a:rPr lang="zh-TW" altLang="en-US" dirty="0">
                <a:solidFill>
                  <a:schemeClr val="bg1"/>
                </a:solidFill>
                <a:latin typeface="+mn-ea"/>
              </a:rPr>
              <a:t>錄取</a:t>
            </a:r>
          </a:p>
          <a:p>
            <a:pPr algn="ctr"/>
            <a:endParaRPr lang="en-US" dirty="0"/>
          </a:p>
        </p:txBody>
      </p:sp>
      <p:sp>
        <p:nvSpPr>
          <p:cNvPr id="73" name="Arrow: Chevron 3">
            <a:extLst>
              <a:ext uri="{FF2B5EF4-FFF2-40B4-BE49-F238E27FC236}">
                <a16:creationId xmlns:a16="http://schemas.microsoft.com/office/drawing/2014/main" id="{B74DCDE5-F6FF-490A-B8D2-396498CA034B}"/>
              </a:ext>
            </a:extLst>
          </p:cNvPr>
          <p:cNvSpPr/>
          <p:nvPr/>
        </p:nvSpPr>
        <p:spPr>
          <a:xfrm>
            <a:off x="5110670" y="1929183"/>
            <a:ext cx="1440911"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4" name="Oval 15">
            <a:extLst>
              <a:ext uri="{FF2B5EF4-FFF2-40B4-BE49-F238E27FC236}">
                <a16:creationId xmlns:a16="http://schemas.microsoft.com/office/drawing/2014/main" id="{BDB611C0-188C-4800-8C8D-7405100DC7C7}"/>
              </a:ext>
            </a:extLst>
          </p:cNvPr>
          <p:cNvSpPr/>
          <p:nvPr/>
        </p:nvSpPr>
        <p:spPr>
          <a:xfrm>
            <a:off x="5641877" y="2751925"/>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Arrow: Chevron 46">
            <a:extLst>
              <a:ext uri="{FF2B5EF4-FFF2-40B4-BE49-F238E27FC236}">
                <a16:creationId xmlns:a16="http://schemas.microsoft.com/office/drawing/2014/main" id="{1BC15637-F3BD-449B-93FD-386E8A2DA987}"/>
              </a:ext>
            </a:extLst>
          </p:cNvPr>
          <p:cNvSpPr/>
          <p:nvPr/>
        </p:nvSpPr>
        <p:spPr>
          <a:xfrm>
            <a:off x="6551573" y="1943962"/>
            <a:ext cx="1440915"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Oval 79">
            <a:extLst>
              <a:ext uri="{FF2B5EF4-FFF2-40B4-BE49-F238E27FC236}">
                <a16:creationId xmlns:a16="http://schemas.microsoft.com/office/drawing/2014/main" id="{232D4860-46E2-43EB-9F55-A0885ED057E2}"/>
              </a:ext>
            </a:extLst>
          </p:cNvPr>
          <p:cNvSpPr/>
          <p:nvPr/>
        </p:nvSpPr>
        <p:spPr>
          <a:xfrm>
            <a:off x="7082388" y="2755875"/>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Arrow: Chevron 3">
            <a:extLst>
              <a:ext uri="{FF2B5EF4-FFF2-40B4-BE49-F238E27FC236}">
                <a16:creationId xmlns:a16="http://schemas.microsoft.com/office/drawing/2014/main" id="{B74DCDE5-F6FF-490A-B8D2-396498CA034B}"/>
              </a:ext>
            </a:extLst>
          </p:cNvPr>
          <p:cNvSpPr/>
          <p:nvPr/>
        </p:nvSpPr>
        <p:spPr>
          <a:xfrm>
            <a:off x="7992482" y="1940012"/>
            <a:ext cx="1440911"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78" name="Oval 15">
            <a:extLst>
              <a:ext uri="{FF2B5EF4-FFF2-40B4-BE49-F238E27FC236}">
                <a16:creationId xmlns:a16="http://schemas.microsoft.com/office/drawing/2014/main" id="{BDB611C0-188C-4800-8C8D-7405100DC7C7}"/>
              </a:ext>
            </a:extLst>
          </p:cNvPr>
          <p:cNvSpPr/>
          <p:nvPr/>
        </p:nvSpPr>
        <p:spPr>
          <a:xfrm>
            <a:off x="8523689" y="2762754"/>
            <a:ext cx="177491"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Arrow: Chevron 46">
            <a:extLst>
              <a:ext uri="{FF2B5EF4-FFF2-40B4-BE49-F238E27FC236}">
                <a16:creationId xmlns:a16="http://schemas.microsoft.com/office/drawing/2014/main" id="{1BC15637-F3BD-449B-93FD-386E8A2DA987}"/>
              </a:ext>
            </a:extLst>
          </p:cNvPr>
          <p:cNvSpPr/>
          <p:nvPr/>
        </p:nvSpPr>
        <p:spPr>
          <a:xfrm>
            <a:off x="9433377" y="1949417"/>
            <a:ext cx="1440915"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32D4860-46E2-43EB-9F55-A0885ED057E2}"/>
              </a:ext>
            </a:extLst>
          </p:cNvPr>
          <p:cNvSpPr/>
          <p:nvPr/>
        </p:nvSpPr>
        <p:spPr>
          <a:xfrm>
            <a:off x="9964193" y="2761330"/>
            <a:ext cx="177491"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群組 2"/>
          <p:cNvGrpSpPr/>
          <p:nvPr/>
        </p:nvGrpSpPr>
        <p:grpSpPr>
          <a:xfrm rot="10800000">
            <a:off x="9433383" y="4403926"/>
            <a:ext cx="1440911" cy="1000232"/>
            <a:chOff x="8343189" y="3575795"/>
            <a:chExt cx="1440910" cy="1000232"/>
          </a:xfrm>
        </p:grpSpPr>
        <p:sp>
          <p:nvSpPr>
            <p:cNvPr id="81" name="Arrow: Chevron 3">
              <a:extLst>
                <a:ext uri="{FF2B5EF4-FFF2-40B4-BE49-F238E27FC236}">
                  <a16:creationId xmlns:a16="http://schemas.microsoft.com/office/drawing/2014/main" id="{B74DCDE5-F6FF-490A-B8D2-396498CA034B}"/>
                </a:ext>
              </a:extLst>
            </p:cNvPr>
            <p:cNvSpPr/>
            <p:nvPr/>
          </p:nvSpPr>
          <p:spPr>
            <a:xfrm>
              <a:off x="8343189" y="3575795"/>
              <a:ext cx="1440910"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2" name="Oval 15">
              <a:extLst>
                <a:ext uri="{FF2B5EF4-FFF2-40B4-BE49-F238E27FC236}">
                  <a16:creationId xmlns:a16="http://schemas.microsoft.com/office/drawing/2014/main" id="{BDB611C0-188C-4800-8C8D-7405100DC7C7}"/>
                </a:ext>
              </a:extLst>
            </p:cNvPr>
            <p:cNvSpPr/>
            <p:nvPr/>
          </p:nvSpPr>
          <p:spPr>
            <a:xfrm>
              <a:off x="8874401" y="4398537"/>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群組 6"/>
          <p:cNvGrpSpPr/>
          <p:nvPr/>
        </p:nvGrpSpPr>
        <p:grpSpPr>
          <a:xfrm rot="10800000">
            <a:off x="7992461" y="4414764"/>
            <a:ext cx="1440915" cy="989403"/>
            <a:chOff x="7621643" y="3996960"/>
            <a:chExt cx="1440914" cy="989403"/>
          </a:xfrm>
        </p:grpSpPr>
        <p:sp>
          <p:nvSpPr>
            <p:cNvPr id="83" name="Arrow: Chevron 46">
              <a:extLst>
                <a:ext uri="{FF2B5EF4-FFF2-40B4-BE49-F238E27FC236}">
                  <a16:creationId xmlns:a16="http://schemas.microsoft.com/office/drawing/2014/main" id="{1BC15637-F3BD-449B-93FD-386E8A2DA987}"/>
                </a:ext>
              </a:extLst>
            </p:cNvPr>
            <p:cNvSpPr/>
            <p:nvPr/>
          </p:nvSpPr>
          <p:spPr>
            <a:xfrm>
              <a:off x="7621643" y="3996960"/>
              <a:ext cx="1440914"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79">
              <a:extLst>
                <a:ext uri="{FF2B5EF4-FFF2-40B4-BE49-F238E27FC236}">
                  <a16:creationId xmlns:a16="http://schemas.microsoft.com/office/drawing/2014/main" id="{232D4860-46E2-43EB-9F55-A0885ED057E2}"/>
                </a:ext>
              </a:extLst>
            </p:cNvPr>
            <p:cNvSpPr/>
            <p:nvPr/>
          </p:nvSpPr>
          <p:spPr>
            <a:xfrm>
              <a:off x="8152459" y="4808873"/>
              <a:ext cx="177490"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5" name="群組 84"/>
          <p:cNvGrpSpPr/>
          <p:nvPr/>
        </p:nvGrpSpPr>
        <p:grpSpPr>
          <a:xfrm rot="10800000">
            <a:off x="6549068" y="4403927"/>
            <a:ext cx="1440911" cy="1000232"/>
            <a:chOff x="8343189" y="3575795"/>
            <a:chExt cx="1440910" cy="1000232"/>
          </a:xfrm>
        </p:grpSpPr>
        <p:sp>
          <p:nvSpPr>
            <p:cNvPr id="86" name="Arrow: Chevron 3">
              <a:extLst>
                <a:ext uri="{FF2B5EF4-FFF2-40B4-BE49-F238E27FC236}">
                  <a16:creationId xmlns:a16="http://schemas.microsoft.com/office/drawing/2014/main" id="{B74DCDE5-F6FF-490A-B8D2-396498CA034B}"/>
                </a:ext>
              </a:extLst>
            </p:cNvPr>
            <p:cNvSpPr/>
            <p:nvPr/>
          </p:nvSpPr>
          <p:spPr>
            <a:xfrm>
              <a:off x="8343189" y="3575795"/>
              <a:ext cx="1440910" cy="914400"/>
            </a:xfrm>
            <a:prstGeom prst="chevron">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7" name="Oval 15">
              <a:extLst>
                <a:ext uri="{FF2B5EF4-FFF2-40B4-BE49-F238E27FC236}">
                  <a16:creationId xmlns:a16="http://schemas.microsoft.com/office/drawing/2014/main" id="{BDB611C0-188C-4800-8C8D-7405100DC7C7}"/>
                </a:ext>
              </a:extLst>
            </p:cNvPr>
            <p:cNvSpPr/>
            <p:nvPr/>
          </p:nvSpPr>
          <p:spPr>
            <a:xfrm>
              <a:off x="8874401" y="4398537"/>
              <a:ext cx="177490" cy="177490"/>
            </a:xfrm>
            <a:prstGeom prst="ellipse">
              <a:avLst/>
            </a:prstGeom>
            <a:solidFill>
              <a:schemeClr val="accent5">
                <a:lumMod val="5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8" name="群組 87"/>
          <p:cNvGrpSpPr/>
          <p:nvPr/>
        </p:nvGrpSpPr>
        <p:grpSpPr>
          <a:xfrm rot="10800000">
            <a:off x="5108145" y="4414765"/>
            <a:ext cx="1440915" cy="989403"/>
            <a:chOff x="7621643" y="3996960"/>
            <a:chExt cx="1440914" cy="989403"/>
          </a:xfrm>
        </p:grpSpPr>
        <p:sp>
          <p:nvSpPr>
            <p:cNvPr id="89" name="Arrow: Chevron 46">
              <a:extLst>
                <a:ext uri="{FF2B5EF4-FFF2-40B4-BE49-F238E27FC236}">
                  <a16:creationId xmlns:a16="http://schemas.microsoft.com/office/drawing/2014/main" id="{1BC15637-F3BD-449B-93FD-386E8A2DA987}"/>
                </a:ext>
              </a:extLst>
            </p:cNvPr>
            <p:cNvSpPr/>
            <p:nvPr/>
          </p:nvSpPr>
          <p:spPr>
            <a:xfrm>
              <a:off x="7621643" y="3996960"/>
              <a:ext cx="1440914" cy="914400"/>
            </a:xfrm>
            <a:prstGeom prst="chevron">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79">
              <a:extLst>
                <a:ext uri="{FF2B5EF4-FFF2-40B4-BE49-F238E27FC236}">
                  <a16:creationId xmlns:a16="http://schemas.microsoft.com/office/drawing/2014/main" id="{232D4860-46E2-43EB-9F55-A0885ED057E2}"/>
                </a:ext>
              </a:extLst>
            </p:cNvPr>
            <p:cNvSpPr/>
            <p:nvPr/>
          </p:nvSpPr>
          <p:spPr>
            <a:xfrm>
              <a:off x="8152459" y="4808873"/>
              <a:ext cx="177490" cy="177490"/>
            </a:xfrm>
            <a:prstGeom prst="ellipse">
              <a:avLst/>
            </a:prstGeom>
            <a:solidFill>
              <a:schemeClr val="accent5">
                <a:lumMod val="75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文字方塊 9"/>
          <p:cNvSpPr txBox="1"/>
          <p:nvPr/>
        </p:nvSpPr>
        <p:spPr>
          <a:xfrm>
            <a:off x="2583650" y="2082661"/>
            <a:ext cx="800219" cy="584775"/>
          </a:xfrm>
          <a:prstGeom prst="rect">
            <a:avLst/>
          </a:prstGeom>
          <a:noFill/>
        </p:spPr>
        <p:txBody>
          <a:bodyPr wrap="none" rtlCol="0">
            <a:spAutoFit/>
          </a:bodyPr>
          <a:lstStyle/>
          <a:p>
            <a:r>
              <a:rPr lang="zh-TW" altLang="en-US" sz="1600" b="1" dirty="0">
                <a:solidFill>
                  <a:schemeClr val="bg1"/>
                </a:solidFill>
              </a:rPr>
              <a:t>總積分</a:t>
            </a:r>
            <a:endParaRPr lang="en-US" altLang="zh-TW" sz="1600" b="1" dirty="0">
              <a:solidFill>
                <a:schemeClr val="bg1"/>
              </a:solidFill>
            </a:endParaRPr>
          </a:p>
          <a:p>
            <a:r>
              <a:rPr lang="en-US" altLang="zh-TW" sz="1600" b="1" dirty="0">
                <a:solidFill>
                  <a:schemeClr val="bg1"/>
                </a:solidFill>
              </a:rPr>
              <a:t>  (101)</a:t>
            </a:r>
            <a:endParaRPr lang="zh-TW" altLang="en-US" sz="1600" b="1" dirty="0">
              <a:solidFill>
                <a:schemeClr val="bg1"/>
              </a:solidFill>
            </a:endParaRPr>
          </a:p>
        </p:txBody>
      </p:sp>
      <p:sp>
        <p:nvSpPr>
          <p:cNvPr id="12" name="文字方塊 11"/>
          <p:cNvSpPr txBox="1"/>
          <p:nvPr/>
        </p:nvSpPr>
        <p:spPr>
          <a:xfrm>
            <a:off x="3973602" y="2104597"/>
            <a:ext cx="1005403" cy="584775"/>
          </a:xfrm>
          <a:prstGeom prst="rect">
            <a:avLst/>
          </a:prstGeom>
          <a:noFill/>
        </p:spPr>
        <p:txBody>
          <a:bodyPr wrap="none" rtlCol="0">
            <a:spAutoFit/>
          </a:bodyPr>
          <a:lstStyle/>
          <a:p>
            <a:r>
              <a:rPr lang="zh-TW" altLang="en-US" sz="1600" b="1" dirty="0">
                <a:solidFill>
                  <a:schemeClr val="bg1"/>
                </a:solidFill>
              </a:rPr>
              <a:t>均衡學習</a:t>
            </a:r>
            <a:endParaRPr lang="en-US" altLang="zh-TW" sz="1600" b="1" dirty="0">
              <a:solidFill>
                <a:schemeClr val="bg1"/>
              </a:solidFill>
            </a:endParaRPr>
          </a:p>
          <a:p>
            <a:r>
              <a:rPr lang="en-US" altLang="zh-TW" sz="1600" b="1" dirty="0">
                <a:solidFill>
                  <a:schemeClr val="bg1"/>
                </a:solidFill>
              </a:rPr>
              <a:t>    (21)</a:t>
            </a:r>
            <a:endParaRPr lang="zh-TW" altLang="en-US" sz="1600" b="1" dirty="0">
              <a:solidFill>
                <a:schemeClr val="bg1"/>
              </a:solidFill>
            </a:endParaRPr>
          </a:p>
        </p:txBody>
      </p:sp>
      <p:sp>
        <p:nvSpPr>
          <p:cNvPr id="17" name="文字方塊 16"/>
          <p:cNvSpPr txBox="1"/>
          <p:nvPr/>
        </p:nvSpPr>
        <p:spPr>
          <a:xfrm>
            <a:off x="5432582" y="2097617"/>
            <a:ext cx="1005403" cy="584775"/>
          </a:xfrm>
          <a:prstGeom prst="rect">
            <a:avLst/>
          </a:prstGeom>
          <a:noFill/>
        </p:spPr>
        <p:txBody>
          <a:bodyPr wrap="none" rtlCol="0">
            <a:spAutoFit/>
          </a:bodyPr>
          <a:lstStyle/>
          <a:p>
            <a:r>
              <a:rPr lang="zh-TW" altLang="en-US" sz="1600" b="1" dirty="0">
                <a:solidFill>
                  <a:schemeClr val="bg1"/>
                </a:solidFill>
              </a:rPr>
              <a:t>技藝優良</a:t>
            </a:r>
            <a:endParaRPr lang="en-US" altLang="zh-TW" sz="1600" b="1" dirty="0">
              <a:solidFill>
                <a:schemeClr val="bg1"/>
              </a:solidFill>
            </a:endParaRPr>
          </a:p>
          <a:p>
            <a:r>
              <a:rPr lang="en-US" altLang="zh-TW" sz="1600" b="1" dirty="0">
                <a:solidFill>
                  <a:schemeClr val="bg1"/>
                </a:solidFill>
              </a:rPr>
              <a:t>     (3)</a:t>
            </a:r>
            <a:endParaRPr lang="zh-TW" altLang="en-US" sz="1600" b="1" dirty="0">
              <a:solidFill>
                <a:schemeClr val="bg1"/>
              </a:solidFill>
            </a:endParaRPr>
          </a:p>
        </p:txBody>
      </p:sp>
      <p:sp>
        <p:nvSpPr>
          <p:cNvPr id="18" name="文字方塊 17"/>
          <p:cNvSpPr txBox="1"/>
          <p:nvPr/>
        </p:nvSpPr>
        <p:spPr>
          <a:xfrm>
            <a:off x="6927655" y="2098223"/>
            <a:ext cx="800219" cy="584775"/>
          </a:xfrm>
          <a:prstGeom prst="rect">
            <a:avLst/>
          </a:prstGeom>
          <a:noFill/>
        </p:spPr>
        <p:txBody>
          <a:bodyPr wrap="none" rtlCol="0">
            <a:spAutoFit/>
          </a:bodyPr>
          <a:lstStyle/>
          <a:p>
            <a:r>
              <a:rPr lang="zh-TW" altLang="en-US" sz="1600" b="1" dirty="0">
                <a:solidFill>
                  <a:schemeClr val="bg1"/>
                </a:solidFill>
              </a:rPr>
              <a:t>志願序</a:t>
            </a:r>
            <a:endParaRPr lang="en-US" altLang="zh-TW" sz="1600" b="1" dirty="0">
              <a:solidFill>
                <a:schemeClr val="bg1"/>
              </a:solidFill>
            </a:endParaRPr>
          </a:p>
          <a:p>
            <a:r>
              <a:rPr lang="en-US" altLang="zh-TW" sz="1600" b="1" dirty="0">
                <a:solidFill>
                  <a:schemeClr val="bg1"/>
                </a:solidFill>
              </a:rPr>
              <a:t>   (26)</a:t>
            </a:r>
            <a:endParaRPr lang="zh-TW" altLang="en-US" sz="1600" b="1" dirty="0">
              <a:solidFill>
                <a:schemeClr val="bg1"/>
              </a:solidFill>
            </a:endParaRPr>
          </a:p>
        </p:txBody>
      </p:sp>
      <p:sp>
        <p:nvSpPr>
          <p:cNvPr id="20" name="文字方塊 19"/>
          <p:cNvSpPr txBox="1"/>
          <p:nvPr/>
        </p:nvSpPr>
        <p:spPr>
          <a:xfrm>
            <a:off x="8338314" y="2113399"/>
            <a:ext cx="1005403" cy="584775"/>
          </a:xfrm>
          <a:prstGeom prst="rect">
            <a:avLst/>
          </a:prstGeom>
          <a:noFill/>
        </p:spPr>
        <p:txBody>
          <a:bodyPr wrap="none" rtlCol="0">
            <a:spAutoFit/>
          </a:bodyPr>
          <a:lstStyle/>
          <a:p>
            <a:r>
              <a:rPr lang="zh-TW" altLang="en-US" sz="1600" b="1" dirty="0">
                <a:solidFill>
                  <a:schemeClr val="bg1"/>
                </a:solidFill>
              </a:rPr>
              <a:t>弱勢身分</a:t>
            </a:r>
            <a:endParaRPr lang="en-US" altLang="zh-TW" sz="1600" b="1" dirty="0">
              <a:solidFill>
                <a:schemeClr val="bg1"/>
              </a:solidFill>
            </a:endParaRPr>
          </a:p>
          <a:p>
            <a:r>
              <a:rPr lang="en-US" altLang="zh-TW" sz="1600" b="1" dirty="0">
                <a:solidFill>
                  <a:schemeClr val="bg1"/>
                </a:solidFill>
              </a:rPr>
              <a:t>     (3)</a:t>
            </a:r>
            <a:endParaRPr lang="zh-TW" altLang="en-US" sz="1600" b="1" dirty="0">
              <a:solidFill>
                <a:schemeClr val="bg1"/>
              </a:solidFill>
            </a:endParaRPr>
          </a:p>
        </p:txBody>
      </p:sp>
      <p:sp>
        <p:nvSpPr>
          <p:cNvPr id="22" name="文字方塊 21"/>
          <p:cNvSpPr txBox="1"/>
          <p:nvPr/>
        </p:nvSpPr>
        <p:spPr>
          <a:xfrm>
            <a:off x="9745974" y="2131061"/>
            <a:ext cx="1005403" cy="584775"/>
          </a:xfrm>
          <a:prstGeom prst="rect">
            <a:avLst/>
          </a:prstGeom>
          <a:noFill/>
        </p:spPr>
        <p:txBody>
          <a:bodyPr wrap="none" rtlCol="0">
            <a:spAutoFit/>
          </a:bodyPr>
          <a:lstStyle/>
          <a:p>
            <a:r>
              <a:rPr lang="zh-TW" altLang="en-US" sz="1600" b="1" dirty="0">
                <a:solidFill>
                  <a:schemeClr val="bg1"/>
                </a:solidFill>
              </a:rPr>
              <a:t>教育會考</a:t>
            </a:r>
            <a:endParaRPr lang="en-US" altLang="zh-TW" sz="1600" b="1" dirty="0">
              <a:solidFill>
                <a:schemeClr val="bg1"/>
              </a:solidFill>
            </a:endParaRPr>
          </a:p>
          <a:p>
            <a:r>
              <a:rPr lang="en-US" altLang="zh-TW" sz="1600" b="1" dirty="0">
                <a:solidFill>
                  <a:schemeClr val="bg1"/>
                </a:solidFill>
              </a:rPr>
              <a:t>     (33)</a:t>
            </a:r>
            <a:endParaRPr lang="zh-TW" altLang="en-US" sz="1600" b="1" dirty="0">
              <a:solidFill>
                <a:schemeClr val="bg1"/>
              </a:solidFill>
            </a:endParaRPr>
          </a:p>
        </p:txBody>
      </p:sp>
      <p:sp>
        <p:nvSpPr>
          <p:cNvPr id="23" name="文字方塊 22"/>
          <p:cNvSpPr txBox="1"/>
          <p:nvPr/>
        </p:nvSpPr>
        <p:spPr>
          <a:xfrm>
            <a:off x="9642923" y="4564761"/>
            <a:ext cx="800219" cy="861774"/>
          </a:xfrm>
          <a:prstGeom prst="rect">
            <a:avLst/>
          </a:prstGeom>
          <a:noFill/>
        </p:spPr>
        <p:txBody>
          <a:bodyPr wrap="none" rtlCol="0">
            <a:spAutoFit/>
          </a:bodyPr>
          <a:lstStyle/>
          <a:p>
            <a:r>
              <a:rPr lang="zh-TW" altLang="en-US" sz="1600" b="1" dirty="0">
                <a:solidFill>
                  <a:schemeClr val="bg1"/>
                </a:solidFill>
              </a:rPr>
              <a:t>多元學</a:t>
            </a:r>
            <a:endParaRPr lang="en-US" altLang="zh-TW" sz="1600" b="1" dirty="0">
              <a:solidFill>
                <a:schemeClr val="bg1"/>
              </a:solidFill>
            </a:endParaRPr>
          </a:p>
          <a:p>
            <a:r>
              <a:rPr lang="zh-TW" altLang="en-US" sz="1600" b="1" dirty="0">
                <a:solidFill>
                  <a:schemeClr val="bg1"/>
                </a:solidFill>
              </a:rPr>
              <a:t>習表現</a:t>
            </a:r>
            <a:endParaRPr lang="en-US" altLang="zh-TW" sz="1600" b="1" dirty="0">
              <a:solidFill>
                <a:schemeClr val="bg1"/>
              </a:solidFill>
            </a:endParaRPr>
          </a:p>
          <a:p>
            <a:r>
              <a:rPr lang="en-US" altLang="zh-TW" b="1" dirty="0">
                <a:solidFill>
                  <a:schemeClr val="bg1"/>
                </a:solidFill>
              </a:rPr>
              <a:t>    </a:t>
            </a:r>
            <a:r>
              <a:rPr lang="en-US" altLang="zh-TW" sz="1600" b="1" dirty="0">
                <a:solidFill>
                  <a:schemeClr val="bg1"/>
                </a:solidFill>
              </a:rPr>
              <a:t>(15)</a:t>
            </a:r>
            <a:endParaRPr lang="zh-TW" altLang="en-US" sz="1600" b="1" dirty="0">
              <a:solidFill>
                <a:schemeClr val="bg1"/>
              </a:solidFill>
            </a:endParaRPr>
          </a:p>
        </p:txBody>
      </p:sp>
      <p:sp>
        <p:nvSpPr>
          <p:cNvPr id="26" name="文字方塊 25"/>
          <p:cNvSpPr txBox="1"/>
          <p:nvPr/>
        </p:nvSpPr>
        <p:spPr>
          <a:xfrm>
            <a:off x="8065530" y="4688454"/>
            <a:ext cx="1005403" cy="584775"/>
          </a:xfrm>
          <a:prstGeom prst="rect">
            <a:avLst/>
          </a:prstGeom>
          <a:noFill/>
        </p:spPr>
        <p:txBody>
          <a:bodyPr wrap="none" rtlCol="0">
            <a:spAutoFit/>
          </a:bodyPr>
          <a:lstStyle/>
          <a:p>
            <a:r>
              <a:rPr lang="zh-TW" altLang="en-US" sz="1600" b="1" dirty="0">
                <a:solidFill>
                  <a:schemeClr val="bg1"/>
                </a:solidFill>
              </a:rPr>
              <a:t>服務學習</a:t>
            </a:r>
            <a:endParaRPr lang="en-US" altLang="zh-TW" sz="1600" b="1" dirty="0">
              <a:solidFill>
                <a:schemeClr val="bg1"/>
              </a:solidFill>
            </a:endParaRPr>
          </a:p>
          <a:p>
            <a:r>
              <a:rPr lang="en-US" altLang="zh-TW" sz="1600" b="1" dirty="0">
                <a:solidFill>
                  <a:schemeClr val="bg1"/>
                </a:solidFill>
              </a:rPr>
              <a:t>       (15)</a:t>
            </a:r>
            <a:endParaRPr lang="zh-TW" altLang="en-US" sz="1600" b="1" dirty="0">
              <a:solidFill>
                <a:schemeClr val="bg1"/>
              </a:solidFill>
            </a:endParaRPr>
          </a:p>
        </p:txBody>
      </p:sp>
      <p:sp>
        <p:nvSpPr>
          <p:cNvPr id="91" name="文字方塊 90"/>
          <p:cNvSpPr txBox="1"/>
          <p:nvPr/>
        </p:nvSpPr>
        <p:spPr>
          <a:xfrm>
            <a:off x="6907566" y="4678087"/>
            <a:ext cx="595035" cy="584775"/>
          </a:xfrm>
          <a:prstGeom prst="rect">
            <a:avLst/>
          </a:prstGeom>
          <a:noFill/>
        </p:spPr>
        <p:txBody>
          <a:bodyPr wrap="none" rtlCol="0">
            <a:spAutoFit/>
          </a:bodyPr>
          <a:lstStyle/>
          <a:p>
            <a:r>
              <a:rPr lang="zh-TW" altLang="en-US" sz="1600" b="1" dirty="0">
                <a:solidFill>
                  <a:schemeClr val="bg1"/>
                </a:solidFill>
              </a:rPr>
              <a:t>競賽</a:t>
            </a:r>
            <a:endParaRPr lang="en-US" altLang="zh-TW" sz="1600" b="1" dirty="0">
              <a:solidFill>
                <a:schemeClr val="bg1"/>
              </a:solidFill>
            </a:endParaRPr>
          </a:p>
          <a:p>
            <a:r>
              <a:rPr lang="en-US" altLang="zh-TW" sz="1600" b="1" dirty="0">
                <a:solidFill>
                  <a:schemeClr val="bg1"/>
                </a:solidFill>
              </a:rPr>
              <a:t>  (7)</a:t>
            </a:r>
            <a:endParaRPr lang="zh-TW" altLang="en-US" sz="1600" b="1" dirty="0">
              <a:solidFill>
                <a:schemeClr val="bg1"/>
              </a:solidFill>
            </a:endParaRPr>
          </a:p>
        </p:txBody>
      </p:sp>
      <p:sp>
        <p:nvSpPr>
          <p:cNvPr id="92" name="文字方塊 91"/>
          <p:cNvSpPr txBox="1"/>
          <p:nvPr/>
        </p:nvSpPr>
        <p:spPr>
          <a:xfrm>
            <a:off x="5139182" y="4777681"/>
            <a:ext cx="1005403" cy="338554"/>
          </a:xfrm>
          <a:prstGeom prst="rect">
            <a:avLst/>
          </a:prstGeom>
          <a:noFill/>
        </p:spPr>
        <p:txBody>
          <a:bodyPr wrap="none" rtlCol="0">
            <a:spAutoFit/>
          </a:bodyPr>
          <a:lstStyle/>
          <a:p>
            <a:r>
              <a:rPr lang="zh-TW" altLang="en-US" sz="1600" b="1" dirty="0">
                <a:solidFill>
                  <a:schemeClr val="bg1"/>
                </a:solidFill>
              </a:rPr>
              <a:t>各科會考</a:t>
            </a:r>
          </a:p>
        </p:txBody>
      </p:sp>
      <p:sp>
        <p:nvSpPr>
          <p:cNvPr id="63" name="文字方塊 62"/>
          <p:cNvSpPr txBox="1"/>
          <p:nvPr/>
        </p:nvSpPr>
        <p:spPr>
          <a:xfrm>
            <a:off x="5241623" y="5430471"/>
            <a:ext cx="1410964" cy="523220"/>
          </a:xfrm>
          <a:prstGeom prst="rect">
            <a:avLst/>
          </a:prstGeom>
          <a:noFill/>
        </p:spPr>
        <p:txBody>
          <a:bodyPr wrap="none" rtlCol="0">
            <a:spAutoFit/>
          </a:bodyPr>
          <a:lstStyle/>
          <a:p>
            <a:r>
              <a:rPr lang="zh-TW" altLang="en-US" sz="1400" dirty="0"/>
              <a:t>依序由國</a:t>
            </a:r>
            <a:r>
              <a:rPr lang="en-US" altLang="zh-TW" sz="1400" dirty="0">
                <a:latin typeface="+mn-ea"/>
              </a:rPr>
              <a:t>,</a:t>
            </a:r>
            <a:r>
              <a:rPr lang="zh-TW" altLang="en-US" sz="1400" dirty="0"/>
              <a:t>數</a:t>
            </a:r>
            <a:r>
              <a:rPr lang="en-US" altLang="zh-TW" sz="1400" dirty="0">
                <a:latin typeface="+mn-ea"/>
              </a:rPr>
              <a:t>,</a:t>
            </a:r>
            <a:r>
              <a:rPr lang="zh-TW" altLang="en-US" sz="1400" dirty="0"/>
              <a:t>英</a:t>
            </a:r>
            <a:r>
              <a:rPr lang="en-US" altLang="zh-TW" sz="1400" dirty="0">
                <a:latin typeface="+mn-ea"/>
              </a:rPr>
              <a:t>,</a:t>
            </a:r>
          </a:p>
          <a:p>
            <a:r>
              <a:rPr lang="zh-TW" altLang="en-US" sz="1400" dirty="0"/>
              <a:t>自</a:t>
            </a:r>
            <a:r>
              <a:rPr lang="en-US" altLang="zh-TW" sz="1400" dirty="0">
                <a:latin typeface="+mn-ea"/>
              </a:rPr>
              <a:t>,</a:t>
            </a:r>
            <a:r>
              <a:rPr lang="zh-TW" altLang="en-US" sz="1400" dirty="0"/>
              <a:t>社</a:t>
            </a:r>
            <a:r>
              <a:rPr lang="en-US" altLang="zh-TW" sz="1400" dirty="0">
                <a:latin typeface="+mn-ea"/>
              </a:rPr>
              <a:t>,</a:t>
            </a:r>
            <a:r>
              <a:rPr lang="zh-TW" altLang="en-US" sz="1400" dirty="0"/>
              <a:t>寫作</a:t>
            </a:r>
          </a:p>
        </p:txBody>
      </p:sp>
      <p:sp>
        <p:nvSpPr>
          <p:cNvPr id="2" name="矩形 1"/>
          <p:cNvSpPr/>
          <p:nvPr/>
        </p:nvSpPr>
        <p:spPr>
          <a:xfrm>
            <a:off x="9389001" y="2938825"/>
            <a:ext cx="1443856" cy="1169551"/>
          </a:xfrm>
          <a:prstGeom prst="rect">
            <a:avLst/>
          </a:prstGeom>
        </p:spPr>
        <p:txBody>
          <a:bodyPr wrap="square">
            <a:spAutoFit/>
          </a:bodyPr>
          <a:lstStyle/>
          <a:p>
            <a:pPr>
              <a:defRPr/>
            </a:pPr>
            <a:r>
              <a:rPr lang="zh-TW" altLang="en-US" sz="1400" dirty="0"/>
              <a:t>非護理科之私立</a:t>
            </a:r>
            <a:endParaRPr lang="en-US" altLang="zh-TW" sz="1400" dirty="0"/>
          </a:p>
          <a:p>
            <a:pPr>
              <a:defRPr/>
            </a:pPr>
            <a:r>
              <a:rPr lang="zh-TW" altLang="en-US" sz="1400" dirty="0"/>
              <a:t>招生學校各科組</a:t>
            </a:r>
            <a:endParaRPr lang="en-US" altLang="zh-TW" sz="1400" dirty="0"/>
          </a:p>
          <a:p>
            <a:pPr>
              <a:defRPr/>
            </a:pPr>
            <a:r>
              <a:rPr lang="zh-TW" altLang="en-US" sz="1400" dirty="0"/>
              <a:t>，由各校自行決</a:t>
            </a:r>
            <a:endParaRPr lang="en-US" altLang="zh-TW" sz="1400" dirty="0"/>
          </a:p>
          <a:p>
            <a:pPr>
              <a:defRPr/>
            </a:pPr>
            <a:r>
              <a:rPr lang="zh-TW" altLang="en-US" sz="1400" dirty="0"/>
              <a:t>定是否採計教育</a:t>
            </a:r>
            <a:endParaRPr lang="en-US" altLang="zh-TW" sz="1400" dirty="0"/>
          </a:p>
          <a:p>
            <a:pPr>
              <a:defRPr/>
            </a:pPr>
            <a:r>
              <a:rPr lang="zh-TW" altLang="en-US" sz="1400" dirty="0"/>
              <a:t>會考成績。</a:t>
            </a:r>
            <a:endParaRPr lang="en-US" altLang="zh-TW" sz="1400" dirty="0"/>
          </a:p>
        </p:txBody>
      </p:sp>
    </p:spTree>
    <p:extLst>
      <p:ext uri="{BB962C8B-B14F-4D97-AF65-F5344CB8AC3E}">
        <p14:creationId xmlns:p14="http://schemas.microsoft.com/office/powerpoint/2010/main" val="383322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5" y="636932"/>
            <a:ext cx="5453449" cy="168764"/>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4272481" y="388031"/>
            <a:ext cx="3647040" cy="677108"/>
          </a:xfrm>
          <a:prstGeom prst="rect">
            <a:avLst/>
          </a:prstGeom>
          <a:noFill/>
        </p:spPr>
        <p:txBody>
          <a:bodyPr wrap="square" lIns="0" tIns="0" rIns="0" bIns="0" rtlCol="0" anchor="t">
            <a:spAutoFit/>
          </a:bodyPr>
          <a:lstStyle/>
          <a:p>
            <a:pPr algn="ctr"/>
            <a:r>
              <a:rPr lang="zh-TW" altLang="en-US" sz="4400" b="1" dirty="0"/>
              <a:t>摘要</a:t>
            </a:r>
            <a:endParaRPr lang="en-US" sz="4400" b="1" dirty="0"/>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590639" y="6356358"/>
            <a:ext cx="201312" cy="365125"/>
          </a:xfrm>
        </p:spPr>
        <p:txBody>
          <a:bodyPr/>
          <a:lstStyle/>
          <a:p>
            <a:r>
              <a:rPr lang="en-US" altLang="zh-TW" sz="1600" dirty="0">
                <a:solidFill>
                  <a:schemeClr val="bg1"/>
                </a:solidFill>
              </a:rPr>
              <a:t>2</a:t>
            </a:r>
            <a:endParaRPr lang="en-US" sz="1600" dirty="0">
              <a:solidFill>
                <a:schemeClr val="bg1"/>
              </a:solidFill>
            </a:endParaRPr>
          </a:p>
        </p:txBody>
      </p:sp>
      <p:pic>
        <p:nvPicPr>
          <p:cNvPr id="21" name="圖片 2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270475" y="2265344"/>
            <a:ext cx="1637480" cy="1369283"/>
          </a:xfrm>
          <a:prstGeom prst="rect">
            <a:avLst/>
          </a:prstGeom>
        </p:spPr>
      </p:pic>
      <p:pic>
        <p:nvPicPr>
          <p:cNvPr id="23" name="圖片 2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53449" y="1991630"/>
            <a:ext cx="1261587" cy="1642997"/>
          </a:xfrm>
          <a:prstGeom prst="rect">
            <a:avLst/>
          </a:prstGeom>
        </p:spPr>
      </p:pic>
      <p:sp>
        <p:nvSpPr>
          <p:cNvPr id="3" name="矩形 2"/>
          <p:cNvSpPr/>
          <p:nvPr/>
        </p:nvSpPr>
        <p:spPr>
          <a:xfrm>
            <a:off x="586239" y="3860922"/>
            <a:ext cx="3416320" cy="1354217"/>
          </a:xfrm>
          <a:prstGeom prst="rect">
            <a:avLst/>
          </a:prstGeom>
        </p:spPr>
        <p:txBody>
          <a:bodyPr wrap="none">
            <a:spAutoFit/>
          </a:bodyPr>
          <a:lstStyle/>
          <a:p>
            <a:pPr>
              <a:spcBef>
                <a:spcPts val="1200"/>
              </a:spcBef>
              <a:defRPr/>
            </a:pPr>
            <a:r>
              <a:rPr lang="zh-TW" altLang="en-US" sz="3600" b="1" dirty="0">
                <a:latin typeface="+mn-ea"/>
              </a:rPr>
              <a:t>十二年國民基本</a:t>
            </a:r>
            <a:endParaRPr lang="en-US" altLang="zh-TW" sz="3600" b="1" dirty="0">
              <a:latin typeface="+mn-ea"/>
            </a:endParaRPr>
          </a:p>
          <a:p>
            <a:pPr algn="ctr">
              <a:spcBef>
                <a:spcPts val="1200"/>
              </a:spcBef>
              <a:defRPr/>
            </a:pPr>
            <a:r>
              <a:rPr lang="zh-TW" altLang="en-US" sz="3600" b="1" dirty="0">
                <a:latin typeface="+mn-ea"/>
              </a:rPr>
              <a:t>教育概述</a:t>
            </a:r>
          </a:p>
        </p:txBody>
      </p:sp>
      <p:sp>
        <p:nvSpPr>
          <p:cNvPr id="5" name="矩形 4"/>
          <p:cNvSpPr/>
          <p:nvPr/>
        </p:nvSpPr>
        <p:spPr>
          <a:xfrm>
            <a:off x="4353697" y="3783970"/>
            <a:ext cx="4328291" cy="1754326"/>
          </a:xfrm>
          <a:prstGeom prst="rect">
            <a:avLst/>
          </a:prstGeom>
        </p:spPr>
        <p:txBody>
          <a:bodyPr wrap="square">
            <a:spAutoFit/>
          </a:bodyPr>
          <a:lstStyle/>
          <a:p>
            <a:pPr>
              <a:defRPr/>
            </a:pPr>
            <a:r>
              <a:rPr lang="en-US" altLang="zh-TW" sz="3600" b="1" dirty="0">
                <a:latin typeface="+mn-ea"/>
              </a:rPr>
              <a:t>112</a:t>
            </a:r>
            <a:r>
              <a:rPr lang="zh-TW" altLang="en-US" sz="3600" b="1" dirty="0">
                <a:latin typeface="+mn-ea"/>
              </a:rPr>
              <a:t>學年度基北區</a:t>
            </a:r>
            <a:endParaRPr lang="en-US" altLang="zh-TW" sz="3600" b="1" dirty="0">
              <a:latin typeface="+mn-ea"/>
            </a:endParaRPr>
          </a:p>
          <a:p>
            <a:pPr>
              <a:defRPr/>
            </a:pPr>
            <a:r>
              <a:rPr lang="zh-TW" altLang="en-US" sz="3600" b="1" dirty="0">
                <a:latin typeface="+mn-ea"/>
              </a:rPr>
              <a:t>高級中等學校及五專免試入學規劃</a:t>
            </a:r>
            <a:endParaRPr lang="en-US" altLang="zh-TW" sz="3600" b="1" dirty="0">
              <a:latin typeface="+mn-ea"/>
            </a:endParaRPr>
          </a:p>
        </p:txBody>
      </p:sp>
      <p:sp>
        <p:nvSpPr>
          <p:cNvPr id="10" name="矩形 9"/>
          <p:cNvSpPr/>
          <p:nvPr/>
        </p:nvSpPr>
        <p:spPr>
          <a:xfrm>
            <a:off x="9939307" y="3860915"/>
            <a:ext cx="1364476" cy="646331"/>
          </a:xfrm>
          <a:prstGeom prst="rect">
            <a:avLst/>
          </a:prstGeom>
        </p:spPr>
        <p:txBody>
          <a:bodyPr wrap="none">
            <a:spAutoFit/>
          </a:bodyPr>
          <a:lstStyle/>
          <a:p>
            <a:pPr>
              <a:spcBef>
                <a:spcPts val="1200"/>
              </a:spcBef>
              <a:defRPr/>
            </a:pPr>
            <a:r>
              <a:rPr lang="zh-TW" altLang="en-US" sz="3600" b="1" dirty="0">
                <a:latin typeface="+mn-ea"/>
              </a:rPr>
              <a:t>結  語</a:t>
            </a:r>
          </a:p>
        </p:txBody>
      </p:sp>
      <p:pic>
        <p:nvPicPr>
          <p:cNvPr id="1027" name="Picture 3" descr="C:\Users\USER\Desktop\結語.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489601" y="2078741"/>
            <a:ext cx="1545745" cy="15558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629889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36"/>
            <a:ext cx="3245709" cy="16664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30</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24" name="TextBox 7">
            <a:extLst>
              <a:ext uri="{FF2B5EF4-FFF2-40B4-BE49-F238E27FC236}">
                <a16:creationId xmlns:a16="http://schemas.microsoft.com/office/drawing/2014/main" id="{5A0151CA-4F17-486D-A55B-4FFDBA3708A3}"/>
              </a:ext>
            </a:extLst>
          </p:cNvPr>
          <p:cNvSpPr txBox="1"/>
          <p:nvPr/>
        </p:nvSpPr>
        <p:spPr>
          <a:xfrm>
            <a:off x="2712536" y="403559"/>
            <a:ext cx="8743343" cy="677108"/>
          </a:xfrm>
          <a:prstGeom prst="rect">
            <a:avLst/>
          </a:prstGeom>
          <a:noFill/>
        </p:spPr>
        <p:txBody>
          <a:bodyPr wrap="square" lIns="0" tIns="0" rIns="0" bIns="0" rtlCol="0" anchor="t">
            <a:spAutoFit/>
          </a:bodyPr>
          <a:lstStyle/>
          <a:p>
            <a:pPr algn="ctr"/>
            <a:r>
              <a:rPr lang="zh-TW" altLang="en-US" sz="4400" b="1" dirty="0">
                <a:solidFill>
                  <a:prstClr val="black"/>
                </a:solidFill>
              </a:rPr>
              <a:t>五專聯合免試招生資訊</a:t>
            </a:r>
            <a:endParaRPr lang="en-US" altLang="zh-TW" sz="4400" b="1" dirty="0">
              <a:solidFill>
                <a:prstClr val="black"/>
              </a:solidFill>
            </a:endParaRPr>
          </a:p>
        </p:txBody>
      </p:sp>
      <p:sp>
        <p:nvSpPr>
          <p:cNvPr id="2" name="矩形 1"/>
          <p:cNvSpPr/>
          <p:nvPr/>
        </p:nvSpPr>
        <p:spPr>
          <a:xfrm>
            <a:off x="2596193" y="1369465"/>
            <a:ext cx="8898155" cy="4672048"/>
          </a:xfrm>
          <a:prstGeom prst="rect">
            <a:avLst/>
          </a:prstGeom>
        </p:spPr>
        <p:txBody>
          <a:bodyPr wrap="square">
            <a:spAutoFit/>
          </a:bodyPr>
          <a:lstStyle/>
          <a:p>
            <a:pPr marL="0" lvl="2">
              <a:lnSpc>
                <a:spcPct val="90000"/>
              </a:lnSpc>
              <a:spcBef>
                <a:spcPct val="0"/>
              </a:spcBef>
              <a:defRPr/>
            </a:pPr>
            <a:r>
              <a:rPr lang="zh-TW" altLang="en-US" sz="2400" dirty="0">
                <a:latin typeface="+mn-ea"/>
              </a:rPr>
              <a:t>招生對象：公私立國民中學應屆、非應屆畢業生及具同等學力者</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招生學校：</a:t>
            </a:r>
            <a:r>
              <a:rPr lang="zh-TW" altLang="en-US" sz="2400" dirty="0">
                <a:solidFill>
                  <a:srgbClr val="000000"/>
                </a:solidFill>
                <a:latin typeface="+mn-ea"/>
              </a:rPr>
              <a:t>北、中、南區五年制專科學校</a:t>
            </a:r>
            <a:r>
              <a:rPr lang="en-US" altLang="zh-TW" sz="2400" dirty="0">
                <a:solidFill>
                  <a:srgbClr val="000000"/>
                </a:solidFill>
                <a:latin typeface="+mn-ea"/>
              </a:rPr>
              <a:t>(</a:t>
            </a:r>
            <a:r>
              <a:rPr lang="zh-TW" altLang="en-US" sz="2400" dirty="0">
                <a:solidFill>
                  <a:srgbClr val="000000"/>
                </a:solidFill>
                <a:latin typeface="+mn-ea"/>
              </a:rPr>
              <a:t>同優先免試之</a:t>
            </a:r>
            <a:r>
              <a:rPr lang="en-US" altLang="zh-TW" sz="2400" dirty="0">
                <a:solidFill>
                  <a:schemeClr val="accent1"/>
                </a:solidFill>
                <a:latin typeface="+mn-ea"/>
              </a:rPr>
              <a:t>44</a:t>
            </a:r>
            <a:r>
              <a:rPr lang="zh-TW" altLang="en-US" sz="2400" dirty="0">
                <a:solidFill>
                  <a:srgbClr val="000000"/>
                </a:solidFill>
                <a:latin typeface="+mn-ea"/>
              </a:rPr>
              <a:t>所學校</a:t>
            </a:r>
            <a:r>
              <a:rPr lang="en-US" altLang="zh-TW" sz="2400" dirty="0">
                <a:solidFill>
                  <a:srgbClr val="000000"/>
                </a:solidFill>
                <a:latin typeface="+mn-ea"/>
              </a:rPr>
              <a:t>)</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簡章發售及公告： </a:t>
            </a:r>
            <a:r>
              <a:rPr lang="en-US" altLang="zh-TW" sz="2400" dirty="0">
                <a:solidFill>
                  <a:schemeClr val="accent1"/>
                </a:solidFill>
                <a:latin typeface="+mn-ea"/>
              </a:rPr>
              <a:t>112</a:t>
            </a:r>
            <a:r>
              <a:rPr lang="zh-TW" altLang="en-US" sz="2400" dirty="0">
                <a:solidFill>
                  <a:schemeClr val="accent1"/>
                </a:solidFill>
                <a:latin typeface="+mn-ea"/>
              </a:rPr>
              <a:t>年</a:t>
            </a:r>
            <a:r>
              <a:rPr lang="en-US" altLang="zh-TW" sz="2400" dirty="0">
                <a:solidFill>
                  <a:schemeClr val="accent1"/>
                </a:solidFill>
                <a:latin typeface="+mn-ea"/>
              </a:rPr>
              <a:t>1</a:t>
            </a:r>
            <a:r>
              <a:rPr lang="zh-TW" altLang="en-US" sz="2400" dirty="0">
                <a:solidFill>
                  <a:schemeClr val="accent1"/>
                </a:solidFill>
                <a:latin typeface="+mn-ea"/>
              </a:rPr>
              <a:t>月</a:t>
            </a:r>
            <a:r>
              <a:rPr lang="en-US" altLang="zh-TW" sz="2400" dirty="0">
                <a:solidFill>
                  <a:schemeClr val="accent1"/>
                </a:solidFill>
                <a:latin typeface="+mn-ea"/>
              </a:rPr>
              <a:t>16</a:t>
            </a:r>
            <a:r>
              <a:rPr lang="zh-TW" altLang="en-US" sz="2400" dirty="0">
                <a:solidFill>
                  <a:schemeClr val="accent1"/>
                </a:solidFill>
                <a:latin typeface="+mn-ea"/>
              </a:rPr>
              <a:t>日</a:t>
            </a:r>
            <a:r>
              <a:rPr lang="zh-TW" altLang="en-US" sz="2400" dirty="0">
                <a:latin typeface="+mn-ea"/>
              </a:rPr>
              <a:t>起發售及開放網路下載</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通訊及集體及個別報名：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r>
              <a:rPr lang="en-US" altLang="zh-TW" sz="2400" dirty="0">
                <a:latin typeface="+mn-ea"/>
              </a:rPr>
              <a:t>- 112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en-US" altLang="zh-TW" sz="2400" dirty="0">
              <a:latin typeface="+mn-ea"/>
            </a:endParaRPr>
          </a:p>
          <a:p>
            <a:pPr marL="0" lvl="2">
              <a:lnSpc>
                <a:spcPct val="90000"/>
              </a:lnSpc>
              <a:spcBef>
                <a:spcPct val="0"/>
              </a:spcBef>
              <a:defRPr/>
            </a:pPr>
            <a:endParaRPr lang="en-US" altLang="zh-TW" sz="2400" dirty="0">
              <a:latin typeface="+mn-ea"/>
            </a:endParaRPr>
          </a:p>
          <a:p>
            <a:pPr marL="0" lvl="2">
              <a:lnSpc>
                <a:spcPct val="90000"/>
              </a:lnSpc>
              <a:spcBef>
                <a:spcPct val="0"/>
              </a:spcBef>
              <a:defRPr/>
            </a:pPr>
            <a:r>
              <a:rPr lang="zh-TW" altLang="en-US" sz="2400" dirty="0">
                <a:latin typeface="+mn-ea"/>
              </a:rPr>
              <a:t>現場報名： </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2</a:t>
            </a:r>
            <a:r>
              <a:rPr lang="zh-TW" altLang="en-US" sz="2400" dirty="0">
                <a:latin typeface="+mn-ea"/>
              </a:rPr>
              <a:t>日</a:t>
            </a:r>
            <a:r>
              <a:rPr lang="en-US" altLang="zh-TW" sz="2400" dirty="0">
                <a:latin typeface="+mn-ea"/>
              </a:rPr>
              <a:t>- 112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3</a:t>
            </a:r>
            <a:r>
              <a:rPr lang="zh-TW" altLang="en-US" sz="2400" dirty="0">
                <a:latin typeface="+mn-ea"/>
              </a:rPr>
              <a:t>日</a:t>
            </a:r>
            <a:endParaRPr lang="en-US" altLang="zh-TW" sz="2400" dirty="0">
              <a:latin typeface="+mn-ea"/>
            </a:endParaRPr>
          </a:p>
          <a:p>
            <a:pPr marL="0" lvl="2">
              <a:lnSpc>
                <a:spcPct val="90000"/>
              </a:lnSpc>
              <a:spcBef>
                <a:spcPct val="0"/>
              </a:spcBef>
              <a:defRPr/>
            </a:pPr>
            <a:endParaRPr lang="en-US" altLang="zh-TW" sz="2400" dirty="0">
              <a:latin typeface="+mn-ea"/>
            </a:endParaRPr>
          </a:p>
          <a:p>
            <a:pPr fontAlgn="ctr"/>
            <a:r>
              <a:rPr lang="zh-TW" altLang="zh-TW" sz="2400" dirty="0"/>
              <a:t>寄發現場登記分發報到通知單</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7</a:t>
            </a:r>
            <a:r>
              <a:rPr lang="zh-TW" altLang="en-US" sz="2400" dirty="0">
                <a:latin typeface="+mn-ea"/>
              </a:rPr>
              <a:t>日</a:t>
            </a:r>
            <a:endParaRPr lang="en-US" altLang="zh-TW" sz="2400" dirty="0"/>
          </a:p>
          <a:p>
            <a:pPr fontAlgn="t"/>
            <a:endParaRPr lang="en-US" altLang="zh-TW" dirty="0"/>
          </a:p>
          <a:p>
            <a:pPr fontAlgn="t"/>
            <a:endParaRPr lang="zh-TW" altLang="zh-TW" dirty="0"/>
          </a:p>
          <a:p>
            <a:pPr marL="0" lvl="2">
              <a:lnSpc>
                <a:spcPct val="90000"/>
              </a:lnSpc>
              <a:spcBef>
                <a:spcPct val="0"/>
              </a:spcBef>
              <a:defRPr/>
            </a:pPr>
            <a:r>
              <a:rPr lang="zh-TW" altLang="en-US" sz="2400" dirty="0">
                <a:latin typeface="+mn-ea"/>
              </a:rPr>
              <a:t>報到： </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17</a:t>
            </a:r>
            <a:r>
              <a:rPr lang="zh-TW" altLang="en-US" sz="2400" dirty="0">
                <a:latin typeface="+mn-ea"/>
              </a:rPr>
              <a:t>日</a:t>
            </a:r>
            <a:endParaRPr lang="en-US" altLang="zh-TW" sz="2400" dirty="0">
              <a:latin typeface="+mn-ea"/>
            </a:endParaRPr>
          </a:p>
        </p:txBody>
      </p:sp>
      <p:sp>
        <p:nvSpPr>
          <p:cNvPr id="49" name="Freeform 1668">
            <a:extLst>
              <a:ext uri="{FF2B5EF4-FFF2-40B4-BE49-F238E27FC236}">
                <a16:creationId xmlns:a16="http://schemas.microsoft.com/office/drawing/2014/main" id="{0823C732-8F44-466E-B9A4-83308DEE4F76}"/>
              </a:ext>
            </a:extLst>
          </p:cNvPr>
          <p:cNvSpPr>
            <a:spLocks noEditPoints="1"/>
          </p:cNvSpPr>
          <p:nvPr/>
        </p:nvSpPr>
        <p:spPr bwMode="auto">
          <a:xfrm>
            <a:off x="2366406" y="1426088"/>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id="{0823C732-8F44-466E-B9A4-83308DEE4F76}"/>
              </a:ext>
            </a:extLst>
          </p:cNvPr>
          <p:cNvSpPr>
            <a:spLocks noEditPoints="1"/>
          </p:cNvSpPr>
          <p:nvPr/>
        </p:nvSpPr>
        <p:spPr bwMode="auto">
          <a:xfrm>
            <a:off x="2366406" y="2079923"/>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id="{0823C732-8F44-466E-B9A4-83308DEE4F76}"/>
              </a:ext>
            </a:extLst>
          </p:cNvPr>
          <p:cNvSpPr>
            <a:spLocks noEditPoints="1"/>
          </p:cNvSpPr>
          <p:nvPr/>
        </p:nvSpPr>
        <p:spPr bwMode="auto">
          <a:xfrm>
            <a:off x="2366406" y="2733767"/>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id="{0823C732-8F44-466E-B9A4-83308DEE4F76}"/>
              </a:ext>
            </a:extLst>
          </p:cNvPr>
          <p:cNvSpPr>
            <a:spLocks noEditPoints="1"/>
          </p:cNvSpPr>
          <p:nvPr/>
        </p:nvSpPr>
        <p:spPr bwMode="auto">
          <a:xfrm>
            <a:off x="2370233" y="3404076"/>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id="{0823C732-8F44-466E-B9A4-83308DEE4F76}"/>
              </a:ext>
            </a:extLst>
          </p:cNvPr>
          <p:cNvSpPr>
            <a:spLocks noEditPoints="1"/>
          </p:cNvSpPr>
          <p:nvPr/>
        </p:nvSpPr>
        <p:spPr bwMode="auto">
          <a:xfrm>
            <a:off x="2364265" y="4054894"/>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id="{0823C732-8F44-466E-B9A4-83308DEE4F76}"/>
              </a:ext>
            </a:extLst>
          </p:cNvPr>
          <p:cNvSpPr>
            <a:spLocks noEditPoints="1"/>
          </p:cNvSpPr>
          <p:nvPr/>
        </p:nvSpPr>
        <p:spPr bwMode="auto">
          <a:xfrm>
            <a:off x="2364266" y="4779863"/>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id="{0823C732-8F44-466E-B9A4-83308DEE4F76}"/>
              </a:ext>
            </a:extLst>
          </p:cNvPr>
          <p:cNvSpPr>
            <a:spLocks noEditPoints="1"/>
          </p:cNvSpPr>
          <p:nvPr/>
        </p:nvSpPr>
        <p:spPr bwMode="auto">
          <a:xfrm>
            <a:off x="2367963" y="5636825"/>
            <a:ext cx="262839" cy="26283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1967289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4917991"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31</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辦理方式</a:t>
            </a:r>
            <a:endParaRPr lang="en-US" sz="4400" b="1" dirty="0">
              <a:solidFill>
                <a:prstClr val="black"/>
              </a:solidFill>
            </a:endParaRPr>
          </a:p>
        </p:txBody>
      </p:sp>
      <p:sp>
        <p:nvSpPr>
          <p:cNvPr id="34" name="矩形 33"/>
          <p:cNvSpPr/>
          <p:nvPr/>
        </p:nvSpPr>
        <p:spPr>
          <a:xfrm>
            <a:off x="2717196" y="1347754"/>
            <a:ext cx="8612925" cy="3200876"/>
          </a:xfrm>
          <a:prstGeom prst="rect">
            <a:avLst/>
          </a:prstGeom>
        </p:spPr>
        <p:txBody>
          <a:bodyPr wrap="square">
            <a:spAutoFit/>
          </a:bodyPr>
          <a:lstStyle/>
          <a:p>
            <a:pPr>
              <a:spcBef>
                <a:spcPts val="600"/>
              </a:spcBef>
              <a:buFont typeface="Arial" panose="020B0604020202020204" pitchFamily="34" charset="0"/>
              <a:buNone/>
            </a:pPr>
            <a:r>
              <a:rPr lang="zh-TW" altLang="en-US" sz="2800" dirty="0">
                <a:latin typeface="+mn-ea"/>
              </a:rPr>
              <a:t>報名原則：</a:t>
            </a:r>
            <a:endParaRPr lang="en-US" altLang="zh-TW" sz="2800" dirty="0">
              <a:latin typeface="+mn-ea"/>
            </a:endParaRPr>
          </a:p>
          <a:p>
            <a:pPr>
              <a:spcBef>
                <a:spcPts val="600"/>
              </a:spcBef>
              <a:buFont typeface="Arial" panose="020B0604020202020204" pitchFamily="34" charset="0"/>
              <a:buNone/>
            </a:pPr>
            <a:r>
              <a:rPr lang="en-US" altLang="zh-TW" sz="2000" dirty="0"/>
              <a:t>       </a:t>
            </a:r>
            <a:r>
              <a:rPr lang="zh-TW" altLang="en-US" sz="2000" dirty="0">
                <a:solidFill>
                  <a:schemeClr val="accent1"/>
                </a:solidFill>
              </a:rPr>
              <a:t>各五專</a:t>
            </a:r>
            <a:r>
              <a:rPr lang="zh-TW" altLang="en-US" sz="2000" dirty="0"/>
              <a:t>招生學校得訂定採計之比序項目，並以</a:t>
            </a:r>
            <a:r>
              <a:rPr lang="zh-TW" altLang="en-US" sz="2000" dirty="0">
                <a:solidFill>
                  <a:schemeClr val="accent1"/>
                </a:solidFill>
              </a:rPr>
              <a:t>積分</a:t>
            </a:r>
            <a:r>
              <a:rPr lang="zh-TW" altLang="en-US" sz="2000" dirty="0"/>
              <a:t>方式作為分發依據</a:t>
            </a:r>
          </a:p>
          <a:p>
            <a:pPr>
              <a:spcBef>
                <a:spcPts val="600"/>
              </a:spcBef>
              <a:buFont typeface="Arial" panose="020B0604020202020204" pitchFamily="34" charset="0"/>
              <a:buNone/>
            </a:pPr>
            <a:r>
              <a:rPr lang="en-US" altLang="zh-TW" sz="2000" dirty="0"/>
              <a:t>       </a:t>
            </a:r>
            <a:r>
              <a:rPr lang="zh-TW" altLang="en-US" sz="2000" dirty="0"/>
              <a:t>參加免試入學學生得同時報名北、中、南各一所五專招生學校，惟應僅</a:t>
            </a:r>
            <a:br>
              <a:rPr lang="en-US" altLang="zh-TW" sz="2000" dirty="0"/>
            </a:br>
            <a:r>
              <a:rPr lang="en-US" altLang="zh-TW" sz="2000" dirty="0"/>
              <a:t>       </a:t>
            </a:r>
            <a:r>
              <a:rPr lang="zh-TW" altLang="en-US" sz="2000" dirty="0"/>
              <a:t>得擇其中</a:t>
            </a:r>
            <a:r>
              <a:rPr lang="zh-TW" altLang="en-US" sz="2000" dirty="0">
                <a:solidFill>
                  <a:schemeClr val="accent1"/>
                </a:solidFill>
              </a:rPr>
              <a:t>一所</a:t>
            </a:r>
            <a:r>
              <a:rPr lang="zh-TW" altLang="en-US" sz="2000" dirty="0"/>
              <a:t>五專招生學校參加現場登記分發報到</a:t>
            </a:r>
            <a:endParaRPr lang="en-US" altLang="zh-TW" sz="2000" dirty="0"/>
          </a:p>
          <a:p>
            <a:pPr>
              <a:spcBef>
                <a:spcPct val="0"/>
              </a:spcBef>
              <a:buFont typeface="Arial" panose="020B0604020202020204" pitchFamily="34" charset="0"/>
              <a:buNone/>
            </a:pPr>
            <a:r>
              <a:rPr lang="zh-TW" altLang="en-US" sz="2800" dirty="0">
                <a:latin typeface="+mn-ea"/>
              </a:rPr>
              <a:t>錄取規準：</a:t>
            </a:r>
            <a:endParaRPr lang="en-US" altLang="zh-TW" sz="2800" dirty="0">
              <a:latin typeface="+mn-ea"/>
            </a:endParaRPr>
          </a:p>
          <a:p>
            <a:pPr>
              <a:buFont typeface="Arial" pitchFamily="34" charset="0"/>
              <a:buNone/>
              <a:defRPr/>
            </a:pPr>
            <a:r>
              <a:rPr lang="zh-TW" altLang="en-US" sz="2800" dirty="0">
                <a:latin typeface="+mn-ea"/>
              </a:rPr>
              <a:t>    </a:t>
            </a:r>
            <a:r>
              <a:rPr lang="zh-TW" altLang="en-US" sz="2400" dirty="0">
                <a:latin typeface="+mn-ea"/>
              </a:rPr>
              <a:t>報名未超過招生名額</a:t>
            </a:r>
            <a:endParaRPr lang="en-US" altLang="zh-TW" sz="2400" dirty="0">
              <a:latin typeface="+mn-ea"/>
            </a:endParaRPr>
          </a:p>
          <a:p>
            <a:pPr>
              <a:buFont typeface="Arial" pitchFamily="34" charset="0"/>
              <a:buNone/>
              <a:defRPr/>
            </a:pPr>
            <a:r>
              <a:rPr lang="zh-TW" altLang="en-US" sz="2400" b="1" dirty="0">
                <a:latin typeface="+mn-ea"/>
              </a:rPr>
              <a:t>     全部錄取</a:t>
            </a:r>
            <a:endParaRPr lang="en-US" altLang="zh-TW" sz="2400" b="1" dirty="0">
              <a:latin typeface="+mn-ea"/>
            </a:endParaRPr>
          </a:p>
          <a:p>
            <a:pPr>
              <a:buFont typeface="Arial" pitchFamily="34" charset="0"/>
              <a:buNone/>
              <a:defRPr/>
            </a:pPr>
            <a:r>
              <a:rPr lang="zh-TW" altLang="en-US" sz="2400" dirty="0">
                <a:latin typeface="+mn-ea"/>
              </a:rPr>
              <a:t>     報名超過招生名額</a:t>
            </a:r>
            <a:endParaRPr lang="en-US" altLang="zh-TW" sz="2400" dirty="0">
              <a:latin typeface="+mn-ea"/>
            </a:endParaRPr>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364265" y="1412978"/>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6" name="Group 181">
            <a:extLst>
              <a:ext uri="{FF2B5EF4-FFF2-40B4-BE49-F238E27FC236}">
                <a16:creationId xmlns:a16="http://schemas.microsoft.com/office/drawing/2014/main" id="{E52DCB02-263C-4353-B7EF-CF671ECEBF08}"/>
              </a:ext>
            </a:extLst>
          </p:cNvPr>
          <p:cNvGrpSpPr/>
          <p:nvPr/>
        </p:nvGrpSpPr>
        <p:grpSpPr>
          <a:xfrm>
            <a:off x="6671573" y="3405924"/>
            <a:ext cx="142875" cy="285750"/>
            <a:chOff x="7085013" y="5922963"/>
            <a:chExt cx="142875" cy="285750"/>
          </a:xfrm>
          <a:solidFill>
            <a:schemeClr val="accent5">
              <a:lumMod val="75000"/>
            </a:schemeClr>
          </a:solidFill>
        </p:grpSpPr>
        <p:sp>
          <p:nvSpPr>
            <p:cNvPr id="37"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0" name="Group 196">
            <a:extLst>
              <a:ext uri="{FF2B5EF4-FFF2-40B4-BE49-F238E27FC236}">
                <a16:creationId xmlns:a16="http://schemas.microsoft.com/office/drawing/2014/main" id="{262B0F37-8AFA-4FDC-83E0-59701E2712A4}"/>
              </a:ext>
            </a:extLst>
          </p:cNvPr>
          <p:cNvGrpSpPr/>
          <p:nvPr/>
        </p:nvGrpSpPr>
        <p:grpSpPr>
          <a:xfrm>
            <a:off x="6924961" y="3405924"/>
            <a:ext cx="142875" cy="285750"/>
            <a:chOff x="7085013" y="5922963"/>
            <a:chExt cx="142875" cy="285750"/>
          </a:xfrm>
          <a:solidFill>
            <a:schemeClr val="accent5">
              <a:lumMod val="75000"/>
            </a:schemeClr>
          </a:solidFill>
        </p:grpSpPr>
        <p:sp>
          <p:nvSpPr>
            <p:cNvPr id="41"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3" name="Group 211">
            <a:extLst>
              <a:ext uri="{FF2B5EF4-FFF2-40B4-BE49-F238E27FC236}">
                <a16:creationId xmlns:a16="http://schemas.microsoft.com/office/drawing/2014/main" id="{2180B60E-86B1-4CE7-8BED-1CAE6E8C72A7}"/>
              </a:ext>
            </a:extLst>
          </p:cNvPr>
          <p:cNvGrpSpPr/>
          <p:nvPr/>
        </p:nvGrpSpPr>
        <p:grpSpPr>
          <a:xfrm>
            <a:off x="7178345" y="3405924"/>
            <a:ext cx="142875" cy="285750"/>
            <a:chOff x="7085013" y="5922963"/>
            <a:chExt cx="142875" cy="285750"/>
          </a:xfrm>
          <a:solidFill>
            <a:schemeClr val="accent5">
              <a:lumMod val="75000"/>
            </a:schemeClr>
          </a:solidFill>
        </p:grpSpPr>
        <p:sp>
          <p:nvSpPr>
            <p:cNvPr id="44"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46" name="Group 258">
            <a:extLst>
              <a:ext uri="{FF2B5EF4-FFF2-40B4-BE49-F238E27FC236}">
                <a16:creationId xmlns:a16="http://schemas.microsoft.com/office/drawing/2014/main" id="{6D8EDC4B-A996-470E-A468-C062E47C902D}"/>
              </a:ext>
            </a:extLst>
          </p:cNvPr>
          <p:cNvGrpSpPr/>
          <p:nvPr/>
        </p:nvGrpSpPr>
        <p:grpSpPr>
          <a:xfrm>
            <a:off x="7431733" y="3405924"/>
            <a:ext cx="142875" cy="285750"/>
            <a:chOff x="7085013" y="5922963"/>
            <a:chExt cx="142875" cy="285750"/>
          </a:xfrm>
          <a:solidFill>
            <a:schemeClr val="accent5">
              <a:lumMod val="75000"/>
            </a:schemeClr>
          </a:solidFill>
        </p:grpSpPr>
        <p:sp>
          <p:nvSpPr>
            <p:cNvPr id="47"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7" name="Group 273">
            <a:extLst>
              <a:ext uri="{FF2B5EF4-FFF2-40B4-BE49-F238E27FC236}">
                <a16:creationId xmlns:a16="http://schemas.microsoft.com/office/drawing/2014/main" id="{5C9A133C-3454-4245-8BAF-1CE56C23BCC7}"/>
              </a:ext>
            </a:extLst>
          </p:cNvPr>
          <p:cNvGrpSpPr/>
          <p:nvPr/>
        </p:nvGrpSpPr>
        <p:grpSpPr>
          <a:xfrm>
            <a:off x="7685121" y="3405924"/>
            <a:ext cx="142875" cy="285750"/>
            <a:chOff x="7085013" y="5922963"/>
            <a:chExt cx="142875" cy="285750"/>
          </a:xfrm>
          <a:solidFill>
            <a:schemeClr val="accent5">
              <a:lumMod val="75000"/>
            </a:schemeClr>
          </a:solidFill>
        </p:grpSpPr>
        <p:sp>
          <p:nvSpPr>
            <p:cNvPr id="58"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9"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0" name="Group 276">
            <a:extLst>
              <a:ext uri="{FF2B5EF4-FFF2-40B4-BE49-F238E27FC236}">
                <a16:creationId xmlns:a16="http://schemas.microsoft.com/office/drawing/2014/main" id="{721BA385-E492-469A-A72F-9F9E0F2FBC19}"/>
              </a:ext>
            </a:extLst>
          </p:cNvPr>
          <p:cNvGrpSpPr/>
          <p:nvPr/>
        </p:nvGrpSpPr>
        <p:grpSpPr>
          <a:xfrm>
            <a:off x="7938509" y="3405924"/>
            <a:ext cx="142875" cy="285750"/>
            <a:chOff x="7085013" y="5922963"/>
            <a:chExt cx="142875" cy="285750"/>
          </a:xfrm>
          <a:solidFill>
            <a:schemeClr val="accent5">
              <a:lumMod val="75000"/>
            </a:schemeClr>
          </a:solidFill>
        </p:grpSpPr>
        <p:sp>
          <p:nvSpPr>
            <p:cNvPr id="61"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2"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3" name="Group 279">
            <a:extLst>
              <a:ext uri="{FF2B5EF4-FFF2-40B4-BE49-F238E27FC236}">
                <a16:creationId xmlns:a16="http://schemas.microsoft.com/office/drawing/2014/main" id="{F5B526D7-4A56-4ACB-A92C-8C5513AA293B}"/>
              </a:ext>
            </a:extLst>
          </p:cNvPr>
          <p:cNvGrpSpPr/>
          <p:nvPr/>
        </p:nvGrpSpPr>
        <p:grpSpPr>
          <a:xfrm>
            <a:off x="8191893" y="3405924"/>
            <a:ext cx="142875" cy="285750"/>
            <a:chOff x="7085013" y="5922963"/>
            <a:chExt cx="142875" cy="285750"/>
          </a:xfrm>
          <a:solidFill>
            <a:schemeClr val="accent5">
              <a:lumMod val="75000"/>
            </a:schemeClr>
          </a:solidFill>
        </p:grpSpPr>
        <p:sp>
          <p:nvSpPr>
            <p:cNvPr id="64"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6" name="Group 282">
            <a:extLst>
              <a:ext uri="{FF2B5EF4-FFF2-40B4-BE49-F238E27FC236}">
                <a16:creationId xmlns:a16="http://schemas.microsoft.com/office/drawing/2014/main" id="{71A2B207-9A89-4AE6-8259-E9E04D204159}"/>
              </a:ext>
            </a:extLst>
          </p:cNvPr>
          <p:cNvGrpSpPr/>
          <p:nvPr/>
        </p:nvGrpSpPr>
        <p:grpSpPr>
          <a:xfrm>
            <a:off x="8445281" y="3405924"/>
            <a:ext cx="142875" cy="285750"/>
            <a:chOff x="7085013" y="5922963"/>
            <a:chExt cx="142875" cy="285750"/>
          </a:xfrm>
          <a:solidFill>
            <a:schemeClr val="accent5">
              <a:lumMod val="75000"/>
            </a:schemeClr>
          </a:solidFill>
        </p:grpSpPr>
        <p:sp>
          <p:nvSpPr>
            <p:cNvPr id="67"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69" name="Group 285">
            <a:extLst>
              <a:ext uri="{FF2B5EF4-FFF2-40B4-BE49-F238E27FC236}">
                <a16:creationId xmlns:a16="http://schemas.microsoft.com/office/drawing/2014/main" id="{311CD589-2756-4F31-9492-AE19A73F00E6}"/>
              </a:ext>
            </a:extLst>
          </p:cNvPr>
          <p:cNvGrpSpPr/>
          <p:nvPr/>
        </p:nvGrpSpPr>
        <p:grpSpPr>
          <a:xfrm>
            <a:off x="8698669" y="3405924"/>
            <a:ext cx="142875" cy="285750"/>
            <a:chOff x="7085013" y="5922963"/>
            <a:chExt cx="142875" cy="285750"/>
          </a:xfrm>
          <a:solidFill>
            <a:schemeClr val="accent5">
              <a:lumMod val="75000"/>
            </a:schemeClr>
          </a:solidFill>
        </p:grpSpPr>
        <p:sp>
          <p:nvSpPr>
            <p:cNvPr id="70"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2" name="Group 288">
            <a:extLst>
              <a:ext uri="{FF2B5EF4-FFF2-40B4-BE49-F238E27FC236}">
                <a16:creationId xmlns:a16="http://schemas.microsoft.com/office/drawing/2014/main" id="{B23D31AF-959B-4B6F-A9AC-47C7509BBF93}"/>
              </a:ext>
            </a:extLst>
          </p:cNvPr>
          <p:cNvGrpSpPr/>
          <p:nvPr/>
        </p:nvGrpSpPr>
        <p:grpSpPr>
          <a:xfrm>
            <a:off x="8952057" y="3405924"/>
            <a:ext cx="142875" cy="285750"/>
            <a:chOff x="7085013" y="5922963"/>
            <a:chExt cx="142875" cy="285750"/>
          </a:xfrm>
          <a:solidFill>
            <a:schemeClr val="accent5">
              <a:lumMod val="75000"/>
            </a:schemeClr>
          </a:solidFill>
        </p:grpSpPr>
        <p:sp>
          <p:nvSpPr>
            <p:cNvPr id="73"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4"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tx2">
                <a:lumMod val="60000"/>
                <a:lumOff val="4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cxnSp>
        <p:nvCxnSpPr>
          <p:cNvPr id="75" name="直線單箭頭接點 74"/>
          <p:cNvCxnSpPr/>
          <p:nvPr/>
        </p:nvCxnSpPr>
        <p:spPr>
          <a:xfrm>
            <a:off x="2729465" y="3908956"/>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77" name="Group 181">
            <a:extLst>
              <a:ext uri="{FF2B5EF4-FFF2-40B4-BE49-F238E27FC236}">
                <a16:creationId xmlns:a16="http://schemas.microsoft.com/office/drawing/2014/main" id="{E52DCB02-263C-4353-B7EF-CF671ECEBF08}"/>
              </a:ext>
            </a:extLst>
          </p:cNvPr>
          <p:cNvGrpSpPr/>
          <p:nvPr/>
        </p:nvGrpSpPr>
        <p:grpSpPr>
          <a:xfrm>
            <a:off x="6669117" y="4122486"/>
            <a:ext cx="142875" cy="285750"/>
            <a:chOff x="7085013" y="5922963"/>
            <a:chExt cx="142875" cy="285750"/>
          </a:xfrm>
          <a:solidFill>
            <a:schemeClr val="accent5">
              <a:lumMod val="75000"/>
            </a:schemeClr>
          </a:solidFill>
        </p:grpSpPr>
        <p:sp>
          <p:nvSpPr>
            <p:cNvPr id="78"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9"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0" name="Group 196">
            <a:extLst>
              <a:ext uri="{FF2B5EF4-FFF2-40B4-BE49-F238E27FC236}">
                <a16:creationId xmlns:a16="http://schemas.microsoft.com/office/drawing/2014/main" id="{262B0F37-8AFA-4FDC-83E0-59701E2712A4}"/>
              </a:ext>
            </a:extLst>
          </p:cNvPr>
          <p:cNvGrpSpPr/>
          <p:nvPr/>
        </p:nvGrpSpPr>
        <p:grpSpPr>
          <a:xfrm>
            <a:off x="6922505" y="4122486"/>
            <a:ext cx="142875" cy="285750"/>
            <a:chOff x="7085013" y="5922963"/>
            <a:chExt cx="142875" cy="285750"/>
          </a:xfrm>
          <a:solidFill>
            <a:schemeClr val="accent5">
              <a:lumMod val="75000"/>
            </a:schemeClr>
          </a:solidFill>
        </p:grpSpPr>
        <p:sp>
          <p:nvSpPr>
            <p:cNvPr id="81" name="Freeform 3394">
              <a:extLst>
                <a:ext uri="{FF2B5EF4-FFF2-40B4-BE49-F238E27FC236}">
                  <a16:creationId xmlns:a16="http://schemas.microsoft.com/office/drawing/2014/main" id="{59C98B8D-86B8-40AF-A4DD-21A3C0D7A1F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2" name="Freeform 3395">
              <a:extLst>
                <a:ext uri="{FF2B5EF4-FFF2-40B4-BE49-F238E27FC236}">
                  <a16:creationId xmlns:a16="http://schemas.microsoft.com/office/drawing/2014/main" id="{7B5A8D97-E129-4A83-AD81-666D86FBE49B}"/>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3" name="Group 211">
            <a:extLst>
              <a:ext uri="{FF2B5EF4-FFF2-40B4-BE49-F238E27FC236}">
                <a16:creationId xmlns:a16="http://schemas.microsoft.com/office/drawing/2014/main" id="{2180B60E-86B1-4CE7-8BED-1CAE6E8C72A7}"/>
              </a:ext>
            </a:extLst>
          </p:cNvPr>
          <p:cNvGrpSpPr/>
          <p:nvPr/>
        </p:nvGrpSpPr>
        <p:grpSpPr>
          <a:xfrm>
            <a:off x="7175893" y="4122486"/>
            <a:ext cx="142875" cy="285750"/>
            <a:chOff x="7085013" y="5922963"/>
            <a:chExt cx="142875" cy="285750"/>
          </a:xfrm>
          <a:solidFill>
            <a:schemeClr val="accent5">
              <a:lumMod val="75000"/>
            </a:schemeClr>
          </a:solidFill>
        </p:grpSpPr>
        <p:sp>
          <p:nvSpPr>
            <p:cNvPr id="84" name="Freeform 3394">
              <a:extLst>
                <a:ext uri="{FF2B5EF4-FFF2-40B4-BE49-F238E27FC236}">
                  <a16:creationId xmlns:a16="http://schemas.microsoft.com/office/drawing/2014/main" id="{296E9737-077C-4CB1-AFD5-9A44657F0C8C}"/>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5" name="Freeform 3395">
              <a:extLst>
                <a:ext uri="{FF2B5EF4-FFF2-40B4-BE49-F238E27FC236}">
                  <a16:creationId xmlns:a16="http://schemas.microsoft.com/office/drawing/2014/main" id="{50D3D56D-E604-49E0-B704-23D4760364ED}"/>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6" name="Group 258">
            <a:extLst>
              <a:ext uri="{FF2B5EF4-FFF2-40B4-BE49-F238E27FC236}">
                <a16:creationId xmlns:a16="http://schemas.microsoft.com/office/drawing/2014/main" id="{6D8EDC4B-A996-470E-A468-C062E47C902D}"/>
              </a:ext>
            </a:extLst>
          </p:cNvPr>
          <p:cNvGrpSpPr/>
          <p:nvPr/>
        </p:nvGrpSpPr>
        <p:grpSpPr>
          <a:xfrm>
            <a:off x="7429281" y="4122486"/>
            <a:ext cx="142875" cy="285750"/>
            <a:chOff x="7085013" y="5922963"/>
            <a:chExt cx="142875" cy="285750"/>
          </a:xfrm>
          <a:solidFill>
            <a:schemeClr val="accent5">
              <a:lumMod val="75000"/>
            </a:schemeClr>
          </a:solidFill>
        </p:grpSpPr>
        <p:sp>
          <p:nvSpPr>
            <p:cNvPr id="87" name="Freeform 3394">
              <a:extLst>
                <a:ext uri="{FF2B5EF4-FFF2-40B4-BE49-F238E27FC236}">
                  <a16:creationId xmlns:a16="http://schemas.microsoft.com/office/drawing/2014/main" id="{F545B7AD-F78B-4D2F-AA7D-8B1E6C992F2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88" name="Freeform 3395">
              <a:extLst>
                <a:ext uri="{FF2B5EF4-FFF2-40B4-BE49-F238E27FC236}">
                  <a16:creationId xmlns:a16="http://schemas.microsoft.com/office/drawing/2014/main" id="{68060862-DF1F-438E-8251-06FDF7306DF3}"/>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89" name="Group 273">
            <a:extLst>
              <a:ext uri="{FF2B5EF4-FFF2-40B4-BE49-F238E27FC236}">
                <a16:creationId xmlns:a16="http://schemas.microsoft.com/office/drawing/2014/main" id="{5C9A133C-3454-4245-8BAF-1CE56C23BCC7}"/>
              </a:ext>
            </a:extLst>
          </p:cNvPr>
          <p:cNvGrpSpPr/>
          <p:nvPr/>
        </p:nvGrpSpPr>
        <p:grpSpPr>
          <a:xfrm>
            <a:off x="7682665" y="4122486"/>
            <a:ext cx="142875" cy="285750"/>
            <a:chOff x="7085013" y="5922963"/>
            <a:chExt cx="142875" cy="285750"/>
          </a:xfrm>
          <a:solidFill>
            <a:schemeClr val="accent5">
              <a:lumMod val="75000"/>
            </a:schemeClr>
          </a:solidFill>
        </p:grpSpPr>
        <p:sp>
          <p:nvSpPr>
            <p:cNvPr id="90" name="Freeform 3394">
              <a:extLst>
                <a:ext uri="{FF2B5EF4-FFF2-40B4-BE49-F238E27FC236}">
                  <a16:creationId xmlns:a16="http://schemas.microsoft.com/office/drawing/2014/main" id="{E6CC9539-DAFA-4EBA-AF3E-A81DB9193F52}"/>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1" name="Freeform 3395">
              <a:extLst>
                <a:ext uri="{FF2B5EF4-FFF2-40B4-BE49-F238E27FC236}">
                  <a16:creationId xmlns:a16="http://schemas.microsoft.com/office/drawing/2014/main" id="{3FA330DD-7DDF-42EA-BACD-DF67BF5A229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2" name="Group 276">
            <a:extLst>
              <a:ext uri="{FF2B5EF4-FFF2-40B4-BE49-F238E27FC236}">
                <a16:creationId xmlns:a16="http://schemas.microsoft.com/office/drawing/2014/main" id="{721BA385-E492-469A-A72F-9F9E0F2FBC19}"/>
              </a:ext>
            </a:extLst>
          </p:cNvPr>
          <p:cNvGrpSpPr/>
          <p:nvPr/>
        </p:nvGrpSpPr>
        <p:grpSpPr>
          <a:xfrm>
            <a:off x="7936053" y="4122486"/>
            <a:ext cx="142875" cy="285750"/>
            <a:chOff x="7085013" y="5922963"/>
            <a:chExt cx="142875" cy="285750"/>
          </a:xfrm>
          <a:solidFill>
            <a:schemeClr val="accent5">
              <a:lumMod val="75000"/>
            </a:schemeClr>
          </a:solidFill>
        </p:grpSpPr>
        <p:sp>
          <p:nvSpPr>
            <p:cNvPr id="93" name="Freeform 3394">
              <a:extLst>
                <a:ext uri="{FF2B5EF4-FFF2-40B4-BE49-F238E27FC236}">
                  <a16:creationId xmlns:a16="http://schemas.microsoft.com/office/drawing/2014/main" id="{4BB8BE65-E818-43AB-9AF0-D0E1AFBEAAA3}"/>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4" name="Freeform 3395">
              <a:extLst>
                <a:ext uri="{FF2B5EF4-FFF2-40B4-BE49-F238E27FC236}">
                  <a16:creationId xmlns:a16="http://schemas.microsoft.com/office/drawing/2014/main" id="{6D33B9E1-A9A5-4881-A605-5496ED21BB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5" name="Group 279">
            <a:extLst>
              <a:ext uri="{FF2B5EF4-FFF2-40B4-BE49-F238E27FC236}">
                <a16:creationId xmlns:a16="http://schemas.microsoft.com/office/drawing/2014/main" id="{F5B526D7-4A56-4ACB-A92C-8C5513AA293B}"/>
              </a:ext>
            </a:extLst>
          </p:cNvPr>
          <p:cNvGrpSpPr/>
          <p:nvPr/>
        </p:nvGrpSpPr>
        <p:grpSpPr>
          <a:xfrm>
            <a:off x="8189441" y="4122486"/>
            <a:ext cx="142875" cy="285750"/>
            <a:chOff x="7085013" y="5922963"/>
            <a:chExt cx="142875" cy="285750"/>
          </a:xfrm>
          <a:solidFill>
            <a:schemeClr val="accent5">
              <a:lumMod val="75000"/>
            </a:schemeClr>
          </a:solidFill>
        </p:grpSpPr>
        <p:sp>
          <p:nvSpPr>
            <p:cNvPr id="96"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98" name="Group 282">
            <a:extLst>
              <a:ext uri="{FF2B5EF4-FFF2-40B4-BE49-F238E27FC236}">
                <a16:creationId xmlns:a16="http://schemas.microsoft.com/office/drawing/2014/main" id="{71A2B207-9A89-4AE6-8259-E9E04D204159}"/>
              </a:ext>
            </a:extLst>
          </p:cNvPr>
          <p:cNvGrpSpPr/>
          <p:nvPr/>
        </p:nvGrpSpPr>
        <p:grpSpPr>
          <a:xfrm>
            <a:off x="8442829" y="4122486"/>
            <a:ext cx="142875" cy="285750"/>
            <a:chOff x="7085013" y="5922963"/>
            <a:chExt cx="142875" cy="285750"/>
          </a:xfrm>
          <a:solidFill>
            <a:schemeClr val="accent5">
              <a:lumMod val="75000"/>
            </a:schemeClr>
          </a:solidFill>
        </p:grpSpPr>
        <p:sp>
          <p:nvSpPr>
            <p:cNvPr id="99"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1" name="Group 285">
            <a:extLst>
              <a:ext uri="{FF2B5EF4-FFF2-40B4-BE49-F238E27FC236}">
                <a16:creationId xmlns:a16="http://schemas.microsoft.com/office/drawing/2014/main" id="{311CD589-2756-4F31-9492-AE19A73F00E6}"/>
              </a:ext>
            </a:extLst>
          </p:cNvPr>
          <p:cNvGrpSpPr/>
          <p:nvPr/>
        </p:nvGrpSpPr>
        <p:grpSpPr>
          <a:xfrm>
            <a:off x="8696213" y="4122486"/>
            <a:ext cx="142875" cy="285750"/>
            <a:chOff x="7085013" y="5922963"/>
            <a:chExt cx="142875" cy="285750"/>
          </a:xfrm>
          <a:solidFill>
            <a:schemeClr val="accent5">
              <a:lumMod val="75000"/>
            </a:schemeClr>
          </a:solidFill>
        </p:grpSpPr>
        <p:sp>
          <p:nvSpPr>
            <p:cNvPr id="102"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3"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4" name="Group 288">
            <a:extLst>
              <a:ext uri="{FF2B5EF4-FFF2-40B4-BE49-F238E27FC236}">
                <a16:creationId xmlns:a16="http://schemas.microsoft.com/office/drawing/2014/main" id="{B23D31AF-959B-4B6F-A9AC-47C7509BBF93}"/>
              </a:ext>
            </a:extLst>
          </p:cNvPr>
          <p:cNvGrpSpPr/>
          <p:nvPr/>
        </p:nvGrpSpPr>
        <p:grpSpPr>
          <a:xfrm>
            <a:off x="8949601" y="4122486"/>
            <a:ext cx="142875" cy="285750"/>
            <a:chOff x="7085013" y="5922963"/>
            <a:chExt cx="142875" cy="285750"/>
          </a:xfrm>
          <a:solidFill>
            <a:schemeClr val="accent5">
              <a:lumMod val="75000"/>
            </a:schemeClr>
          </a:solidFill>
        </p:grpSpPr>
        <p:sp>
          <p:nvSpPr>
            <p:cNvPr id="105" name="Freeform 3394">
              <a:extLst>
                <a:ext uri="{FF2B5EF4-FFF2-40B4-BE49-F238E27FC236}">
                  <a16:creationId xmlns:a16="http://schemas.microsoft.com/office/drawing/2014/main" id="{86063D0E-D9EE-4F8C-B217-1C11D0CA2D7D}"/>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6" name="Freeform 3395">
              <a:extLst>
                <a:ext uri="{FF2B5EF4-FFF2-40B4-BE49-F238E27FC236}">
                  <a16:creationId xmlns:a16="http://schemas.microsoft.com/office/drawing/2014/main" id="{50C772B2-5222-4B0C-9464-6B8F7C5397CF}"/>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07" name="Group 279">
            <a:extLst>
              <a:ext uri="{FF2B5EF4-FFF2-40B4-BE49-F238E27FC236}">
                <a16:creationId xmlns:a16="http://schemas.microsoft.com/office/drawing/2014/main" id="{F5B526D7-4A56-4ACB-A92C-8C5513AA293B}"/>
              </a:ext>
            </a:extLst>
          </p:cNvPr>
          <p:cNvGrpSpPr/>
          <p:nvPr/>
        </p:nvGrpSpPr>
        <p:grpSpPr>
          <a:xfrm>
            <a:off x="8949601" y="4117930"/>
            <a:ext cx="142875" cy="285750"/>
            <a:chOff x="7085013" y="5922963"/>
            <a:chExt cx="142875" cy="285750"/>
          </a:xfrm>
          <a:solidFill>
            <a:schemeClr val="accent1"/>
          </a:solidFill>
        </p:grpSpPr>
        <p:sp>
          <p:nvSpPr>
            <p:cNvPr id="108" name="Freeform 3394">
              <a:extLst>
                <a:ext uri="{FF2B5EF4-FFF2-40B4-BE49-F238E27FC236}">
                  <a16:creationId xmlns:a16="http://schemas.microsoft.com/office/drawing/2014/main" id="{6FA6ADDE-46B2-450C-B100-3710C2DB835F}"/>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9" name="Freeform 3395">
              <a:extLst>
                <a:ext uri="{FF2B5EF4-FFF2-40B4-BE49-F238E27FC236}">
                  <a16:creationId xmlns:a16="http://schemas.microsoft.com/office/drawing/2014/main" id="{27F273DD-4B9E-4038-94F3-56C6405DD3FC}"/>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0" name="Group 282">
            <a:extLst>
              <a:ext uri="{FF2B5EF4-FFF2-40B4-BE49-F238E27FC236}">
                <a16:creationId xmlns:a16="http://schemas.microsoft.com/office/drawing/2014/main" id="{71A2B207-9A89-4AE6-8259-E9E04D204159}"/>
              </a:ext>
            </a:extLst>
          </p:cNvPr>
          <p:cNvGrpSpPr/>
          <p:nvPr/>
        </p:nvGrpSpPr>
        <p:grpSpPr>
          <a:xfrm>
            <a:off x="9202989" y="4117930"/>
            <a:ext cx="142875" cy="285750"/>
            <a:chOff x="7085013" y="5922963"/>
            <a:chExt cx="142875" cy="285750"/>
          </a:xfrm>
          <a:solidFill>
            <a:schemeClr val="accent1"/>
          </a:solidFill>
        </p:grpSpPr>
        <p:sp>
          <p:nvSpPr>
            <p:cNvPr id="111" name="Freeform 3394">
              <a:extLst>
                <a:ext uri="{FF2B5EF4-FFF2-40B4-BE49-F238E27FC236}">
                  <a16:creationId xmlns:a16="http://schemas.microsoft.com/office/drawing/2014/main" id="{02034C63-7BCD-4419-9642-8923DEDB688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2" name="Freeform 3395">
              <a:extLst>
                <a:ext uri="{FF2B5EF4-FFF2-40B4-BE49-F238E27FC236}">
                  <a16:creationId xmlns:a16="http://schemas.microsoft.com/office/drawing/2014/main" id="{B7D8508F-6844-4936-836E-45271F08368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113" name="Group 285">
            <a:extLst>
              <a:ext uri="{FF2B5EF4-FFF2-40B4-BE49-F238E27FC236}">
                <a16:creationId xmlns:a16="http://schemas.microsoft.com/office/drawing/2014/main" id="{311CD589-2756-4F31-9492-AE19A73F00E6}"/>
              </a:ext>
            </a:extLst>
          </p:cNvPr>
          <p:cNvGrpSpPr/>
          <p:nvPr/>
        </p:nvGrpSpPr>
        <p:grpSpPr>
          <a:xfrm>
            <a:off x="9456377" y="4117930"/>
            <a:ext cx="142875" cy="285750"/>
            <a:chOff x="7085013" y="5922963"/>
            <a:chExt cx="142875" cy="285750"/>
          </a:xfrm>
          <a:solidFill>
            <a:schemeClr val="accent1"/>
          </a:solidFill>
        </p:grpSpPr>
        <p:sp>
          <p:nvSpPr>
            <p:cNvPr id="114" name="Freeform 3394">
              <a:extLst>
                <a:ext uri="{FF2B5EF4-FFF2-40B4-BE49-F238E27FC236}">
                  <a16:creationId xmlns:a16="http://schemas.microsoft.com/office/drawing/2014/main" id="{80C64E79-6155-4694-837A-A0FE016EE381}"/>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15" name="Freeform 3395">
              <a:extLst>
                <a:ext uri="{FF2B5EF4-FFF2-40B4-BE49-F238E27FC236}">
                  <a16:creationId xmlns:a16="http://schemas.microsoft.com/office/drawing/2014/main" id="{BB0A1670-8444-4F72-A95E-BADAA47D330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17" name="Freeform 1668">
            <a:extLst>
              <a:ext uri="{FF2B5EF4-FFF2-40B4-BE49-F238E27FC236}">
                <a16:creationId xmlns:a16="http://schemas.microsoft.com/office/drawing/2014/main" id="{0823C732-8F44-466E-B9A4-83308DEE4F76}"/>
              </a:ext>
            </a:extLst>
          </p:cNvPr>
          <p:cNvSpPr>
            <a:spLocks noEditPoints="1"/>
          </p:cNvSpPr>
          <p:nvPr/>
        </p:nvSpPr>
        <p:spPr bwMode="auto">
          <a:xfrm>
            <a:off x="2364265" y="2930384"/>
            <a:ext cx="352935" cy="352935"/>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8" name="Freeform 1668">
            <a:extLst>
              <a:ext uri="{FF2B5EF4-FFF2-40B4-BE49-F238E27FC236}">
                <a16:creationId xmlns:a16="http://schemas.microsoft.com/office/drawing/2014/main" id="{0823C732-8F44-466E-B9A4-83308DEE4F76}"/>
              </a:ext>
            </a:extLst>
          </p:cNvPr>
          <p:cNvSpPr>
            <a:spLocks noEditPoints="1"/>
          </p:cNvSpPr>
          <p:nvPr/>
        </p:nvSpPr>
        <p:spPr bwMode="auto">
          <a:xfrm>
            <a:off x="2868843" y="340901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9" name="Freeform 1668">
            <a:extLst>
              <a:ext uri="{FF2B5EF4-FFF2-40B4-BE49-F238E27FC236}">
                <a16:creationId xmlns:a16="http://schemas.microsoft.com/office/drawing/2014/main" id="{0823C732-8F44-466E-B9A4-83308DEE4F76}"/>
              </a:ext>
            </a:extLst>
          </p:cNvPr>
          <p:cNvSpPr>
            <a:spLocks noEditPoints="1"/>
          </p:cNvSpPr>
          <p:nvPr/>
        </p:nvSpPr>
        <p:spPr bwMode="auto">
          <a:xfrm>
            <a:off x="2868183" y="4123671"/>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cxnSp>
        <p:nvCxnSpPr>
          <p:cNvPr id="120" name="直線單箭頭接點 119"/>
          <p:cNvCxnSpPr/>
          <p:nvPr/>
        </p:nvCxnSpPr>
        <p:spPr>
          <a:xfrm>
            <a:off x="2714721" y="4693918"/>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1" name="Group 181">
            <a:extLst>
              <a:ext uri="{FF2B5EF4-FFF2-40B4-BE49-F238E27FC236}">
                <a16:creationId xmlns:a16="http://schemas.microsoft.com/office/drawing/2014/main" id="{E52DCB02-263C-4353-B7EF-CF671ECEBF08}"/>
              </a:ext>
            </a:extLst>
          </p:cNvPr>
          <p:cNvGrpSpPr/>
          <p:nvPr/>
        </p:nvGrpSpPr>
        <p:grpSpPr>
          <a:xfrm>
            <a:off x="3181637" y="4498109"/>
            <a:ext cx="189193" cy="378386"/>
            <a:chOff x="7085013" y="5922963"/>
            <a:chExt cx="142875" cy="285750"/>
          </a:xfrm>
          <a:solidFill>
            <a:schemeClr val="accent5">
              <a:lumMod val="75000"/>
            </a:schemeClr>
          </a:solidFill>
        </p:grpSpPr>
        <p:sp>
          <p:nvSpPr>
            <p:cNvPr id="122"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3"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4" name="文字方塊 123"/>
          <p:cNvSpPr txBox="1"/>
          <p:nvPr/>
        </p:nvSpPr>
        <p:spPr>
          <a:xfrm>
            <a:off x="3346387" y="4469140"/>
            <a:ext cx="4801314" cy="830997"/>
          </a:xfrm>
          <a:prstGeom prst="rect">
            <a:avLst/>
          </a:prstGeom>
          <a:noFill/>
        </p:spPr>
        <p:txBody>
          <a:bodyPr wrap="none" rtlCol="0">
            <a:spAutoFit/>
          </a:bodyPr>
          <a:lstStyle/>
          <a:p>
            <a:r>
              <a:rPr lang="zh-TW" altLang="en-US" sz="2400" dirty="0"/>
              <a:t>依</a:t>
            </a:r>
            <a:r>
              <a:rPr lang="zh-TW" altLang="en-US" sz="2400" dirty="0">
                <a:solidFill>
                  <a:schemeClr val="accent1"/>
                </a:solidFill>
              </a:rPr>
              <a:t>各校所訂定之比序</a:t>
            </a:r>
            <a:r>
              <a:rPr lang="zh-TW" altLang="en-US" sz="2400" dirty="0"/>
              <a:t>項目進行比序</a:t>
            </a:r>
            <a:endParaRPr lang="en-US" altLang="zh-TW" sz="2400" dirty="0"/>
          </a:p>
          <a:p>
            <a:r>
              <a:rPr lang="zh-TW" altLang="en-US" sz="2400" dirty="0"/>
              <a:t>積分高者優先錄取</a:t>
            </a:r>
          </a:p>
        </p:txBody>
      </p:sp>
      <p:cxnSp>
        <p:nvCxnSpPr>
          <p:cNvPr id="125" name="直線單箭頭接點 124"/>
          <p:cNvCxnSpPr/>
          <p:nvPr/>
        </p:nvCxnSpPr>
        <p:spPr>
          <a:xfrm>
            <a:off x="2718653" y="5391979"/>
            <a:ext cx="364027"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grpSp>
        <p:nvGrpSpPr>
          <p:cNvPr id="126" name="Group 181">
            <a:extLst>
              <a:ext uri="{FF2B5EF4-FFF2-40B4-BE49-F238E27FC236}">
                <a16:creationId xmlns:a16="http://schemas.microsoft.com/office/drawing/2014/main" id="{E52DCB02-263C-4353-B7EF-CF671ECEBF08}"/>
              </a:ext>
            </a:extLst>
          </p:cNvPr>
          <p:cNvGrpSpPr/>
          <p:nvPr/>
        </p:nvGrpSpPr>
        <p:grpSpPr>
          <a:xfrm>
            <a:off x="3181632" y="5202598"/>
            <a:ext cx="197600" cy="395200"/>
            <a:chOff x="7085013" y="5922963"/>
            <a:chExt cx="142875" cy="285750"/>
          </a:xfrm>
          <a:solidFill>
            <a:schemeClr val="accent5">
              <a:lumMod val="75000"/>
            </a:schemeClr>
          </a:solidFill>
        </p:grpSpPr>
        <p:sp>
          <p:nvSpPr>
            <p:cNvPr id="127" name="Freeform 3394">
              <a:extLst>
                <a:ext uri="{FF2B5EF4-FFF2-40B4-BE49-F238E27FC236}">
                  <a16:creationId xmlns:a16="http://schemas.microsoft.com/office/drawing/2014/main" id="{18257860-15A4-4FB7-9CB8-D501D71A5A05}"/>
                </a:ext>
              </a:extLst>
            </p:cNvPr>
            <p:cNvSpPr>
              <a:spLocks/>
            </p:cNvSpPr>
            <p:nvPr/>
          </p:nvSpPr>
          <p:spPr bwMode="auto">
            <a:xfrm>
              <a:off x="7107238" y="5922963"/>
              <a:ext cx="96837" cy="95250"/>
            </a:xfrm>
            <a:custGeom>
              <a:avLst/>
              <a:gdLst>
                <a:gd name="T0" fmla="*/ 132 w 241"/>
                <a:gd name="T1" fmla="*/ 239 h 240"/>
                <a:gd name="T2" fmla="*/ 156 w 241"/>
                <a:gd name="T3" fmla="*/ 235 h 240"/>
                <a:gd name="T4" fmla="*/ 177 w 241"/>
                <a:gd name="T5" fmla="*/ 226 h 240"/>
                <a:gd name="T6" fmla="*/ 196 w 241"/>
                <a:gd name="T7" fmla="*/ 212 h 240"/>
                <a:gd name="T8" fmla="*/ 213 w 241"/>
                <a:gd name="T9" fmla="*/ 196 h 240"/>
                <a:gd name="T10" fmla="*/ 226 w 241"/>
                <a:gd name="T11" fmla="*/ 177 h 240"/>
                <a:gd name="T12" fmla="*/ 235 w 241"/>
                <a:gd name="T13" fmla="*/ 155 h 240"/>
                <a:gd name="T14" fmla="*/ 240 w 241"/>
                <a:gd name="T15" fmla="*/ 132 h 240"/>
                <a:gd name="T16" fmla="*/ 240 w 241"/>
                <a:gd name="T17" fmla="*/ 108 h 240"/>
                <a:gd name="T18" fmla="*/ 235 w 241"/>
                <a:gd name="T19" fmla="*/ 83 h 240"/>
                <a:gd name="T20" fmla="*/ 226 w 241"/>
                <a:gd name="T21" fmla="*/ 63 h 240"/>
                <a:gd name="T22" fmla="*/ 213 w 241"/>
                <a:gd name="T23" fmla="*/ 43 h 240"/>
                <a:gd name="T24" fmla="*/ 196 w 241"/>
                <a:gd name="T25" fmla="*/ 27 h 240"/>
                <a:gd name="T26" fmla="*/ 177 w 241"/>
                <a:gd name="T27" fmla="*/ 14 h 240"/>
                <a:gd name="T28" fmla="*/ 156 w 241"/>
                <a:gd name="T29" fmla="*/ 5 h 240"/>
                <a:gd name="T30" fmla="*/ 132 w 241"/>
                <a:gd name="T31" fmla="*/ 0 h 240"/>
                <a:gd name="T32" fmla="*/ 108 w 241"/>
                <a:gd name="T33" fmla="*/ 0 h 240"/>
                <a:gd name="T34" fmla="*/ 84 w 241"/>
                <a:gd name="T35" fmla="*/ 5 h 240"/>
                <a:gd name="T36" fmla="*/ 63 w 241"/>
                <a:gd name="T37" fmla="*/ 14 h 240"/>
                <a:gd name="T38" fmla="*/ 43 w 241"/>
                <a:gd name="T39" fmla="*/ 27 h 240"/>
                <a:gd name="T40" fmla="*/ 28 w 241"/>
                <a:gd name="T41" fmla="*/ 43 h 240"/>
                <a:gd name="T42" fmla="*/ 15 w 241"/>
                <a:gd name="T43" fmla="*/ 63 h 240"/>
                <a:gd name="T44" fmla="*/ 6 w 241"/>
                <a:gd name="T45" fmla="*/ 83 h 240"/>
                <a:gd name="T46" fmla="*/ 1 w 241"/>
                <a:gd name="T47" fmla="*/ 108 h 240"/>
                <a:gd name="T48" fmla="*/ 1 w 241"/>
                <a:gd name="T49" fmla="*/ 132 h 240"/>
                <a:gd name="T50" fmla="*/ 6 w 241"/>
                <a:gd name="T51" fmla="*/ 155 h 240"/>
                <a:gd name="T52" fmla="*/ 15 w 241"/>
                <a:gd name="T53" fmla="*/ 177 h 240"/>
                <a:gd name="T54" fmla="*/ 28 w 241"/>
                <a:gd name="T55" fmla="*/ 196 h 240"/>
                <a:gd name="T56" fmla="*/ 43 w 241"/>
                <a:gd name="T57" fmla="*/ 212 h 240"/>
                <a:gd name="T58" fmla="*/ 63 w 241"/>
                <a:gd name="T59" fmla="*/ 226 h 240"/>
                <a:gd name="T60" fmla="*/ 84 w 241"/>
                <a:gd name="T61" fmla="*/ 235 h 240"/>
                <a:gd name="T62" fmla="*/ 108 w 241"/>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1" h="240">
                  <a:moveTo>
                    <a:pt x="120" y="240"/>
                  </a:moveTo>
                  <a:lnTo>
                    <a:pt x="132" y="239"/>
                  </a:lnTo>
                  <a:lnTo>
                    <a:pt x="145" y="237"/>
                  </a:lnTo>
                  <a:lnTo>
                    <a:pt x="156" y="235"/>
                  </a:lnTo>
                  <a:lnTo>
                    <a:pt x="167" y="230"/>
                  </a:lnTo>
                  <a:lnTo>
                    <a:pt x="177" y="226"/>
                  </a:lnTo>
                  <a:lnTo>
                    <a:pt x="187" y="219"/>
                  </a:lnTo>
                  <a:lnTo>
                    <a:pt x="196" y="212"/>
                  </a:lnTo>
                  <a:lnTo>
                    <a:pt x="205" y="204"/>
                  </a:lnTo>
                  <a:lnTo>
                    <a:pt x="213" y="196"/>
                  </a:lnTo>
                  <a:lnTo>
                    <a:pt x="221" y="187"/>
                  </a:lnTo>
                  <a:lnTo>
                    <a:pt x="226" y="177"/>
                  </a:lnTo>
                  <a:lnTo>
                    <a:pt x="231" y="167"/>
                  </a:lnTo>
                  <a:lnTo>
                    <a:pt x="235" y="155"/>
                  </a:lnTo>
                  <a:lnTo>
                    <a:pt x="239" y="144"/>
                  </a:lnTo>
                  <a:lnTo>
                    <a:pt x="240" y="132"/>
                  </a:lnTo>
                  <a:lnTo>
                    <a:pt x="241" y="119"/>
                  </a:lnTo>
                  <a:lnTo>
                    <a:pt x="240" y="108"/>
                  </a:lnTo>
                  <a:lnTo>
                    <a:pt x="239" y="95"/>
                  </a:lnTo>
                  <a:lnTo>
                    <a:pt x="235" y="83"/>
                  </a:lnTo>
                  <a:lnTo>
                    <a:pt x="231" y="73"/>
                  </a:lnTo>
                  <a:lnTo>
                    <a:pt x="226" y="63"/>
                  </a:lnTo>
                  <a:lnTo>
                    <a:pt x="221" y="52"/>
                  </a:lnTo>
                  <a:lnTo>
                    <a:pt x="213" y="43"/>
                  </a:lnTo>
                  <a:lnTo>
                    <a:pt x="205" y="34"/>
                  </a:lnTo>
                  <a:lnTo>
                    <a:pt x="196" y="27"/>
                  </a:lnTo>
                  <a:lnTo>
                    <a:pt x="187" y="20"/>
                  </a:lnTo>
                  <a:lnTo>
                    <a:pt x="177" y="14"/>
                  </a:lnTo>
                  <a:lnTo>
                    <a:pt x="167" y="9"/>
                  </a:lnTo>
                  <a:lnTo>
                    <a:pt x="156" y="5"/>
                  </a:lnTo>
                  <a:lnTo>
                    <a:pt x="145" y="2"/>
                  </a:lnTo>
                  <a:lnTo>
                    <a:pt x="132" y="0"/>
                  </a:lnTo>
                  <a:lnTo>
                    <a:pt x="120" y="0"/>
                  </a:lnTo>
                  <a:lnTo>
                    <a:pt x="108" y="0"/>
                  </a:lnTo>
                  <a:lnTo>
                    <a:pt x="96" y="2"/>
                  </a:lnTo>
                  <a:lnTo>
                    <a:pt x="84" y="5"/>
                  </a:lnTo>
                  <a:lnTo>
                    <a:pt x="74" y="9"/>
                  </a:lnTo>
                  <a:lnTo>
                    <a:pt x="63" y="14"/>
                  </a:lnTo>
                  <a:lnTo>
                    <a:pt x="54" y="20"/>
                  </a:lnTo>
                  <a:lnTo>
                    <a:pt x="43" y="27"/>
                  </a:lnTo>
                  <a:lnTo>
                    <a:pt x="36" y="34"/>
                  </a:lnTo>
                  <a:lnTo>
                    <a:pt x="28" y="43"/>
                  </a:lnTo>
                  <a:lnTo>
                    <a:pt x="20" y="52"/>
                  </a:lnTo>
                  <a:lnTo>
                    <a:pt x="15" y="63"/>
                  </a:lnTo>
                  <a:lnTo>
                    <a:pt x="10" y="73"/>
                  </a:lnTo>
                  <a:lnTo>
                    <a:pt x="6" y="83"/>
                  </a:lnTo>
                  <a:lnTo>
                    <a:pt x="2" y="95"/>
                  </a:lnTo>
                  <a:lnTo>
                    <a:pt x="1" y="108"/>
                  </a:lnTo>
                  <a:lnTo>
                    <a:pt x="0" y="119"/>
                  </a:lnTo>
                  <a:lnTo>
                    <a:pt x="1" y="132"/>
                  </a:lnTo>
                  <a:lnTo>
                    <a:pt x="2" y="144"/>
                  </a:lnTo>
                  <a:lnTo>
                    <a:pt x="6" y="155"/>
                  </a:lnTo>
                  <a:lnTo>
                    <a:pt x="10" y="167"/>
                  </a:lnTo>
                  <a:lnTo>
                    <a:pt x="15" y="177"/>
                  </a:lnTo>
                  <a:lnTo>
                    <a:pt x="20" y="187"/>
                  </a:lnTo>
                  <a:lnTo>
                    <a:pt x="28" y="196"/>
                  </a:lnTo>
                  <a:lnTo>
                    <a:pt x="36" y="204"/>
                  </a:lnTo>
                  <a:lnTo>
                    <a:pt x="43" y="212"/>
                  </a:lnTo>
                  <a:lnTo>
                    <a:pt x="54" y="219"/>
                  </a:lnTo>
                  <a:lnTo>
                    <a:pt x="63" y="226"/>
                  </a:lnTo>
                  <a:lnTo>
                    <a:pt x="74" y="230"/>
                  </a:lnTo>
                  <a:lnTo>
                    <a:pt x="84" y="235"/>
                  </a:lnTo>
                  <a:lnTo>
                    <a:pt x="96" y="237"/>
                  </a:lnTo>
                  <a:lnTo>
                    <a:pt x="108" y="239"/>
                  </a:lnTo>
                  <a:lnTo>
                    <a:pt x="120" y="24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8" name="Freeform 3395">
              <a:extLst>
                <a:ext uri="{FF2B5EF4-FFF2-40B4-BE49-F238E27FC236}">
                  <a16:creationId xmlns:a16="http://schemas.microsoft.com/office/drawing/2014/main" id="{A743A18B-675E-4A8E-98A3-E23CAC545350}"/>
                </a:ext>
              </a:extLst>
            </p:cNvPr>
            <p:cNvSpPr>
              <a:spLocks/>
            </p:cNvSpPr>
            <p:nvPr/>
          </p:nvSpPr>
          <p:spPr bwMode="auto">
            <a:xfrm>
              <a:off x="7085013" y="6027738"/>
              <a:ext cx="142875" cy="180975"/>
            </a:xfrm>
            <a:custGeom>
              <a:avLst/>
              <a:gdLst>
                <a:gd name="T0" fmla="*/ 0 w 359"/>
                <a:gd name="T1" fmla="*/ 0 h 456"/>
                <a:gd name="T2" fmla="*/ 0 w 359"/>
                <a:gd name="T3" fmla="*/ 12 h 456"/>
                <a:gd name="T4" fmla="*/ 0 w 359"/>
                <a:gd name="T5" fmla="*/ 39 h 456"/>
                <a:gd name="T6" fmla="*/ 2 w 359"/>
                <a:gd name="T7" fmla="*/ 64 h 456"/>
                <a:gd name="T8" fmla="*/ 5 w 359"/>
                <a:gd name="T9" fmla="*/ 88 h 456"/>
                <a:gd name="T10" fmla="*/ 10 w 359"/>
                <a:gd name="T11" fmla="*/ 109 h 456"/>
                <a:gd name="T12" fmla="*/ 15 w 359"/>
                <a:gd name="T13" fmla="*/ 130 h 456"/>
                <a:gd name="T14" fmla="*/ 21 w 359"/>
                <a:gd name="T15" fmla="*/ 148 h 456"/>
                <a:gd name="T16" fmla="*/ 29 w 359"/>
                <a:gd name="T17" fmla="*/ 165 h 456"/>
                <a:gd name="T18" fmla="*/ 37 w 359"/>
                <a:gd name="T19" fmla="*/ 180 h 456"/>
                <a:gd name="T20" fmla="*/ 46 w 359"/>
                <a:gd name="T21" fmla="*/ 194 h 456"/>
                <a:gd name="T22" fmla="*/ 54 w 359"/>
                <a:gd name="T23" fmla="*/ 206 h 456"/>
                <a:gd name="T24" fmla="*/ 63 w 359"/>
                <a:gd name="T25" fmla="*/ 217 h 456"/>
                <a:gd name="T26" fmla="*/ 72 w 359"/>
                <a:gd name="T27" fmla="*/ 226 h 456"/>
                <a:gd name="T28" fmla="*/ 82 w 359"/>
                <a:gd name="T29" fmla="*/ 235 h 456"/>
                <a:gd name="T30" fmla="*/ 91 w 359"/>
                <a:gd name="T31" fmla="*/ 243 h 456"/>
                <a:gd name="T32" fmla="*/ 98 w 359"/>
                <a:gd name="T33" fmla="*/ 249 h 456"/>
                <a:gd name="T34" fmla="*/ 107 w 359"/>
                <a:gd name="T35" fmla="*/ 255 h 456"/>
                <a:gd name="T36" fmla="*/ 107 w 359"/>
                <a:gd name="T37" fmla="*/ 456 h 456"/>
                <a:gd name="T38" fmla="*/ 251 w 359"/>
                <a:gd name="T39" fmla="*/ 456 h 456"/>
                <a:gd name="T40" fmla="*/ 251 w 359"/>
                <a:gd name="T41" fmla="*/ 255 h 456"/>
                <a:gd name="T42" fmla="*/ 262 w 359"/>
                <a:gd name="T43" fmla="*/ 248 h 456"/>
                <a:gd name="T44" fmla="*/ 271 w 359"/>
                <a:gd name="T45" fmla="*/ 242 h 456"/>
                <a:gd name="T46" fmla="*/ 281 w 359"/>
                <a:gd name="T47" fmla="*/ 234 h 456"/>
                <a:gd name="T48" fmla="*/ 290 w 359"/>
                <a:gd name="T49" fmla="*/ 225 h 456"/>
                <a:gd name="T50" fmla="*/ 299 w 359"/>
                <a:gd name="T51" fmla="*/ 215 h 456"/>
                <a:gd name="T52" fmla="*/ 308 w 359"/>
                <a:gd name="T53" fmla="*/ 203 h 456"/>
                <a:gd name="T54" fmla="*/ 317 w 359"/>
                <a:gd name="T55" fmla="*/ 192 h 456"/>
                <a:gd name="T56" fmla="*/ 325 w 359"/>
                <a:gd name="T57" fmla="*/ 177 h 456"/>
                <a:gd name="T58" fmla="*/ 332 w 359"/>
                <a:gd name="T59" fmla="*/ 162 h 456"/>
                <a:gd name="T60" fmla="*/ 339 w 359"/>
                <a:gd name="T61" fmla="*/ 145 h 456"/>
                <a:gd name="T62" fmla="*/ 345 w 359"/>
                <a:gd name="T63" fmla="*/ 127 h 456"/>
                <a:gd name="T64" fmla="*/ 350 w 359"/>
                <a:gd name="T65" fmla="*/ 108 h 456"/>
                <a:gd name="T66" fmla="*/ 354 w 359"/>
                <a:gd name="T67" fmla="*/ 86 h 456"/>
                <a:gd name="T68" fmla="*/ 357 w 359"/>
                <a:gd name="T69" fmla="*/ 63 h 456"/>
                <a:gd name="T70" fmla="*/ 359 w 359"/>
                <a:gd name="T71" fmla="*/ 39 h 456"/>
                <a:gd name="T72" fmla="*/ 359 w 359"/>
                <a:gd name="T73" fmla="*/ 12 h 456"/>
                <a:gd name="T74" fmla="*/ 359 w 359"/>
                <a:gd name="T75" fmla="*/ 0 h 456"/>
                <a:gd name="T76" fmla="*/ 0 w 359"/>
                <a:gd name="T77"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59" h="456">
                  <a:moveTo>
                    <a:pt x="0" y="0"/>
                  </a:moveTo>
                  <a:lnTo>
                    <a:pt x="0" y="12"/>
                  </a:lnTo>
                  <a:lnTo>
                    <a:pt x="0" y="39"/>
                  </a:lnTo>
                  <a:lnTo>
                    <a:pt x="2" y="64"/>
                  </a:lnTo>
                  <a:lnTo>
                    <a:pt x="5" y="88"/>
                  </a:lnTo>
                  <a:lnTo>
                    <a:pt x="10" y="109"/>
                  </a:lnTo>
                  <a:lnTo>
                    <a:pt x="15" y="130"/>
                  </a:lnTo>
                  <a:lnTo>
                    <a:pt x="21" y="148"/>
                  </a:lnTo>
                  <a:lnTo>
                    <a:pt x="29" y="165"/>
                  </a:lnTo>
                  <a:lnTo>
                    <a:pt x="37" y="180"/>
                  </a:lnTo>
                  <a:lnTo>
                    <a:pt x="46" y="194"/>
                  </a:lnTo>
                  <a:lnTo>
                    <a:pt x="54" y="206"/>
                  </a:lnTo>
                  <a:lnTo>
                    <a:pt x="63" y="217"/>
                  </a:lnTo>
                  <a:lnTo>
                    <a:pt x="72" y="226"/>
                  </a:lnTo>
                  <a:lnTo>
                    <a:pt x="82" y="235"/>
                  </a:lnTo>
                  <a:lnTo>
                    <a:pt x="91" y="243"/>
                  </a:lnTo>
                  <a:lnTo>
                    <a:pt x="98" y="249"/>
                  </a:lnTo>
                  <a:lnTo>
                    <a:pt x="107" y="255"/>
                  </a:lnTo>
                  <a:lnTo>
                    <a:pt x="107" y="456"/>
                  </a:lnTo>
                  <a:lnTo>
                    <a:pt x="251" y="456"/>
                  </a:lnTo>
                  <a:lnTo>
                    <a:pt x="251" y="255"/>
                  </a:lnTo>
                  <a:lnTo>
                    <a:pt x="262" y="248"/>
                  </a:lnTo>
                  <a:lnTo>
                    <a:pt x="271" y="242"/>
                  </a:lnTo>
                  <a:lnTo>
                    <a:pt x="281" y="234"/>
                  </a:lnTo>
                  <a:lnTo>
                    <a:pt x="290" y="225"/>
                  </a:lnTo>
                  <a:lnTo>
                    <a:pt x="299" y="215"/>
                  </a:lnTo>
                  <a:lnTo>
                    <a:pt x="308" y="203"/>
                  </a:lnTo>
                  <a:lnTo>
                    <a:pt x="317" y="192"/>
                  </a:lnTo>
                  <a:lnTo>
                    <a:pt x="325" y="177"/>
                  </a:lnTo>
                  <a:lnTo>
                    <a:pt x="332" y="162"/>
                  </a:lnTo>
                  <a:lnTo>
                    <a:pt x="339" y="145"/>
                  </a:lnTo>
                  <a:lnTo>
                    <a:pt x="345" y="127"/>
                  </a:lnTo>
                  <a:lnTo>
                    <a:pt x="350" y="108"/>
                  </a:lnTo>
                  <a:lnTo>
                    <a:pt x="354" y="86"/>
                  </a:lnTo>
                  <a:lnTo>
                    <a:pt x="357" y="63"/>
                  </a:lnTo>
                  <a:lnTo>
                    <a:pt x="359" y="39"/>
                  </a:lnTo>
                  <a:lnTo>
                    <a:pt x="359" y="12"/>
                  </a:lnTo>
                  <a:lnTo>
                    <a:pt x="359" y="0"/>
                  </a:lnTo>
                  <a:lnTo>
                    <a:pt x="0" y="0"/>
                  </a:lnTo>
                  <a:close/>
                </a:path>
              </a:pathLst>
            </a:custGeom>
            <a:solidFill>
              <a:schemeClr val="accent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29" name="文字方塊 128"/>
          <p:cNvSpPr txBox="1"/>
          <p:nvPr/>
        </p:nvSpPr>
        <p:spPr>
          <a:xfrm>
            <a:off x="3323310" y="5202606"/>
            <a:ext cx="8186857" cy="907941"/>
          </a:xfrm>
          <a:prstGeom prst="rect">
            <a:avLst/>
          </a:prstGeom>
          <a:noFill/>
        </p:spPr>
        <p:txBody>
          <a:bodyPr wrap="none" rtlCol="0">
            <a:spAutoFit/>
          </a:bodyPr>
          <a:lstStyle/>
          <a:p>
            <a:pPr>
              <a:spcBef>
                <a:spcPts val="600"/>
              </a:spcBef>
              <a:buFont typeface="Arial" panose="020B0604020202020204" pitchFamily="34" charset="0"/>
              <a:buNone/>
            </a:pPr>
            <a:r>
              <a:rPr lang="zh-TW" altLang="en-US" sz="2400" dirty="0">
                <a:latin typeface="+mn-ea"/>
              </a:rPr>
              <a:t>學生積分相同且經同分比序順序後仍同分，名額不足分配時</a:t>
            </a:r>
            <a:endParaRPr lang="en-US" altLang="zh-TW" sz="2400" dirty="0">
              <a:latin typeface="+mn-ea"/>
            </a:endParaRPr>
          </a:p>
          <a:p>
            <a:pPr>
              <a:spcBef>
                <a:spcPts val="600"/>
              </a:spcBef>
              <a:buFont typeface="Arial" panose="020B0604020202020204" pitchFamily="34" charset="0"/>
              <a:buNone/>
            </a:pPr>
            <a:r>
              <a:rPr lang="zh-TW" altLang="en-US" sz="2400" dirty="0">
                <a:latin typeface="+mn-ea"/>
              </a:rPr>
              <a:t>，不予抽籤，逕報主管機關核准，增加名額</a:t>
            </a:r>
            <a:endParaRPr lang="en-US" altLang="zh-TW" sz="2400" dirty="0">
              <a:latin typeface="+mn-ea"/>
            </a:endParaRPr>
          </a:p>
        </p:txBody>
      </p:sp>
      <p:sp>
        <p:nvSpPr>
          <p:cNvPr id="116" name="Freeform 1668">
            <a:extLst>
              <a:ext uri="{FF2B5EF4-FFF2-40B4-BE49-F238E27FC236}">
                <a16:creationId xmlns:a16="http://schemas.microsoft.com/office/drawing/2014/main" id="{0823C732-8F44-466E-B9A4-83308DEE4F76}"/>
              </a:ext>
            </a:extLst>
          </p:cNvPr>
          <p:cNvSpPr>
            <a:spLocks noEditPoints="1"/>
          </p:cNvSpPr>
          <p:nvPr/>
        </p:nvSpPr>
        <p:spPr bwMode="auto">
          <a:xfrm>
            <a:off x="2868183" y="1883983"/>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30" name="Freeform 1668">
            <a:extLst>
              <a:ext uri="{FF2B5EF4-FFF2-40B4-BE49-F238E27FC236}">
                <a16:creationId xmlns:a16="http://schemas.microsoft.com/office/drawing/2014/main" id="{0823C732-8F44-466E-B9A4-83308DEE4F76}"/>
              </a:ext>
            </a:extLst>
          </p:cNvPr>
          <p:cNvSpPr>
            <a:spLocks noEditPoints="1"/>
          </p:cNvSpPr>
          <p:nvPr/>
        </p:nvSpPr>
        <p:spPr bwMode="auto">
          <a:xfrm>
            <a:off x="2867523" y="2269396"/>
            <a:ext cx="279576" cy="27957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351237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28161"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32</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5864225"/>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484858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dirty="0">
                <a:solidFill>
                  <a:schemeClr val="bg1"/>
                </a:solidFill>
              </a:rPr>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b="1" dirty="0"/>
              <a:t>五專免試</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積分採計說明</a:t>
            </a:r>
            <a:endParaRPr lang="en-US" sz="4400" b="1" dirty="0">
              <a:solidFill>
                <a:prstClr val="black"/>
              </a:solidFill>
            </a:endParaRPr>
          </a:p>
        </p:txBody>
      </p:sp>
      <p:graphicFrame>
        <p:nvGraphicFramePr>
          <p:cNvPr id="23" name="內容版面配置區 4"/>
          <p:cNvGraphicFramePr>
            <a:graphicFrameLocks/>
          </p:cNvGraphicFramePr>
          <p:nvPr>
            <p:extLst>
              <p:ext uri="{D42A27DB-BD31-4B8C-83A1-F6EECF244321}">
                <p14:modId xmlns:p14="http://schemas.microsoft.com/office/powerpoint/2010/main" val="4044093908"/>
              </p:ext>
            </p:extLst>
          </p:nvPr>
        </p:nvGraphicFramePr>
        <p:xfrm>
          <a:off x="2490261" y="1626087"/>
          <a:ext cx="8351396" cy="4084165"/>
        </p:xfrm>
        <a:graphic>
          <a:graphicData uri="http://schemas.openxmlformats.org/drawingml/2006/table">
            <a:tbl>
              <a:tblPr firstRow="1" bandRow="1">
                <a:tableStyleId>{5940675A-B579-460E-94D1-54222C63F5DA}</a:tableStyleId>
              </a:tblPr>
              <a:tblGrid>
                <a:gridCol w="1837383">
                  <a:extLst>
                    <a:ext uri="{9D8B030D-6E8A-4147-A177-3AD203B41FA5}">
                      <a16:colId xmlns:a16="http://schemas.microsoft.com/office/drawing/2014/main" val="20000"/>
                    </a:ext>
                  </a:extLst>
                </a:gridCol>
                <a:gridCol w="1271451">
                  <a:extLst>
                    <a:ext uri="{9D8B030D-6E8A-4147-A177-3AD203B41FA5}">
                      <a16:colId xmlns:a16="http://schemas.microsoft.com/office/drawing/2014/main" val="20001"/>
                    </a:ext>
                  </a:extLst>
                </a:gridCol>
                <a:gridCol w="1402080">
                  <a:extLst>
                    <a:ext uri="{9D8B030D-6E8A-4147-A177-3AD203B41FA5}">
                      <a16:colId xmlns:a16="http://schemas.microsoft.com/office/drawing/2014/main" val="20002"/>
                    </a:ext>
                  </a:extLst>
                </a:gridCol>
                <a:gridCol w="2229395">
                  <a:extLst>
                    <a:ext uri="{9D8B030D-6E8A-4147-A177-3AD203B41FA5}">
                      <a16:colId xmlns:a16="http://schemas.microsoft.com/office/drawing/2014/main" val="20004"/>
                    </a:ext>
                  </a:extLst>
                </a:gridCol>
                <a:gridCol w="1611087">
                  <a:extLst>
                    <a:ext uri="{9D8B030D-6E8A-4147-A177-3AD203B41FA5}">
                      <a16:colId xmlns:a16="http://schemas.microsoft.com/office/drawing/2014/main" val="20005"/>
                    </a:ext>
                  </a:extLst>
                </a:gridCol>
              </a:tblGrid>
              <a:tr h="822747">
                <a:tc>
                  <a:txBody>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單項</a:t>
                      </a:r>
                      <a:endPar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endParaRPr>
                    </a:p>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TW" altLang="en-US" sz="2000" b="1" dirty="0">
                          <a:solidFill>
                            <a:schemeClr val="bg1"/>
                          </a:solidFill>
                          <a:latin typeface="微軟正黑體" panose="020B0604030504040204" pitchFamily="34" charset="-120"/>
                          <a:ea typeface="微軟正黑體" panose="020B0604030504040204" pitchFamily="34" charset="-120"/>
                          <a:cs typeface="Times New Roman" panose="02020603050405020304" pitchFamily="18" charset="0"/>
                        </a:rPr>
                        <a:t>主項目</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4472AC"/>
                    </a:solidFill>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積分上限</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18200">
                <a:tc rowSpan="8">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多元學習表現</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競賽</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技藝優良</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227104">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弱勢身分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2">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2</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291096">
                <a:tc vMerge="1">
                  <a:txBody>
                    <a:bodyPr/>
                    <a:lstStyle/>
                    <a:p>
                      <a:endParaRPr lang="zh-TW" altLang="en-US"/>
                    </a:p>
                  </a:txBody>
                  <a:tcPr/>
                </a:tc>
                <a:tc rowSpan="2">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服務學習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vMerge="1">
                  <a:txBody>
                    <a:bodyPr/>
                    <a:lstStyle/>
                    <a:p>
                      <a:endParaRPr lang="zh-TW" altLang="en-US"/>
                    </a:p>
                  </a:txBody>
                  <a:tcPr/>
                </a:tc>
                <a:tc vMerge="1">
                  <a:txBody>
                    <a:bodyPr/>
                    <a:lstStyle/>
                    <a:p>
                      <a:endParaRPr lang="zh-TW" altLang="en-US"/>
                    </a:p>
                  </a:txBody>
                  <a:tcPr/>
                </a:tc>
                <a:extLst>
                  <a:ext uri="{0D108BD9-81ED-4DB2-BD59-A6C34878D82A}">
                    <a16:rowId xmlns:a16="http://schemas.microsoft.com/office/drawing/2014/main" val="10003"/>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anchor="ctr"/>
                </a:tc>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tc>
                <a:tc vMerge="1">
                  <a:txBody>
                    <a:bodyPr/>
                    <a:lstStyle/>
                    <a:p>
                      <a:pPr algn="ctr"/>
                      <a:endParaRPr lang="zh-TW" altLang="en-US" sz="2800" dirty="0"/>
                    </a:p>
                  </a:txBody>
                  <a:tcPr marT="45717" marB="45717" anchor="ct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均衡學習</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0">
                <a:tc vMerge="1">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en-US" sz="2400" dirty="0">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rowSpan="3">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日常生活表現評量</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rowSpan="3">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4</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適性輔導</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3</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國中教育會考</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15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0">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其他</a:t>
                      </a:r>
                    </a:p>
                  </a:txBody>
                  <a:tcPr marT="45703" marB="45703">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5">
                        <a:lumMod val="40000"/>
                        <a:lumOff val="60000"/>
                      </a:schemeClr>
                    </a:solidFill>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5</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8"/>
                  </a:ext>
                </a:extLst>
              </a:tr>
              <a:tr h="518200">
                <a:tc vMerge="1">
                  <a:txBody>
                    <a:bodyPr/>
                    <a:lstStyle/>
                    <a:p>
                      <a:endParaRPr lang="zh-TW" altLang="en-US" sz="2800" dirty="0">
                        <a:latin typeface="Arial Unicode MS" pitchFamily="34" charset="-120"/>
                        <a:ea typeface="Arial Unicode MS" pitchFamily="34" charset="-120"/>
                        <a:cs typeface="Arial Unicode MS" pitchFamily="34" charset="-120"/>
                      </a:endParaRPr>
                    </a:p>
                  </a:txBody>
                  <a:tcPr marT="45717" marB="45717" anchor="ctr"/>
                </a:tc>
                <a:tc>
                  <a:txBody>
                    <a:bodyPr/>
                    <a:lstStyle/>
                    <a:p>
                      <a:pPr algn="ct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體適能</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US" altLang="zh-TW" sz="2000" dirty="0">
                          <a:latin typeface="微軟正黑體" panose="020B0604030504040204" pitchFamily="34" charset="-120"/>
                          <a:ea typeface="微軟正黑體" panose="020B0604030504040204" pitchFamily="34" charset="-120"/>
                          <a:cs typeface="Times New Roman" panose="02020603050405020304" pitchFamily="18" charset="0"/>
                        </a:rPr>
                        <a:t>6</a:t>
                      </a:r>
                      <a:r>
                        <a:rPr lang="zh-TW" altLang="en-US" sz="2000" dirty="0">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03" marB="45703"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總積分</a:t>
                      </a:r>
                      <a:r>
                        <a:rPr lang="en-US" altLang="zh-TW"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上限</a:t>
                      </a:r>
                      <a:r>
                        <a:rPr lang="en-US" altLang="zh-TW"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endParaRP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altLang="zh-TW"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50</a:t>
                      </a:r>
                      <a:r>
                        <a:rPr lang="zh-TW" altLang="en-US" sz="2000" dirty="0">
                          <a:solidFill>
                            <a:schemeClr val="accent1"/>
                          </a:solidFill>
                          <a:latin typeface="微軟正黑體" panose="020B0604030504040204" pitchFamily="34" charset="-120"/>
                          <a:ea typeface="微軟正黑體" panose="020B0604030504040204" pitchFamily="34" charset="-120"/>
                          <a:cs typeface="Times New Roman" panose="02020603050405020304" pitchFamily="18" charset="0"/>
                        </a:rPr>
                        <a:t>分</a:t>
                      </a:r>
                    </a:p>
                  </a:txBody>
                  <a:tcPr marT="45721" marB="4572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4700392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等腰三角形 20"/>
          <p:cNvSpPr/>
          <p:nvPr/>
        </p:nvSpPr>
        <p:spPr>
          <a:xfrm>
            <a:off x="1165473" y="-5065"/>
            <a:ext cx="1198787" cy="641994"/>
          </a:xfrm>
          <a:prstGeom prst="triangle">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免試入學</a:t>
            </a:r>
            <a:endParaRPr lang="en-US" altLang="zh-TW" sz="2800" b="1" dirty="0"/>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4917991" cy="166646"/>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33</a:t>
            </a:fld>
            <a:endParaRPr lang="en-US" sz="1600" dirty="0">
              <a:solidFill>
                <a:prstClr val="white"/>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 y="80725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44743"/>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58598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327449" y="2059708"/>
            <a:ext cx="1107996" cy="369332"/>
          </a:xfrm>
          <a:prstGeom prst="rect">
            <a:avLst/>
          </a:prstGeom>
          <a:noFill/>
        </p:spPr>
        <p:txBody>
          <a:bodyPr wrap="none" rtlCol="0">
            <a:spAutoFit/>
          </a:bodyPr>
          <a:lstStyle/>
          <a:p>
            <a:r>
              <a:rPr lang="zh-TW" altLang="en-US" dirty="0">
                <a:solidFill>
                  <a:schemeClr val="bg1"/>
                </a:solidFill>
              </a:rPr>
              <a:t>完全免試</a:t>
            </a:r>
          </a:p>
        </p:txBody>
      </p:sp>
      <p:sp>
        <p:nvSpPr>
          <p:cNvPr id="11" name="文字方塊 10"/>
          <p:cNvSpPr txBox="1"/>
          <p:nvPr/>
        </p:nvSpPr>
        <p:spPr>
          <a:xfrm>
            <a:off x="327451" y="3077901"/>
            <a:ext cx="1107996" cy="369332"/>
          </a:xfrm>
          <a:prstGeom prst="rect">
            <a:avLst/>
          </a:prstGeom>
          <a:noFill/>
        </p:spPr>
        <p:txBody>
          <a:bodyPr wrap="none" rtlCol="0">
            <a:spAutoFit/>
          </a:bodyPr>
          <a:lstStyle/>
          <a:p>
            <a:r>
              <a:rPr lang="zh-TW" altLang="en-US" dirty="0">
                <a:solidFill>
                  <a:schemeClr val="bg1"/>
                </a:solidFill>
              </a:rPr>
              <a:t>優先免試</a:t>
            </a:r>
          </a:p>
        </p:txBody>
      </p:sp>
      <p:sp>
        <p:nvSpPr>
          <p:cNvPr id="13" name="文字方塊 12"/>
          <p:cNvSpPr txBox="1"/>
          <p:nvPr/>
        </p:nvSpPr>
        <p:spPr>
          <a:xfrm>
            <a:off x="212031" y="6110540"/>
            <a:ext cx="1338828" cy="369332"/>
          </a:xfrm>
          <a:prstGeom prst="rect">
            <a:avLst/>
          </a:prstGeom>
          <a:noFill/>
        </p:spPr>
        <p:txBody>
          <a:bodyPr wrap="none" rtlCol="0">
            <a:spAutoFit/>
          </a:bodyPr>
          <a:lstStyle/>
          <a:p>
            <a:r>
              <a:rPr lang="zh-TW" altLang="en-US" b="1" dirty="0"/>
              <a:t>原住民專班</a:t>
            </a:r>
          </a:p>
        </p:txBody>
      </p:sp>
      <p:sp>
        <p:nvSpPr>
          <p:cNvPr id="14" name="文字方塊 13"/>
          <p:cNvSpPr txBox="1"/>
          <p:nvPr/>
        </p:nvSpPr>
        <p:spPr>
          <a:xfrm>
            <a:off x="327448" y="4085124"/>
            <a:ext cx="1107996" cy="369332"/>
          </a:xfrm>
          <a:prstGeom prst="rect">
            <a:avLst/>
          </a:prstGeom>
          <a:noFill/>
        </p:spPr>
        <p:txBody>
          <a:bodyPr wrap="none" rtlCol="0">
            <a:spAutoFit/>
          </a:bodyPr>
          <a:lstStyle/>
          <a:p>
            <a:r>
              <a:rPr lang="zh-TW" altLang="en-US" dirty="0">
                <a:solidFill>
                  <a:schemeClr val="bg1"/>
                </a:solidFill>
              </a:rPr>
              <a:t>直升入學</a:t>
            </a:r>
          </a:p>
        </p:txBody>
      </p:sp>
      <p:sp>
        <p:nvSpPr>
          <p:cNvPr id="15" name="文字方塊 14"/>
          <p:cNvSpPr txBox="1"/>
          <p:nvPr/>
        </p:nvSpPr>
        <p:spPr>
          <a:xfrm>
            <a:off x="327448" y="1053420"/>
            <a:ext cx="1107996" cy="369332"/>
          </a:xfrm>
          <a:prstGeom prst="rect">
            <a:avLst/>
          </a:prstGeom>
          <a:noFill/>
        </p:spPr>
        <p:txBody>
          <a:bodyPr wrap="none" rtlCol="0">
            <a:spAutoFit/>
          </a:bodyPr>
          <a:lstStyle/>
          <a:p>
            <a:r>
              <a:rPr lang="zh-TW" altLang="en-US" dirty="0">
                <a:solidFill>
                  <a:schemeClr val="bg1"/>
                </a:solidFill>
              </a:rPr>
              <a:t>基北免試</a:t>
            </a:r>
          </a:p>
        </p:txBody>
      </p:sp>
      <p:sp>
        <p:nvSpPr>
          <p:cNvPr id="16" name="文字方塊 15"/>
          <p:cNvSpPr txBox="1"/>
          <p:nvPr/>
        </p:nvSpPr>
        <p:spPr>
          <a:xfrm>
            <a:off x="300929" y="5094750"/>
            <a:ext cx="1107996" cy="369332"/>
          </a:xfrm>
          <a:prstGeom prst="rect">
            <a:avLst/>
          </a:prstGeom>
          <a:noFill/>
        </p:spPr>
        <p:txBody>
          <a:bodyPr wrap="none" rtlCol="0">
            <a:spAutoFit/>
          </a:bodyPr>
          <a:lstStyle/>
          <a:p>
            <a:r>
              <a:rPr lang="zh-TW" altLang="en-US" dirty="0">
                <a:solidFill>
                  <a:schemeClr val="bg1"/>
                </a:solidFill>
              </a:rPr>
              <a:t>五專免試</a:t>
            </a:r>
          </a:p>
        </p:txBody>
      </p:sp>
      <p:sp>
        <p:nvSpPr>
          <p:cNvPr id="2" name="文字方塊 1"/>
          <p:cNvSpPr txBox="1"/>
          <p:nvPr/>
        </p:nvSpPr>
        <p:spPr>
          <a:xfrm>
            <a:off x="2424937" y="1176541"/>
            <a:ext cx="6938118" cy="5355312"/>
          </a:xfrm>
          <a:prstGeom prst="rect">
            <a:avLst/>
          </a:prstGeom>
          <a:noFill/>
        </p:spPr>
        <p:txBody>
          <a:bodyPr wrap="none" rtlCol="0">
            <a:spAutoFit/>
          </a:bodyPr>
          <a:lstStyle/>
          <a:p>
            <a:pPr>
              <a:spcBef>
                <a:spcPct val="0"/>
              </a:spcBef>
              <a:buFontTx/>
              <a:buNone/>
              <a:defRPr/>
            </a:pPr>
            <a:r>
              <a:rPr lang="zh-TW" altLang="en-US" sz="2000" dirty="0">
                <a:latin typeface="+mn-ea"/>
              </a:rPr>
              <a:t>招生對象：招生區域國中原住民應屆畢業生。</a:t>
            </a:r>
            <a:endParaRPr lang="en-US" altLang="zh-TW" sz="2000" dirty="0">
              <a:latin typeface="+mn-ea"/>
            </a:endParaRPr>
          </a:p>
          <a:p>
            <a:pPr>
              <a:spcBef>
                <a:spcPct val="0"/>
              </a:spcBef>
              <a:buFontTx/>
              <a:buNone/>
              <a:defRPr/>
            </a:pPr>
            <a:r>
              <a:rPr lang="zh-TW" altLang="en-US" sz="2000" dirty="0">
                <a:latin typeface="+mn-ea"/>
              </a:rPr>
              <a:t>招生學校：新北市立金山高中、新北市立樹林高中</a:t>
            </a:r>
            <a:endParaRPr lang="en-US" altLang="zh-TW" sz="2000" dirty="0">
              <a:latin typeface="+mn-ea"/>
            </a:endParaRPr>
          </a:p>
          <a:p>
            <a:pPr>
              <a:spcBef>
                <a:spcPct val="0"/>
              </a:spcBef>
              <a:buFont typeface="Arial" pitchFamily="34" charset="0"/>
              <a:buNone/>
              <a:defRPr/>
            </a:pPr>
            <a:r>
              <a:rPr lang="zh-TW" altLang="en-US" sz="2000" dirty="0">
                <a:latin typeface="+mn-ea"/>
              </a:rPr>
              <a:t>招生名額：金山高中</a:t>
            </a:r>
            <a:r>
              <a:rPr lang="en-US" altLang="zh-TW" sz="2000" dirty="0">
                <a:latin typeface="+mn-ea"/>
              </a:rPr>
              <a:t>30</a:t>
            </a:r>
            <a:r>
              <a:rPr lang="zh-TW" altLang="en-US" sz="2000" dirty="0">
                <a:latin typeface="+mn-ea"/>
              </a:rPr>
              <a:t>名</a:t>
            </a:r>
            <a:r>
              <a:rPr lang="en-US" altLang="zh-TW" sz="2000" dirty="0">
                <a:latin typeface="+mn-ea"/>
              </a:rPr>
              <a:t>(</a:t>
            </a:r>
            <a:r>
              <a:rPr lang="zh-TW" altLang="en-US" sz="2000" dirty="0">
                <a:latin typeface="+mn-ea"/>
              </a:rPr>
              <a:t>備</a:t>
            </a:r>
            <a:r>
              <a:rPr lang="en-US" altLang="zh-TW" sz="2000" dirty="0">
                <a:latin typeface="+mn-ea"/>
              </a:rPr>
              <a:t>10)</a:t>
            </a:r>
            <a:r>
              <a:rPr lang="zh-TW" altLang="en-US" sz="2000" dirty="0">
                <a:latin typeface="+mn-ea"/>
              </a:rPr>
              <a:t>、樹林高中</a:t>
            </a:r>
            <a:r>
              <a:rPr lang="en-US" altLang="zh-TW" sz="2000" dirty="0">
                <a:latin typeface="+mn-ea"/>
              </a:rPr>
              <a:t>30</a:t>
            </a:r>
            <a:r>
              <a:rPr lang="zh-TW" altLang="en-US" sz="2000" dirty="0">
                <a:latin typeface="+mn-ea"/>
              </a:rPr>
              <a:t>名</a:t>
            </a:r>
            <a:r>
              <a:rPr lang="en-US" altLang="zh-TW" sz="2000" dirty="0">
                <a:latin typeface="+mn-ea"/>
              </a:rPr>
              <a:t>(</a:t>
            </a:r>
            <a:r>
              <a:rPr lang="zh-TW" altLang="en-US" sz="2000" dirty="0">
                <a:latin typeface="+mn-ea"/>
              </a:rPr>
              <a:t>備</a:t>
            </a:r>
            <a:r>
              <a:rPr lang="en-US" altLang="zh-TW" sz="2000" dirty="0">
                <a:latin typeface="+mn-ea"/>
              </a:rPr>
              <a:t>15)</a:t>
            </a:r>
            <a:r>
              <a:rPr lang="zh-TW" altLang="en-US" sz="2000" dirty="0">
                <a:latin typeface="+mn-ea"/>
              </a:rPr>
              <a:t>。</a:t>
            </a:r>
            <a:endParaRPr lang="en-US" altLang="zh-TW" sz="2000" dirty="0">
              <a:latin typeface="+mn-ea"/>
            </a:endParaRPr>
          </a:p>
          <a:p>
            <a:pPr>
              <a:spcBef>
                <a:spcPct val="0"/>
              </a:spcBef>
              <a:buFont typeface="Arial" pitchFamily="34" charset="0"/>
              <a:buNone/>
              <a:defRPr/>
            </a:pPr>
            <a:r>
              <a:rPr lang="zh-TW" altLang="en-US" sz="2000" dirty="0">
                <a:latin typeface="+mn-ea"/>
              </a:rPr>
              <a:t>報名原則：依各高中簡章對應之區域國中進行報名</a:t>
            </a:r>
          </a:p>
          <a:p>
            <a:pPr marL="2071688" indent="-2071688">
              <a:spcBef>
                <a:spcPct val="0"/>
              </a:spcBef>
              <a:buFont typeface="Arial" pitchFamily="34" charset="0"/>
              <a:buNone/>
              <a:defRPr/>
            </a:pPr>
            <a:r>
              <a:rPr lang="zh-TW" altLang="en-US" sz="2000" dirty="0">
                <a:latin typeface="+mn-ea"/>
              </a:rPr>
              <a:t>錄取規準：</a:t>
            </a:r>
            <a:r>
              <a:rPr lang="zh-TW" altLang="en-US" sz="2000" dirty="0">
                <a:solidFill>
                  <a:schemeClr val="accent1"/>
                </a:solidFill>
                <a:latin typeface="+mn-ea"/>
              </a:rPr>
              <a:t>不採計</a:t>
            </a:r>
            <a:r>
              <a:rPr lang="zh-TW" altLang="en-US" sz="2000" dirty="0">
                <a:latin typeface="+mn-ea"/>
              </a:rPr>
              <a:t>國中教育會考，依</a:t>
            </a:r>
            <a:r>
              <a:rPr lang="zh-TW" altLang="en-US" sz="2000" dirty="0">
                <a:solidFill>
                  <a:schemeClr val="accent1"/>
                </a:solidFill>
                <a:latin typeface="+mn-ea"/>
              </a:rPr>
              <a:t>各校</a:t>
            </a:r>
            <a:r>
              <a:rPr lang="zh-TW" altLang="en-US" sz="2000" dirty="0">
                <a:latin typeface="+mn-ea"/>
              </a:rPr>
              <a:t>簡章超額比序錄取</a:t>
            </a:r>
          </a:p>
          <a:p>
            <a:pPr>
              <a:spcBef>
                <a:spcPct val="0"/>
              </a:spcBef>
              <a:buFont typeface="Arial" pitchFamily="34" charset="0"/>
              <a:buNone/>
              <a:defRPr/>
            </a:pPr>
            <a:r>
              <a:rPr lang="zh-TW" altLang="en-US" sz="2000" dirty="0">
                <a:latin typeface="+mn-ea"/>
              </a:rPr>
              <a:t>招生區域：</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金山高中（新竹以北，包含宜蘭縣）</a:t>
            </a:r>
            <a:endParaRPr lang="en-US" altLang="zh-TW" sz="2000" dirty="0">
              <a:latin typeface="+mn-ea"/>
            </a:endParaRPr>
          </a:p>
          <a:p>
            <a:pPr indent="541338">
              <a:spcBef>
                <a:spcPct val="0"/>
              </a:spcBef>
              <a:buFont typeface="Arial" pitchFamily="34" charset="0"/>
              <a:buNone/>
              <a:defRPr/>
            </a:pPr>
            <a:r>
              <a:rPr lang="zh-TW" altLang="en-US" sz="2000" dirty="0">
                <a:latin typeface="+mn-ea"/>
              </a:rPr>
              <a:t>樹林高中（北北基地區）</a:t>
            </a:r>
            <a:endParaRPr lang="en-US" altLang="zh-TW" sz="2000" dirty="0">
              <a:latin typeface="+mn-ea"/>
            </a:endParaRPr>
          </a:p>
          <a:p>
            <a:pPr>
              <a:spcBef>
                <a:spcPct val="0"/>
              </a:spcBef>
              <a:buFont typeface="Arial" pitchFamily="34" charset="0"/>
              <a:buNone/>
              <a:defRPr/>
            </a:pPr>
            <a:r>
              <a:rPr lang="zh-TW" altLang="en-US" sz="2000" dirty="0">
                <a:latin typeface="+mn-ea"/>
              </a:rPr>
              <a:t>報名：</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 </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13</a:t>
            </a:r>
            <a:r>
              <a:rPr lang="zh-TW" altLang="en-US" sz="2000" dirty="0">
                <a:latin typeface="+mn-ea"/>
              </a:rPr>
              <a:t>日</a:t>
            </a:r>
            <a:r>
              <a:rPr lang="en-US" altLang="zh-TW" sz="2000" dirty="0">
                <a:latin typeface="+mn-ea"/>
              </a:rPr>
              <a:t>- 112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24</a:t>
            </a:r>
            <a:r>
              <a:rPr lang="zh-TW" altLang="en-US" sz="2000" dirty="0">
                <a:latin typeface="+mn-ea"/>
              </a:rPr>
              <a:t>日</a:t>
            </a:r>
            <a:endParaRPr lang="en-US" altLang="zh-TW" sz="2000" dirty="0">
              <a:latin typeface="+mn-ea"/>
            </a:endParaRPr>
          </a:p>
          <a:p>
            <a:pPr indent="541338">
              <a:spcBef>
                <a:spcPct val="0"/>
              </a:spcBef>
              <a:buFont typeface="Arial" pitchFamily="34" charset="0"/>
              <a:buNone/>
              <a:defRPr/>
            </a:pPr>
            <a:r>
              <a:rPr lang="zh-TW" altLang="en-US" sz="2000" dirty="0">
                <a:latin typeface="+mn-ea"/>
              </a:rPr>
              <a:t>樹林高中 </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10</a:t>
            </a:r>
            <a:r>
              <a:rPr lang="zh-TW" altLang="en-US" sz="2000" dirty="0">
                <a:latin typeface="+mn-ea"/>
              </a:rPr>
              <a:t>日</a:t>
            </a:r>
            <a:r>
              <a:rPr lang="en-US" altLang="zh-TW" sz="2000" dirty="0">
                <a:latin typeface="+mn-ea"/>
              </a:rPr>
              <a:t>-112</a:t>
            </a:r>
            <a:r>
              <a:rPr lang="zh-TW" altLang="en-US" sz="2000" dirty="0">
                <a:latin typeface="+mn-ea"/>
              </a:rPr>
              <a:t>年</a:t>
            </a:r>
            <a:r>
              <a:rPr lang="en-US" altLang="zh-TW" sz="2000" dirty="0">
                <a:latin typeface="+mn-ea"/>
              </a:rPr>
              <a:t>5</a:t>
            </a:r>
            <a:r>
              <a:rPr lang="zh-TW" altLang="en-US" sz="2000" dirty="0">
                <a:latin typeface="+mn-ea"/>
              </a:rPr>
              <a:t>月</a:t>
            </a:r>
            <a:r>
              <a:rPr lang="en-US" altLang="zh-TW" sz="2000" dirty="0">
                <a:latin typeface="+mn-ea"/>
              </a:rPr>
              <a:t>15</a:t>
            </a:r>
            <a:r>
              <a:rPr lang="zh-TW" altLang="en-US" sz="2000" dirty="0">
                <a:latin typeface="+mn-ea"/>
              </a:rPr>
              <a:t>日</a:t>
            </a:r>
            <a:endParaRPr lang="en-US" altLang="zh-TW" sz="2000" dirty="0">
              <a:latin typeface="+mn-ea"/>
            </a:endParaRPr>
          </a:p>
          <a:p>
            <a:pPr>
              <a:spcBef>
                <a:spcPct val="0"/>
              </a:spcBef>
              <a:buFont typeface="Arial" pitchFamily="34" charset="0"/>
              <a:buNone/>
              <a:defRPr/>
            </a:pPr>
            <a:r>
              <a:rPr lang="zh-TW" altLang="en-US" sz="2000" dirty="0">
                <a:latin typeface="+mn-ea"/>
              </a:rPr>
              <a:t>放榜：</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 </a:t>
            </a:r>
            <a:r>
              <a:rPr lang="en-US" altLang="zh-TW" sz="2000" dirty="0">
                <a:latin typeface="+mn-ea"/>
              </a:rPr>
              <a:t>112</a:t>
            </a:r>
            <a:r>
              <a:rPr lang="zh-TW" altLang="en-US" sz="2000" dirty="0">
                <a:latin typeface="+mn-ea"/>
              </a:rPr>
              <a:t>年</a:t>
            </a:r>
            <a:r>
              <a:rPr lang="en-US" altLang="zh-TW" sz="2000" dirty="0">
                <a:latin typeface="+mn-ea"/>
              </a:rPr>
              <a:t>4</a:t>
            </a:r>
            <a:r>
              <a:rPr lang="zh-TW" altLang="en-US" sz="2000" dirty="0">
                <a:latin typeface="+mn-ea"/>
              </a:rPr>
              <a:t>月</a:t>
            </a:r>
            <a:r>
              <a:rPr lang="en-US" altLang="zh-TW" sz="2000" dirty="0">
                <a:latin typeface="+mn-ea"/>
              </a:rPr>
              <a:t>7</a:t>
            </a:r>
            <a:r>
              <a:rPr lang="zh-TW" altLang="en-US" sz="2000" dirty="0">
                <a:latin typeface="+mn-ea"/>
              </a:rPr>
              <a:t>日</a:t>
            </a:r>
            <a:endParaRPr lang="en-US" altLang="zh-TW" sz="2000" dirty="0">
              <a:latin typeface="+mn-ea"/>
            </a:endParaRPr>
          </a:p>
          <a:p>
            <a:pPr indent="541338">
              <a:spcBef>
                <a:spcPct val="0"/>
              </a:spcBef>
              <a:defRPr/>
            </a:pPr>
            <a:r>
              <a:rPr lang="zh-TW" altLang="en-US" sz="2000" dirty="0">
                <a:latin typeface="+mn-ea"/>
              </a:rPr>
              <a:t>樹林高中 </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13</a:t>
            </a:r>
            <a:r>
              <a:rPr lang="zh-TW" altLang="en-US" sz="2000" dirty="0">
                <a:latin typeface="+mn-ea"/>
              </a:rPr>
              <a:t>日</a:t>
            </a:r>
            <a:endParaRPr lang="en-US" altLang="zh-TW" sz="2000" dirty="0">
              <a:latin typeface="+mn-ea"/>
            </a:endParaRPr>
          </a:p>
          <a:p>
            <a:pPr>
              <a:spcBef>
                <a:spcPct val="0"/>
              </a:spcBef>
              <a:buFont typeface="Arial" pitchFamily="34" charset="0"/>
              <a:buNone/>
              <a:defRPr/>
            </a:pPr>
            <a:r>
              <a:rPr lang="zh-TW" altLang="en-US" sz="2000" dirty="0">
                <a:latin typeface="+mn-ea"/>
              </a:rPr>
              <a:t>報到：</a:t>
            </a:r>
            <a:endParaRPr lang="en-US" altLang="zh-TW" sz="2000" dirty="0">
              <a:latin typeface="+mn-ea"/>
            </a:endParaRPr>
          </a:p>
          <a:p>
            <a:pPr indent="541338">
              <a:spcBef>
                <a:spcPct val="0"/>
              </a:spcBef>
              <a:buFont typeface="Arial" pitchFamily="34" charset="0"/>
              <a:buNone/>
              <a:defRPr/>
            </a:pPr>
            <a:r>
              <a:rPr lang="zh-TW" altLang="en-US" sz="2000" dirty="0">
                <a:latin typeface="+mn-ea"/>
              </a:rPr>
              <a:t>金山高中 正取</a:t>
            </a:r>
            <a:r>
              <a:rPr lang="en-US" altLang="zh-TW" sz="2000" dirty="0">
                <a:latin typeface="+mn-ea"/>
              </a:rPr>
              <a:t>112</a:t>
            </a:r>
            <a:r>
              <a:rPr lang="zh-TW" altLang="en-US" sz="2000" dirty="0">
                <a:latin typeface="+mn-ea"/>
              </a:rPr>
              <a:t>年</a:t>
            </a:r>
            <a:r>
              <a:rPr lang="en-US" altLang="zh-TW" sz="2000" dirty="0">
                <a:latin typeface="+mn-ea"/>
              </a:rPr>
              <a:t>4</a:t>
            </a:r>
            <a:r>
              <a:rPr lang="zh-TW" altLang="en-US" sz="2000" dirty="0">
                <a:latin typeface="+mn-ea"/>
              </a:rPr>
              <a:t>月</a:t>
            </a:r>
            <a:r>
              <a:rPr lang="en-US" altLang="zh-TW" sz="2000" dirty="0">
                <a:latin typeface="+mn-ea"/>
              </a:rPr>
              <a:t>10</a:t>
            </a:r>
            <a:r>
              <a:rPr lang="en-US" altLang="zh-TW" sz="2200" dirty="0">
                <a:solidFill>
                  <a:prstClr val="black"/>
                </a:solidFill>
              </a:rPr>
              <a:t> </a:t>
            </a:r>
            <a:r>
              <a:rPr lang="zh-TW" altLang="en-US" sz="2000" dirty="0">
                <a:latin typeface="+mn-ea"/>
              </a:rPr>
              <a:t>日</a:t>
            </a:r>
            <a:r>
              <a:rPr lang="en-US" altLang="zh-TW" sz="2000" dirty="0">
                <a:latin typeface="+mn-ea"/>
              </a:rPr>
              <a:t>13</a:t>
            </a:r>
            <a:r>
              <a:rPr lang="zh-TW" altLang="en-US" sz="2000" dirty="0">
                <a:latin typeface="+mn-ea"/>
              </a:rPr>
              <a:t>時至</a:t>
            </a:r>
            <a:r>
              <a:rPr lang="en-US" altLang="zh-TW" sz="2000" dirty="0">
                <a:latin typeface="+mn-ea"/>
              </a:rPr>
              <a:t>16</a:t>
            </a:r>
            <a:r>
              <a:rPr lang="zh-TW" altLang="en-US" sz="2000" dirty="0">
                <a:latin typeface="+mn-ea"/>
              </a:rPr>
              <a:t>時</a:t>
            </a:r>
            <a:r>
              <a:rPr lang="en-US" altLang="zh-TW" sz="2000" dirty="0">
                <a:latin typeface="+mn-ea"/>
              </a:rPr>
              <a:t>(</a:t>
            </a:r>
            <a:r>
              <a:rPr lang="zh-TW" altLang="en-US" sz="2000" dirty="0">
                <a:latin typeface="+mn-ea"/>
              </a:rPr>
              <a:t>備取</a:t>
            </a:r>
            <a:r>
              <a:rPr lang="en-US" altLang="zh-TW" sz="2000" dirty="0">
                <a:latin typeface="+mn-ea"/>
              </a:rPr>
              <a:t>4</a:t>
            </a:r>
            <a:r>
              <a:rPr lang="zh-TW" altLang="en-US" sz="2000" dirty="0">
                <a:latin typeface="+mn-ea"/>
              </a:rPr>
              <a:t>月</a:t>
            </a:r>
            <a:r>
              <a:rPr lang="en-US" altLang="zh-TW" sz="2000" dirty="0">
                <a:latin typeface="+mn-ea"/>
              </a:rPr>
              <a:t>14</a:t>
            </a:r>
            <a:r>
              <a:rPr lang="zh-TW" altLang="en-US" sz="2000" dirty="0">
                <a:latin typeface="+mn-ea"/>
              </a:rPr>
              <a:t>日</a:t>
            </a:r>
            <a:r>
              <a:rPr lang="en-US" altLang="zh-TW" sz="2000" dirty="0">
                <a:latin typeface="+mn-ea"/>
              </a:rPr>
              <a:t>)</a:t>
            </a:r>
          </a:p>
          <a:p>
            <a:pPr indent="541338">
              <a:spcBef>
                <a:spcPct val="0"/>
              </a:spcBef>
              <a:buFont typeface="Arial" pitchFamily="34" charset="0"/>
              <a:buNone/>
              <a:defRPr/>
            </a:pPr>
            <a:r>
              <a:rPr lang="zh-TW" altLang="en-US" sz="2000" dirty="0">
                <a:latin typeface="+mn-ea"/>
              </a:rPr>
              <a:t>樹林高中 正取</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14</a:t>
            </a:r>
            <a:r>
              <a:rPr lang="zh-TW" altLang="en-US" sz="2000" dirty="0">
                <a:latin typeface="+mn-ea"/>
              </a:rPr>
              <a:t>日  </a:t>
            </a:r>
            <a:r>
              <a:rPr lang="en-US" altLang="zh-TW" sz="2000" dirty="0">
                <a:latin typeface="+mn-ea"/>
              </a:rPr>
              <a:t>9</a:t>
            </a:r>
            <a:r>
              <a:rPr lang="zh-TW" altLang="en-US" sz="2000" dirty="0">
                <a:latin typeface="+mn-ea"/>
              </a:rPr>
              <a:t>時至</a:t>
            </a:r>
            <a:r>
              <a:rPr lang="en-US" altLang="zh-TW" sz="2000" dirty="0">
                <a:latin typeface="+mn-ea"/>
              </a:rPr>
              <a:t>12</a:t>
            </a:r>
            <a:r>
              <a:rPr lang="zh-TW" altLang="en-US" sz="2000" dirty="0">
                <a:latin typeface="+mn-ea"/>
              </a:rPr>
              <a:t>時</a:t>
            </a:r>
            <a:r>
              <a:rPr lang="en-US" altLang="zh-TW" sz="2000" dirty="0">
                <a:latin typeface="+mn-ea"/>
              </a:rPr>
              <a:t>(</a:t>
            </a:r>
            <a:r>
              <a:rPr lang="zh-TW" altLang="en-US" sz="2000" dirty="0">
                <a:latin typeface="+mn-ea"/>
              </a:rPr>
              <a:t>備取</a:t>
            </a:r>
            <a:r>
              <a:rPr lang="en-US" altLang="zh-TW" sz="2000" dirty="0">
                <a:latin typeface="+mn-ea"/>
              </a:rPr>
              <a:t>6</a:t>
            </a:r>
            <a:r>
              <a:rPr lang="zh-TW" altLang="en-US" sz="2000" dirty="0">
                <a:latin typeface="+mn-ea"/>
              </a:rPr>
              <a:t>月</a:t>
            </a:r>
            <a:r>
              <a:rPr lang="en-US" altLang="zh-TW" sz="2000" dirty="0">
                <a:latin typeface="+mn-ea"/>
              </a:rPr>
              <a:t>15</a:t>
            </a:r>
            <a:r>
              <a:rPr lang="zh-TW" altLang="en-US" sz="2000" dirty="0">
                <a:latin typeface="+mn-ea"/>
              </a:rPr>
              <a:t>日</a:t>
            </a:r>
            <a:r>
              <a:rPr lang="en-US" altLang="zh-TW" sz="2000" dirty="0">
                <a:latin typeface="+mn-ea"/>
              </a:rPr>
              <a:t>)</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41932" y="403556"/>
            <a:ext cx="6535563" cy="677108"/>
          </a:xfrm>
          <a:prstGeom prst="rect">
            <a:avLst/>
          </a:prstGeom>
          <a:noFill/>
        </p:spPr>
        <p:txBody>
          <a:bodyPr wrap="square" lIns="0" tIns="0" rIns="0" bIns="0" rtlCol="0" anchor="t">
            <a:spAutoFit/>
          </a:bodyPr>
          <a:lstStyle/>
          <a:p>
            <a:pPr algn="ctr"/>
            <a:r>
              <a:rPr lang="zh-TW" altLang="en-US" sz="4400" b="1">
                <a:solidFill>
                  <a:prstClr val="black"/>
                </a:solidFill>
              </a:rPr>
              <a:t>招生資訊</a:t>
            </a:r>
            <a:endParaRPr lang="en-US" sz="4400" b="1" dirty="0">
              <a:solidFill>
                <a:prstClr val="black"/>
              </a:solidFill>
            </a:endParaRPr>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37625" y="12660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37625" y="1565091"/>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37625" y="18756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37625" y="21804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39645" y="2485284"/>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33621" y="2784291"/>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33621" y="3692898"/>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42005" y="4606291"/>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242005" y="5514898"/>
            <a:ext cx="228587" cy="228586"/>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5">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0049327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40375"/>
            <a:ext cx="4067799" cy="1632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34</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24413" y="80218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藝才班招生資訊</a:t>
            </a:r>
            <a:endParaRPr lang="en-US" sz="4400" b="1" dirty="0">
              <a:solidFill>
                <a:prstClr val="black"/>
              </a:solidFill>
            </a:endParaRPr>
          </a:p>
        </p:txBody>
      </p:sp>
      <p:sp>
        <p:nvSpPr>
          <p:cNvPr id="3" name="矩形 2"/>
          <p:cNvSpPr/>
          <p:nvPr/>
        </p:nvSpPr>
        <p:spPr>
          <a:xfrm>
            <a:off x="2461520" y="1282365"/>
            <a:ext cx="9606872" cy="5337359"/>
          </a:xfrm>
          <a:prstGeom prst="rect">
            <a:avLst/>
          </a:prstGeom>
        </p:spPr>
        <p:txBody>
          <a:bodyPr wrap="square">
            <a:spAutoFit/>
          </a:bodyPr>
          <a:lstStyle/>
          <a:p>
            <a:pPr>
              <a:spcBef>
                <a:spcPts val="100"/>
              </a:spcBef>
              <a:spcAft>
                <a:spcPts val="100"/>
              </a:spcAft>
            </a:pPr>
            <a:r>
              <a:rPr lang="zh-TW" altLang="en-US" sz="2000" dirty="0">
                <a:latin typeface="+mn-ea"/>
              </a:rPr>
              <a:t>藝才班分為音樂班、美術班、舞蹈班、戲劇班</a:t>
            </a:r>
            <a:r>
              <a:rPr lang="en-US" altLang="zh-TW" sz="2000" dirty="0">
                <a:solidFill>
                  <a:srgbClr val="FF0000"/>
                </a:solidFill>
                <a:latin typeface="+mn-ea"/>
              </a:rPr>
              <a:t>4</a:t>
            </a:r>
            <a:r>
              <a:rPr lang="zh-TW" altLang="en-US" sz="2000" dirty="0">
                <a:latin typeface="+mn-ea"/>
              </a:rPr>
              <a:t>類。</a:t>
            </a:r>
          </a:p>
          <a:p>
            <a:pPr>
              <a:spcBef>
                <a:spcPts val="100"/>
              </a:spcBef>
              <a:spcAft>
                <a:spcPts val="100"/>
              </a:spcAft>
            </a:pPr>
            <a:r>
              <a:rPr lang="zh-TW" altLang="en-US" sz="2000" dirty="0">
                <a:latin typeface="+mn-ea"/>
              </a:rPr>
              <a:t>藝術才能班甄選入學以聯合辦理為原則</a:t>
            </a:r>
          </a:p>
          <a:p>
            <a:pPr>
              <a:spcBef>
                <a:spcPts val="100"/>
              </a:spcBef>
              <a:spcAft>
                <a:spcPts val="100"/>
              </a:spcAft>
            </a:pPr>
            <a:r>
              <a:rPr lang="zh-TW" altLang="en-US" sz="2000" dirty="0">
                <a:latin typeface="+mn-ea"/>
              </a:rPr>
              <a:t>國中非藝術才能班學生亦可報考，且不受免試就學區之限制，但僅能向</a:t>
            </a:r>
            <a:r>
              <a:rPr lang="zh-TW" altLang="en-US" sz="2000" dirty="0">
                <a:solidFill>
                  <a:srgbClr val="FF0000"/>
                </a:solidFill>
                <a:latin typeface="+mn-ea"/>
              </a:rPr>
              <a:t>一區（校）</a:t>
            </a:r>
            <a:r>
              <a:rPr lang="zh-TW" altLang="en-US" sz="2000" dirty="0">
                <a:latin typeface="+mn-ea"/>
              </a:rPr>
              <a:t>報名術科測驗及申請分發</a:t>
            </a:r>
            <a:endParaRPr lang="en-US" altLang="zh-TW" sz="2000" dirty="0">
              <a:latin typeface="+mn-ea"/>
            </a:endParaRPr>
          </a:p>
          <a:p>
            <a:pPr>
              <a:lnSpc>
                <a:spcPct val="80000"/>
              </a:lnSpc>
              <a:spcBef>
                <a:spcPts val="100"/>
              </a:spcBef>
              <a:spcAft>
                <a:spcPts val="100"/>
              </a:spcAft>
              <a:defRPr/>
            </a:pPr>
            <a:r>
              <a:rPr lang="zh-TW" altLang="en-US" sz="2000" dirty="0">
                <a:latin typeface="+mn-ea"/>
              </a:rPr>
              <a:t>聯合辦理的招生管道分成</a:t>
            </a:r>
            <a:r>
              <a:rPr lang="en-US" altLang="zh-TW" sz="2000" dirty="0">
                <a:solidFill>
                  <a:srgbClr val="FF0000"/>
                </a:solidFill>
                <a:latin typeface="+mn-ea"/>
              </a:rPr>
              <a:t>2</a:t>
            </a:r>
            <a:r>
              <a:rPr lang="zh-TW" altLang="en-US" sz="2000" dirty="0">
                <a:latin typeface="+mn-ea"/>
              </a:rPr>
              <a:t>個</a:t>
            </a:r>
          </a:p>
          <a:p>
            <a:pPr>
              <a:lnSpc>
                <a:spcPct val="80000"/>
              </a:lnSpc>
              <a:spcBef>
                <a:spcPts val="100"/>
              </a:spcBef>
              <a:spcAft>
                <a:spcPts val="100"/>
              </a:spcAft>
              <a:defRPr/>
            </a:pPr>
            <a:r>
              <a:rPr lang="zh-TW" altLang="en-US" sz="2000" dirty="0">
                <a:latin typeface="+mn-ea"/>
              </a:rPr>
              <a:t>  </a:t>
            </a:r>
            <a:r>
              <a:rPr lang="en-US" altLang="zh-TW" sz="2000" dirty="0">
                <a:latin typeface="+mn-ea"/>
              </a:rPr>
              <a:t>(</a:t>
            </a:r>
            <a:r>
              <a:rPr lang="zh-TW" altLang="en-US" sz="2000" dirty="0">
                <a:latin typeface="+mn-ea"/>
              </a:rPr>
              <a:t>一</a:t>
            </a:r>
            <a:r>
              <a:rPr lang="en-US" altLang="zh-TW" sz="2000" dirty="0">
                <a:latin typeface="+mn-ea"/>
              </a:rPr>
              <a:t>)</a:t>
            </a:r>
            <a:r>
              <a:rPr lang="zh-TW" altLang="en-US" sz="2000" dirty="0">
                <a:latin typeface="+mn-ea"/>
              </a:rPr>
              <a:t>甄選入學聯合分發</a:t>
            </a:r>
          </a:p>
          <a:p>
            <a:pPr>
              <a:lnSpc>
                <a:spcPct val="80000"/>
              </a:lnSpc>
              <a:spcBef>
                <a:spcPts val="100"/>
              </a:spcBef>
              <a:spcAft>
                <a:spcPts val="100"/>
              </a:spcAft>
              <a:defRPr/>
            </a:pPr>
            <a:r>
              <a:rPr lang="zh-TW" altLang="en-US" sz="2000" dirty="0">
                <a:latin typeface="+mn-ea"/>
              </a:rPr>
              <a:t>      </a:t>
            </a:r>
            <a:r>
              <a:rPr lang="en-US" altLang="zh-TW" sz="2000" dirty="0">
                <a:latin typeface="+mn-ea"/>
              </a:rPr>
              <a:t>1.</a:t>
            </a:r>
            <a:r>
              <a:rPr lang="zh-TW" altLang="en-US" sz="2000" dirty="0">
                <a:latin typeface="+mn-ea"/>
              </a:rPr>
              <a:t>需參加聯合術科測驗</a:t>
            </a:r>
          </a:p>
          <a:p>
            <a:pPr>
              <a:lnSpc>
                <a:spcPct val="80000"/>
              </a:lnSpc>
              <a:spcBef>
                <a:spcPts val="100"/>
              </a:spcBef>
              <a:spcAft>
                <a:spcPts val="100"/>
              </a:spcAft>
              <a:defRPr/>
            </a:pPr>
            <a:r>
              <a:rPr lang="zh-TW" altLang="en-US" sz="2000" dirty="0">
                <a:latin typeface="+mn-ea"/>
              </a:rPr>
              <a:t>      </a:t>
            </a:r>
            <a:r>
              <a:rPr lang="en-US" altLang="zh-TW" sz="2000" dirty="0">
                <a:latin typeface="+mn-ea"/>
              </a:rPr>
              <a:t>2.</a:t>
            </a:r>
            <a:r>
              <a:rPr lang="zh-TW" altLang="en-US" sz="2000" dirty="0">
                <a:latin typeface="+mn-ea"/>
              </a:rPr>
              <a:t>線上報名</a:t>
            </a:r>
          </a:p>
          <a:p>
            <a:pPr>
              <a:lnSpc>
                <a:spcPct val="80000"/>
              </a:lnSpc>
              <a:spcBef>
                <a:spcPts val="100"/>
              </a:spcBef>
              <a:spcAft>
                <a:spcPts val="100"/>
              </a:spcAft>
              <a:defRPr/>
            </a:pPr>
            <a:r>
              <a:rPr lang="zh-TW" altLang="en-US" sz="2000" dirty="0">
                <a:latin typeface="+mn-ea"/>
              </a:rPr>
              <a:t>      </a:t>
            </a:r>
            <a:r>
              <a:rPr lang="en-US" altLang="zh-TW" sz="2000" dirty="0">
                <a:latin typeface="+mn-ea"/>
              </a:rPr>
              <a:t>3.</a:t>
            </a:r>
            <a:r>
              <a:rPr lang="zh-TW" altLang="en-US" sz="2000" dirty="0">
                <a:latin typeface="+mn-ea"/>
              </a:rPr>
              <a:t>成績採計與選校登記序號</a:t>
            </a:r>
            <a:r>
              <a:rPr lang="en-US" altLang="zh-TW" sz="2000" dirty="0">
                <a:latin typeface="+mn-ea"/>
              </a:rPr>
              <a:t>(</a:t>
            </a:r>
            <a:r>
              <a:rPr lang="zh-TW" altLang="en-US" sz="2000" dirty="0">
                <a:latin typeface="+mn-ea"/>
              </a:rPr>
              <a:t>依甄選總成績</a:t>
            </a:r>
            <a:r>
              <a:rPr lang="en-US" altLang="zh-TW" sz="2000" dirty="0">
                <a:latin typeface="+mn-ea"/>
              </a:rPr>
              <a:t>)</a:t>
            </a:r>
          </a:p>
          <a:p>
            <a:pPr>
              <a:lnSpc>
                <a:spcPct val="80000"/>
              </a:lnSpc>
              <a:spcBef>
                <a:spcPts val="100"/>
              </a:spcBef>
              <a:spcAft>
                <a:spcPts val="100"/>
              </a:spcAft>
              <a:defRPr/>
            </a:pPr>
            <a:r>
              <a:rPr lang="zh-TW" altLang="en-US" sz="2000" dirty="0">
                <a:latin typeface="+mn-ea"/>
              </a:rPr>
              <a:t>  </a:t>
            </a:r>
            <a:r>
              <a:rPr lang="en-US" altLang="zh-TW" sz="2000" dirty="0">
                <a:latin typeface="+mn-ea"/>
              </a:rPr>
              <a:t>(</a:t>
            </a:r>
            <a:r>
              <a:rPr lang="zh-TW" altLang="en-US" sz="2000" dirty="0">
                <a:latin typeface="+mn-ea"/>
              </a:rPr>
              <a:t>二</a:t>
            </a:r>
            <a:r>
              <a:rPr lang="en-US" altLang="zh-TW" sz="2000" dirty="0">
                <a:latin typeface="+mn-ea"/>
              </a:rPr>
              <a:t>)</a:t>
            </a:r>
            <a:r>
              <a:rPr lang="zh-TW" altLang="en-US" sz="2000" dirty="0">
                <a:latin typeface="+mn-ea"/>
              </a:rPr>
              <a:t>競賽表現入學 </a:t>
            </a:r>
          </a:p>
          <a:p>
            <a:pPr>
              <a:spcBef>
                <a:spcPts val="100"/>
              </a:spcBef>
              <a:spcAft>
                <a:spcPts val="100"/>
              </a:spcAft>
              <a:defRPr/>
            </a:pPr>
            <a:r>
              <a:rPr lang="zh-TW" altLang="en-US" sz="2000" dirty="0">
                <a:latin typeface="+mn-ea"/>
              </a:rPr>
              <a:t>      </a:t>
            </a:r>
            <a:r>
              <a:rPr lang="en-US" altLang="zh-TW" sz="2000" dirty="0">
                <a:latin typeface="+mn-ea"/>
              </a:rPr>
              <a:t>1.</a:t>
            </a:r>
            <a:r>
              <a:rPr lang="zh-TW" altLang="en-US" sz="2000" dirty="0">
                <a:latin typeface="+mn-ea"/>
              </a:rPr>
              <a:t>優異競賽成績</a:t>
            </a:r>
            <a:endParaRPr lang="en-US" altLang="zh-TW" sz="2000" dirty="0">
              <a:latin typeface="+mn-ea"/>
            </a:endParaRPr>
          </a:p>
          <a:p>
            <a:pPr>
              <a:spcBef>
                <a:spcPts val="100"/>
              </a:spcBef>
              <a:spcAft>
                <a:spcPts val="100"/>
              </a:spcAft>
              <a:defRPr/>
            </a:pPr>
            <a:r>
              <a:rPr lang="zh-TW" altLang="en-US" sz="2000" dirty="0">
                <a:latin typeface="+mn-ea"/>
              </a:rPr>
              <a:t>         </a:t>
            </a:r>
            <a:r>
              <a:rPr lang="en-US" altLang="zh-TW" dirty="0">
                <a:latin typeface="+mn-ea"/>
              </a:rPr>
              <a:t>(</a:t>
            </a:r>
            <a:r>
              <a:rPr lang="zh-TW" altLang="en-US" dirty="0">
                <a:latin typeface="+mn-ea"/>
              </a:rPr>
              <a:t>依藝術才能類學生競賽表現採認參照標準進行書面審查</a:t>
            </a:r>
            <a:r>
              <a:rPr lang="en-US" altLang="zh-TW" dirty="0">
                <a:latin typeface="+mn-ea"/>
              </a:rPr>
              <a:t>)</a:t>
            </a:r>
          </a:p>
          <a:p>
            <a:pPr>
              <a:spcBef>
                <a:spcPts val="100"/>
              </a:spcBef>
              <a:spcAft>
                <a:spcPts val="100"/>
              </a:spcAft>
              <a:defRPr/>
            </a:pPr>
            <a:r>
              <a:rPr lang="zh-TW" altLang="en-US" sz="2000" dirty="0">
                <a:latin typeface="+mn-ea"/>
              </a:rPr>
              <a:t>      </a:t>
            </a:r>
            <a:r>
              <a:rPr lang="en-US" altLang="zh-TW" sz="2000" dirty="0">
                <a:latin typeface="+mn-ea"/>
              </a:rPr>
              <a:t>2.</a:t>
            </a:r>
            <a:r>
              <a:rPr lang="zh-TW" altLang="en-US" sz="2000" dirty="0">
                <a:latin typeface="+mn-ea"/>
              </a:rPr>
              <a:t>審查結果送鑑定是否通過</a:t>
            </a:r>
            <a:endParaRPr lang="en-US" altLang="zh-TW" sz="2000" dirty="0">
              <a:latin typeface="+mn-ea"/>
            </a:endParaRPr>
          </a:p>
          <a:p>
            <a:pPr>
              <a:spcBef>
                <a:spcPts val="100"/>
              </a:spcBef>
              <a:spcAft>
                <a:spcPts val="100"/>
              </a:spcAft>
              <a:defRPr/>
            </a:pPr>
            <a:r>
              <a:rPr lang="zh-TW" altLang="zh-TW" sz="2000" dirty="0">
                <a:latin typeface="+mn-ea"/>
              </a:rPr>
              <a:t>報名「以競賽表現入學」者，應同時報名參加「聯合術科測驗」，「以競賽表現入學」辦理完成後，</a:t>
            </a:r>
            <a:r>
              <a:rPr lang="zh-TW" altLang="en-US" sz="2000" dirty="0">
                <a:latin typeface="+mn-ea"/>
              </a:rPr>
              <a:t> </a:t>
            </a:r>
            <a:r>
              <a:rPr lang="zh-TW" altLang="zh-TW" sz="2000" dirty="0">
                <a:latin typeface="+mn-ea"/>
              </a:rPr>
              <a:t>若聲明不參加術科測驗且繳還准考證正本者，得向主辦學校申請退還術科測驗報名費。</a:t>
            </a:r>
            <a:r>
              <a:rPr lang="en-US" altLang="zh-TW" sz="2000" dirty="0">
                <a:latin typeface="+mn-ea"/>
              </a:rPr>
              <a:t>(</a:t>
            </a:r>
            <a:r>
              <a:rPr lang="zh-TW" altLang="en-US" sz="2000" dirty="0">
                <a:latin typeface="+mn-ea"/>
              </a:rPr>
              <a:t>限報考</a:t>
            </a:r>
            <a:r>
              <a:rPr lang="zh-TW" altLang="en-US" sz="2000" dirty="0">
                <a:solidFill>
                  <a:schemeClr val="accent1"/>
                </a:solidFill>
                <a:latin typeface="+mn-ea"/>
              </a:rPr>
              <a:t>同區</a:t>
            </a:r>
            <a:r>
              <a:rPr lang="zh-TW" altLang="en-US" sz="2000" dirty="0">
                <a:latin typeface="+mn-ea"/>
              </a:rPr>
              <a:t>者</a:t>
            </a:r>
            <a:r>
              <a:rPr lang="en-US" altLang="zh-TW" sz="2000" dirty="0">
                <a:latin typeface="+mn-ea"/>
              </a:rPr>
              <a:t>)</a:t>
            </a:r>
            <a:endParaRPr lang="zh-TW" altLang="en-US" sz="2800" dirty="0">
              <a:latin typeface="+mn-ea"/>
            </a:endParaRPr>
          </a:p>
          <a:p>
            <a:endParaRPr lang="zh-TW" altLang="en-US" sz="2400" dirty="0">
              <a:latin typeface="+mn-ea"/>
            </a:endParaRPr>
          </a:p>
        </p:txBody>
      </p:sp>
      <p:sp>
        <p:nvSpPr>
          <p:cNvPr id="20" name="Freeform 1668">
            <a:extLst>
              <a:ext uri="{FF2B5EF4-FFF2-40B4-BE49-F238E27FC236}">
                <a16:creationId xmlns:a16="http://schemas.microsoft.com/office/drawing/2014/main" id="{0823C732-8F44-466E-B9A4-83308DEE4F76}"/>
              </a:ext>
            </a:extLst>
          </p:cNvPr>
          <p:cNvSpPr>
            <a:spLocks noEditPoints="1"/>
          </p:cNvSpPr>
          <p:nvPr/>
        </p:nvSpPr>
        <p:spPr bwMode="auto">
          <a:xfrm>
            <a:off x="2283086" y="1362005"/>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80793" y="1666805"/>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80394" y="1994190"/>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80394" y="2303697"/>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80394" y="2578959"/>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96766" y="5251403"/>
            <a:ext cx="238631" cy="238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文字方塊 39"/>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Tree>
    <p:extLst>
      <p:ext uri="{BB962C8B-B14F-4D97-AF65-F5344CB8AC3E}">
        <p14:creationId xmlns:p14="http://schemas.microsoft.com/office/powerpoint/2010/main" val="5055427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35</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504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5" name="文字方塊 1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音樂班辦理方式</a:t>
            </a:r>
            <a:endParaRPr lang="en-US" sz="4400" b="1" dirty="0">
              <a:solidFill>
                <a:prstClr val="black"/>
              </a:solidFill>
            </a:endParaRPr>
          </a:p>
        </p:txBody>
      </p:sp>
      <p:sp>
        <p:nvSpPr>
          <p:cNvPr id="4" name="矩形 3"/>
          <p:cNvSpPr/>
          <p:nvPr/>
        </p:nvSpPr>
        <p:spPr>
          <a:xfrm>
            <a:off x="2062333" y="1380616"/>
            <a:ext cx="10129667" cy="4535088"/>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latin typeface="+mn-ea"/>
              </a:rPr>
              <a:t>      主修</a:t>
            </a:r>
            <a:r>
              <a:rPr lang="en-US" altLang="zh-TW" sz="2400" dirty="0">
                <a:latin typeface="+mn-ea"/>
              </a:rPr>
              <a:t>(</a:t>
            </a:r>
            <a:r>
              <a:rPr lang="zh-TW" altLang="en-US" sz="2400" dirty="0">
                <a:latin typeface="+mn-ea"/>
              </a:rPr>
              <a:t>樂器</a:t>
            </a:r>
            <a:r>
              <a:rPr lang="en-US" altLang="zh-TW" sz="2400" dirty="0">
                <a:latin typeface="+mn-ea"/>
              </a:rPr>
              <a:t>)</a:t>
            </a:r>
            <a:r>
              <a:rPr lang="zh-TW" altLang="en-US" sz="2400" dirty="0">
                <a:latin typeface="+mn-ea"/>
              </a:rPr>
              <a:t>、副修</a:t>
            </a:r>
            <a:r>
              <a:rPr lang="en-US" altLang="zh-TW" sz="2400" dirty="0">
                <a:latin typeface="+mn-ea"/>
              </a:rPr>
              <a:t>(</a:t>
            </a:r>
            <a:r>
              <a:rPr lang="zh-TW" altLang="en-US" sz="2400" dirty="0">
                <a:latin typeface="+mn-ea"/>
              </a:rPr>
              <a:t>樂器</a:t>
            </a:r>
            <a:r>
              <a:rPr lang="en-US" altLang="zh-TW" sz="2400" dirty="0">
                <a:latin typeface="+mn-ea"/>
              </a:rPr>
              <a:t>)</a:t>
            </a:r>
            <a:r>
              <a:rPr lang="zh-TW" altLang="en-US" sz="2400" dirty="0">
                <a:latin typeface="+mn-ea"/>
              </a:rPr>
              <a:t>、視唱、聽寫、樂理及基礎和聲</a:t>
            </a:r>
            <a:r>
              <a:rPr lang="en-US" altLang="zh-TW" sz="2400" dirty="0">
                <a:latin typeface="+mn-ea"/>
              </a:rPr>
              <a:t>5</a:t>
            </a:r>
            <a:r>
              <a:rPr lang="zh-TW" altLang="en-US" sz="2400" dirty="0">
                <a:latin typeface="+mn-ea"/>
              </a:rPr>
              <a:t>科 </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1000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sz="2000" dirty="0">
                <a:latin typeface="+mn-ea"/>
              </a:rPr>
              <a:t>主修</a:t>
            </a:r>
            <a:r>
              <a:rPr lang="en-US" altLang="en-US" sz="2000" dirty="0">
                <a:latin typeface="+mn-ea"/>
              </a:rPr>
              <a:t>×5</a:t>
            </a:r>
            <a:r>
              <a:rPr lang="zh-TW" altLang="en-US" sz="2000" dirty="0">
                <a:latin typeface="+mn-ea"/>
              </a:rPr>
              <a:t>＋副修</a:t>
            </a:r>
            <a:r>
              <a:rPr lang="en-US" altLang="en-US" sz="2000" dirty="0">
                <a:latin typeface="+mn-ea"/>
              </a:rPr>
              <a:t>×2</a:t>
            </a:r>
            <a:r>
              <a:rPr lang="zh-TW" altLang="en-US" sz="2000" dirty="0">
                <a:latin typeface="+mn-ea"/>
              </a:rPr>
              <a:t>＋聽寫</a:t>
            </a:r>
            <a:r>
              <a:rPr lang="en-US" altLang="en-US" sz="2000" dirty="0">
                <a:latin typeface="+mn-ea"/>
              </a:rPr>
              <a:t>×1</a:t>
            </a:r>
            <a:r>
              <a:rPr lang="zh-TW" altLang="en-US" sz="2000" dirty="0">
                <a:latin typeface="+mn-ea"/>
              </a:rPr>
              <a:t>＋樂理與基礎和聲</a:t>
            </a:r>
            <a:r>
              <a:rPr lang="en-US" altLang="en-US" sz="2000" dirty="0">
                <a:latin typeface="+mn-ea"/>
              </a:rPr>
              <a:t>×1</a:t>
            </a:r>
            <a:r>
              <a:rPr lang="zh-TW" altLang="en-US" sz="2000" dirty="0">
                <a:latin typeface="+mn-ea"/>
              </a:rPr>
              <a:t>＋視唱</a:t>
            </a:r>
            <a:r>
              <a:rPr lang="en-US" altLang="en-US" sz="2000" dirty="0">
                <a:latin typeface="+mn-ea"/>
              </a:rPr>
              <a:t>×1)</a:t>
            </a:r>
          </a:p>
        </p:txBody>
      </p:sp>
      <p:sp>
        <p:nvSpPr>
          <p:cNvPr id="22" name="文字方塊 21"/>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851906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36</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選校登記序號</a:t>
            </a:r>
            <a:endParaRPr lang="en-US" sz="4400" b="1" dirty="0">
              <a:solidFill>
                <a:prstClr val="black"/>
              </a:solidFill>
            </a:endParaRPr>
          </a:p>
        </p:txBody>
      </p:sp>
      <p:sp>
        <p:nvSpPr>
          <p:cNvPr id="4" name="矩形 3"/>
          <p:cNvSpPr/>
          <p:nvPr/>
        </p:nvSpPr>
        <p:spPr>
          <a:xfrm>
            <a:off x="2062333" y="1380619"/>
            <a:ext cx="10129667" cy="4770537"/>
          </a:xfrm>
          <a:prstGeom prst="rect">
            <a:avLst/>
          </a:prstGeom>
        </p:spPr>
        <p:txBody>
          <a:bodyPr wrap="square">
            <a:spAutoFit/>
          </a:bodyPr>
          <a:lstStyle/>
          <a:p>
            <a:pPr defTabSz="1244600">
              <a:lnSpc>
                <a:spcPct val="80000"/>
              </a:lnSpc>
              <a:spcAft>
                <a:spcPts val="0"/>
              </a:spcAft>
              <a:defRPr/>
            </a:pPr>
            <a:r>
              <a:rPr lang="zh-TW" altLang="en-US" sz="3200" b="1" dirty="0">
                <a:latin typeface="+mn-ea"/>
              </a:rPr>
              <a:t>依甄選總成績高低排序產生選校登記序號</a:t>
            </a:r>
            <a:endParaRPr lang="en-US" altLang="zh-TW" sz="3200" b="1" dirty="0">
              <a:latin typeface="+mn-ea"/>
            </a:endParaRPr>
          </a:p>
          <a:p>
            <a:pPr defTabSz="1244600">
              <a:spcAft>
                <a:spcPts val="0"/>
              </a:spcAft>
              <a:defRPr/>
            </a:pP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 同分參酌順序：</a:t>
            </a:r>
            <a:br>
              <a:rPr lang="en-US" altLang="zh-TW" sz="2800" dirty="0">
                <a:latin typeface="+mn-ea"/>
              </a:rPr>
            </a:br>
            <a:r>
              <a:rPr lang="zh-TW" altLang="en-US" sz="2800" dirty="0">
                <a:latin typeface="+mn-ea"/>
              </a:rPr>
              <a:t>          </a:t>
            </a:r>
            <a:r>
              <a:rPr lang="en-US" altLang="en-US" sz="2800" dirty="0">
                <a:latin typeface="+mn-ea"/>
              </a:rPr>
              <a:t>1.</a:t>
            </a:r>
            <a:r>
              <a:rPr lang="zh-TW" altLang="en-US" sz="2800" dirty="0">
                <a:latin typeface="+mn-ea"/>
              </a:rPr>
              <a:t>主修   </a:t>
            </a:r>
            <a:r>
              <a:rPr lang="en-US" altLang="en-US" sz="2800" dirty="0">
                <a:latin typeface="+mn-ea"/>
              </a:rPr>
              <a:t>2.</a:t>
            </a:r>
            <a:r>
              <a:rPr lang="zh-TW" altLang="en-US" sz="2800" dirty="0">
                <a:latin typeface="+mn-ea"/>
              </a:rPr>
              <a:t>副修   </a:t>
            </a:r>
            <a:r>
              <a:rPr lang="en-US" altLang="en-US" sz="2800" dirty="0">
                <a:latin typeface="+mn-ea"/>
              </a:rPr>
              <a:t>3.</a:t>
            </a:r>
            <a:r>
              <a:rPr lang="zh-TW" altLang="en-US" sz="2800" dirty="0">
                <a:latin typeface="+mn-ea"/>
              </a:rPr>
              <a:t>聽寫   </a:t>
            </a:r>
            <a:r>
              <a:rPr lang="en-US" altLang="en-US" sz="2800" dirty="0">
                <a:latin typeface="+mn-ea"/>
              </a:rPr>
              <a:t>4.</a:t>
            </a:r>
            <a:r>
              <a:rPr lang="zh-TW" altLang="en-US" sz="2800" dirty="0">
                <a:latin typeface="+mn-ea"/>
              </a:rPr>
              <a:t>樂理與基礎和聲   </a:t>
            </a:r>
            <a:r>
              <a:rPr lang="en-US" altLang="en-US" sz="2800" dirty="0">
                <a:latin typeface="+mn-ea"/>
              </a:rPr>
              <a:t>5.</a:t>
            </a:r>
            <a:r>
              <a:rPr lang="zh-TW" altLang="en-US" sz="2800" dirty="0">
                <a:latin typeface="+mn-ea"/>
              </a:rPr>
              <a:t>視唱</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 同分且參酌順序仍相同者，以現場</a:t>
            </a:r>
            <a:r>
              <a:rPr lang="zh-TW" altLang="en-US" sz="2800" dirty="0">
                <a:solidFill>
                  <a:schemeClr val="accent1"/>
                </a:solidFill>
                <a:latin typeface="+mn-ea"/>
              </a:rPr>
              <a:t>抽籤</a:t>
            </a:r>
            <a:r>
              <a:rPr lang="zh-TW" altLang="en-US" sz="2800" dirty="0">
                <a:latin typeface="+mn-ea"/>
              </a:rPr>
              <a:t>決定選校順序</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3200" b="1" dirty="0">
                <a:solidFill>
                  <a:schemeClr val="accent1"/>
                </a:solidFill>
                <a:latin typeface="+mn-ea"/>
              </a:rPr>
              <a:t>各校</a:t>
            </a:r>
            <a:r>
              <a:rPr lang="zh-TW" altLang="en-US" sz="3200" b="1" dirty="0">
                <a:latin typeface="+mn-ea"/>
              </a:rPr>
              <a:t>可針對國中教育會考、術科測驗科目或甄選總成績設定門檻</a:t>
            </a:r>
            <a:endParaRPr lang="en-US" altLang="zh-TW" sz="3200" b="1" dirty="0">
              <a:latin typeface="+mn-ea"/>
            </a:endParaRPr>
          </a:p>
          <a:p>
            <a:pPr defTabSz="1244600">
              <a:lnSpc>
                <a:spcPct val="80000"/>
              </a:lnSpc>
              <a:spcAft>
                <a:spcPts val="0"/>
              </a:spcAft>
              <a:defRPr/>
            </a:pPr>
            <a:endParaRPr lang="en-US" altLang="zh-TW" sz="3200" b="1"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通過該校門檻者，始得參加該校分發</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國中教育會考成績</a:t>
            </a:r>
            <a:r>
              <a:rPr lang="zh-TW" altLang="en-US" sz="2800" dirty="0">
                <a:solidFill>
                  <a:schemeClr val="accent1"/>
                </a:solidFill>
                <a:latin typeface="+mn-ea"/>
              </a:rPr>
              <a:t>僅作為甄選門檻</a:t>
            </a:r>
            <a:r>
              <a:rPr lang="zh-TW" altLang="en-US" sz="2800" dirty="0">
                <a:latin typeface="+mn-ea"/>
              </a:rPr>
              <a:t>，不列入總成績計算</a:t>
            </a:r>
            <a:endParaRPr lang="en-US" altLang="zh-TW" sz="2800" dirty="0">
              <a:latin typeface="+mn-ea"/>
            </a:endParaRPr>
          </a:p>
        </p:txBody>
      </p:sp>
      <p:sp>
        <p:nvSpPr>
          <p:cNvPr id="23" name="文字方塊 22"/>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4" name="文字方塊 23"/>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265132177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37</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schemeClr val="accent1"/>
                </a:solidFill>
              </a:rPr>
              <a:t>北區</a:t>
            </a:r>
            <a:r>
              <a:rPr lang="zh-TW" altLang="en-US" sz="4400" b="1" dirty="0">
                <a:solidFill>
                  <a:prstClr val="black"/>
                </a:solidFill>
              </a:rPr>
              <a:t>注意事項</a:t>
            </a:r>
            <a:endParaRPr lang="en-US" sz="4400" b="1" dirty="0">
              <a:solidFill>
                <a:prstClr val="black"/>
              </a:solidFill>
            </a:endParaRPr>
          </a:p>
        </p:txBody>
      </p:sp>
      <p:sp>
        <p:nvSpPr>
          <p:cNvPr id="4" name="矩形 3"/>
          <p:cNvSpPr/>
          <p:nvPr/>
        </p:nvSpPr>
        <p:spPr>
          <a:xfrm>
            <a:off x="2062333" y="1380620"/>
            <a:ext cx="10129667" cy="437043"/>
          </a:xfrm>
          <a:prstGeom prst="rect">
            <a:avLst/>
          </a:prstGeom>
        </p:spPr>
        <p:txBody>
          <a:bodyPr wrap="square">
            <a:spAutoFit/>
          </a:bodyPr>
          <a:lstStyle/>
          <a:p>
            <a:pPr defTabSz="1244600">
              <a:lnSpc>
                <a:spcPct val="80000"/>
              </a:lnSpc>
              <a:spcAft>
                <a:spcPts val="0"/>
              </a:spcAft>
              <a:defRPr/>
            </a:pPr>
            <a:endParaRPr lang="en-US" altLang="zh-TW" sz="2800" dirty="0">
              <a:latin typeface="+mn-ea"/>
            </a:endParaRPr>
          </a:p>
        </p:txBody>
      </p:sp>
      <p:sp>
        <p:nvSpPr>
          <p:cNvPr id="3" name="矩形 2"/>
          <p:cNvSpPr/>
          <p:nvPr/>
        </p:nvSpPr>
        <p:spPr>
          <a:xfrm>
            <a:off x="2237377" y="1380612"/>
            <a:ext cx="9351491" cy="4961358"/>
          </a:xfrm>
          <a:prstGeom prst="rect">
            <a:avLst/>
          </a:prstGeom>
        </p:spPr>
        <p:txBody>
          <a:bodyPr wrap="square">
            <a:spAutoFit/>
          </a:bodyPr>
          <a:lstStyle/>
          <a:p>
            <a:pPr fontAlgn="ctr">
              <a:lnSpc>
                <a:spcPct val="120000"/>
              </a:lnSpc>
              <a:spcBef>
                <a:spcPct val="0"/>
              </a:spcBef>
              <a:defRPr/>
            </a:pPr>
            <a:r>
              <a:rPr lang="zh-TW" altLang="en-US" sz="2400" b="1" dirty="0">
                <a:latin typeface="+mn-ea"/>
              </a:rPr>
              <a:t>考生須就下列西樂或國樂中選擇一項為主修科目，另一項為副修科目；以鋼琴為主修科目者，須選其他各組之一項為副修科目；以其他各組為主修科目者，必須以</a:t>
            </a:r>
            <a:r>
              <a:rPr lang="zh-TW" altLang="en-US" sz="2400" b="1" dirty="0">
                <a:solidFill>
                  <a:schemeClr val="accent1"/>
                </a:solidFill>
                <a:latin typeface="+mn-ea"/>
              </a:rPr>
              <a:t>鋼琴為副修科目</a:t>
            </a:r>
          </a:p>
          <a:p>
            <a:pPr fontAlgn="ctr">
              <a:lnSpc>
                <a:spcPts val="2800"/>
              </a:lnSpc>
              <a:spcBef>
                <a:spcPct val="0"/>
              </a:spcBef>
              <a:defRPr/>
            </a:pPr>
            <a:r>
              <a:rPr lang="zh-TW" altLang="en-US" sz="2000" dirty="0">
                <a:latin typeface="+mn-ea"/>
              </a:rPr>
              <a:t>（一）鋼琴組</a:t>
            </a:r>
          </a:p>
          <a:p>
            <a:pPr fontAlgn="ctr">
              <a:lnSpc>
                <a:spcPts val="2800"/>
              </a:lnSpc>
              <a:spcBef>
                <a:spcPct val="0"/>
              </a:spcBef>
              <a:defRPr/>
            </a:pPr>
            <a:r>
              <a:rPr lang="zh-TW" altLang="en-US" sz="2000" dirty="0">
                <a:latin typeface="+mn-ea"/>
              </a:rPr>
              <a:t>（二）弦樂組：小提琴、中提琴、大提琴、低音提琴、豎琴、古典吉他</a:t>
            </a:r>
          </a:p>
          <a:p>
            <a:pPr fontAlgn="ctr">
              <a:lnSpc>
                <a:spcPts val="2800"/>
              </a:lnSpc>
              <a:spcBef>
                <a:spcPct val="0"/>
              </a:spcBef>
              <a:defRPr/>
            </a:pPr>
            <a:r>
              <a:rPr lang="zh-TW" altLang="en-US" sz="2000" dirty="0">
                <a:latin typeface="+mn-ea"/>
              </a:rPr>
              <a:t>（三）管樂組：木管樂器－長笛、雙簧管、單簧管、低音管、薩氏管； </a:t>
            </a:r>
            <a:endParaRPr lang="en-US" altLang="zh-TW" sz="2000" dirty="0">
              <a:latin typeface="+mn-ea"/>
            </a:endParaRPr>
          </a:p>
          <a:p>
            <a:pPr fontAlgn="ctr">
              <a:lnSpc>
                <a:spcPts val="2800"/>
              </a:lnSpc>
              <a:spcBef>
                <a:spcPct val="0"/>
              </a:spcBef>
              <a:defRPr/>
            </a:pPr>
            <a:r>
              <a:rPr lang="zh-TW" altLang="en-US" sz="2000" dirty="0">
                <a:latin typeface="+mn-ea"/>
              </a:rPr>
              <a:t>                          銅管樂器－法國號、小號、長號、低音號、上低音號</a:t>
            </a:r>
          </a:p>
          <a:p>
            <a:pPr fontAlgn="ctr">
              <a:lnSpc>
                <a:spcPts val="2800"/>
              </a:lnSpc>
              <a:spcBef>
                <a:spcPct val="0"/>
              </a:spcBef>
              <a:defRPr/>
            </a:pPr>
            <a:r>
              <a:rPr lang="zh-TW" altLang="en-US" sz="2000" dirty="0">
                <a:latin typeface="+mn-ea"/>
              </a:rPr>
              <a:t>（四）敲擊樂組</a:t>
            </a:r>
          </a:p>
          <a:p>
            <a:pPr fontAlgn="ctr">
              <a:lnSpc>
                <a:spcPts val="2800"/>
              </a:lnSpc>
              <a:spcBef>
                <a:spcPct val="0"/>
              </a:spcBef>
              <a:defRPr/>
            </a:pPr>
            <a:r>
              <a:rPr lang="zh-TW" altLang="en-US" sz="2000" dirty="0">
                <a:latin typeface="+mn-ea"/>
              </a:rPr>
              <a:t>（五）聲樂組</a:t>
            </a:r>
          </a:p>
          <a:p>
            <a:pPr fontAlgn="ctr">
              <a:lnSpc>
                <a:spcPts val="2800"/>
              </a:lnSpc>
              <a:spcBef>
                <a:spcPct val="0"/>
              </a:spcBef>
              <a:defRPr/>
            </a:pPr>
            <a:r>
              <a:rPr lang="zh-TW" altLang="en-US" sz="2000" dirty="0">
                <a:latin typeface="+mn-ea"/>
              </a:rPr>
              <a:t>（六）理論作曲組</a:t>
            </a:r>
          </a:p>
          <a:p>
            <a:pPr fontAlgn="ctr">
              <a:lnSpc>
                <a:spcPts val="2800"/>
              </a:lnSpc>
              <a:spcBef>
                <a:spcPct val="0"/>
              </a:spcBef>
              <a:defRPr/>
            </a:pPr>
            <a:r>
              <a:rPr lang="zh-TW" altLang="en-US" sz="2000" dirty="0">
                <a:latin typeface="+mn-ea"/>
              </a:rPr>
              <a:t>（七）國樂組：琵琶、柳葉琴、中阮、大阮、古箏、箜篌、高胡、</a:t>
            </a:r>
            <a:endParaRPr lang="en-US" altLang="zh-TW" sz="2000" dirty="0">
              <a:latin typeface="+mn-ea"/>
            </a:endParaRPr>
          </a:p>
          <a:p>
            <a:pPr fontAlgn="ctr">
              <a:lnSpc>
                <a:spcPts val="2800"/>
              </a:lnSpc>
              <a:spcBef>
                <a:spcPct val="0"/>
              </a:spcBef>
              <a:defRPr/>
            </a:pPr>
            <a:r>
              <a:rPr lang="zh-TW" altLang="en-US" sz="2000" dirty="0">
                <a:latin typeface="+mn-ea"/>
              </a:rPr>
              <a:t>                         二胡（南胡）、 中胡、革胡、揚琴、笛、笙、嗩吶</a:t>
            </a:r>
          </a:p>
          <a:p>
            <a:pPr>
              <a:defRPr/>
            </a:pPr>
            <a:endParaRPr lang="zh-TW" altLang="en-US" sz="2000" dirty="0">
              <a:latin typeface="+mn-ea"/>
            </a:endParaRPr>
          </a:p>
        </p:txBody>
      </p:sp>
      <p:sp>
        <p:nvSpPr>
          <p:cNvPr id="23" name="文字方塊 22"/>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4" name="文字方塊 23"/>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5271732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38</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　　　　日程表</a:t>
            </a:r>
            <a:endParaRPr lang="en-US" sz="2000" b="1" dirty="0">
              <a:solidFill>
                <a:srgbClr val="FF0000"/>
              </a:solidFill>
            </a:endParaRPr>
          </a:p>
        </p:txBody>
      </p:sp>
      <p:sp>
        <p:nvSpPr>
          <p:cNvPr id="10" name="矩形 9"/>
          <p:cNvSpPr/>
          <p:nvPr/>
        </p:nvSpPr>
        <p:spPr>
          <a:xfrm>
            <a:off x="2541367" y="1314044"/>
            <a:ext cx="8920716" cy="5262979"/>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a:solidFill>
                  <a:schemeClr val="accent1"/>
                </a:solidFill>
                <a:latin typeface="+mn-ea"/>
              </a:rPr>
              <a:t>國立基隆高中</a:t>
            </a:r>
            <a:endParaRPr lang="en-US" altLang="zh-TW" sz="2400" dirty="0">
              <a:solidFill>
                <a:schemeClr val="accent1"/>
              </a:solidFill>
              <a:latin typeface="+mn-ea"/>
            </a:endParaRPr>
          </a:p>
          <a:p>
            <a:pPr lvl="0" fontAlgn="base">
              <a:spcBef>
                <a:spcPct val="0"/>
              </a:spcBef>
              <a:spcAft>
                <a:spcPct val="0"/>
              </a:spcAft>
            </a:pPr>
            <a:r>
              <a:rPr lang="zh-TW" altLang="zh-TW" sz="2400" dirty="0">
                <a:latin typeface="+mn-ea"/>
              </a:rPr>
              <a:t>簡章公告</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1</a:t>
            </a:r>
            <a:r>
              <a:rPr lang="zh-TW" altLang="zh-TW" sz="2400" dirty="0">
                <a:latin typeface="+mn-ea"/>
              </a:rPr>
              <a:t>月</a:t>
            </a:r>
            <a:r>
              <a:rPr lang="en-US" altLang="zh-TW" sz="2400" dirty="0">
                <a:latin typeface="+mn-ea"/>
              </a:rPr>
              <a:t>4</a:t>
            </a:r>
            <a:r>
              <a:rPr lang="zh-TW" altLang="en-US" sz="2400" dirty="0">
                <a:latin typeface="+mn-ea"/>
              </a:rPr>
              <a:t>日</a:t>
            </a:r>
            <a:endParaRPr lang="zh-TW" altLang="zh-TW" sz="2400" dirty="0">
              <a:latin typeface="+mn-ea"/>
            </a:endParaRPr>
          </a:p>
          <a:p>
            <a:pPr fontAlgn="base">
              <a:spcBef>
                <a:spcPct val="0"/>
              </a:spcBef>
              <a:spcAft>
                <a:spcPct val="0"/>
              </a:spcAft>
            </a:pPr>
            <a:r>
              <a:rPr lang="zh-TW" altLang="zh-TW" sz="2400" dirty="0">
                <a:solidFill>
                  <a:schemeClr val="accent1"/>
                </a:solidFill>
                <a:latin typeface="+mn-ea"/>
              </a:rPr>
              <a:t>術科測驗報名</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2</a:t>
            </a:r>
            <a:r>
              <a:rPr lang="zh-TW" altLang="zh-TW" sz="2400" dirty="0">
                <a:latin typeface="+mn-ea"/>
              </a:rPr>
              <a:t>月</a:t>
            </a:r>
            <a:r>
              <a:rPr lang="en-US" altLang="zh-TW" sz="2400" dirty="0">
                <a:latin typeface="+mn-ea"/>
              </a:rPr>
              <a:t>13</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2</a:t>
            </a:r>
            <a:r>
              <a:rPr lang="zh-TW" altLang="en-US" sz="2400" dirty="0">
                <a:latin typeface="+mn-ea"/>
              </a:rPr>
              <a:t>月</a:t>
            </a:r>
            <a:r>
              <a:rPr lang="en-US" altLang="zh-TW" sz="2400" dirty="0">
                <a:latin typeface="+mn-ea"/>
              </a:rPr>
              <a:t>24</a:t>
            </a:r>
            <a:r>
              <a:rPr lang="zh-TW" altLang="zh-TW" sz="2400" dirty="0">
                <a:latin typeface="+mn-ea"/>
              </a:rPr>
              <a:t>日</a:t>
            </a:r>
          </a:p>
          <a:p>
            <a:pPr fontAlgn="base">
              <a:spcBef>
                <a:spcPct val="0"/>
              </a:spcBef>
              <a:spcAft>
                <a:spcPct val="0"/>
              </a:spcAft>
            </a:pPr>
            <a:r>
              <a:rPr lang="zh-TW" altLang="zh-TW" sz="2400" dirty="0">
                <a:latin typeface="+mn-ea"/>
              </a:rPr>
              <a:t>以競賽表現入學報名暨郵寄繳件</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20</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27</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7</a:t>
            </a:r>
            <a:r>
              <a:rPr lang="zh-TW" altLang="en-US" sz="2400" dirty="0">
                <a:latin typeface="+mn-ea"/>
              </a:rPr>
              <a:t>日</a:t>
            </a:r>
          </a:p>
          <a:p>
            <a:pPr fontAlgn="base">
              <a:spcBef>
                <a:spcPct val="0"/>
              </a:spcBef>
              <a:spcAft>
                <a:spcPct val="0"/>
              </a:spcAft>
            </a:pPr>
            <a:r>
              <a:rPr lang="zh-TW" altLang="zh-TW" sz="2400" dirty="0">
                <a:latin typeface="+mn-ea"/>
              </a:rPr>
              <a:t>以競賽表現入學報到</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10</a:t>
            </a:r>
            <a:r>
              <a:rPr lang="zh-TW" altLang="en-US" sz="2400" dirty="0">
                <a:latin typeface="+mn-ea"/>
              </a:rPr>
              <a:t>日</a:t>
            </a:r>
          </a:p>
          <a:p>
            <a:pPr lvl="0" fontAlgn="base">
              <a:spcBef>
                <a:spcPct val="0"/>
              </a:spcBef>
              <a:spcAft>
                <a:spcPct val="0"/>
              </a:spcAft>
            </a:pPr>
            <a:r>
              <a:rPr lang="zh-TW" altLang="en-US" sz="2400" dirty="0">
                <a:solidFill>
                  <a:schemeClr val="accent1"/>
                </a:solidFill>
                <a:latin typeface="+mn-ea"/>
              </a:rPr>
              <a:t>聯合</a:t>
            </a:r>
            <a:r>
              <a:rPr lang="zh-TW" altLang="zh-TW" sz="2400" dirty="0">
                <a:solidFill>
                  <a:schemeClr val="accent1"/>
                </a:solidFill>
                <a:latin typeface="+mn-ea"/>
              </a:rPr>
              <a:t>術科測驗</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15</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17</a:t>
            </a:r>
            <a:r>
              <a:rPr lang="zh-TW" altLang="zh-TW" sz="2400" dirty="0">
                <a:latin typeface="+mn-ea"/>
              </a:rPr>
              <a:t>日</a:t>
            </a:r>
          </a:p>
          <a:p>
            <a:pPr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20</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21</a:t>
            </a:r>
            <a:r>
              <a:rPr lang="zh-TW" altLang="zh-TW" sz="2400" dirty="0">
                <a:latin typeface="+mn-ea"/>
              </a:rPr>
              <a:t>日</a:t>
            </a:r>
          </a:p>
          <a:p>
            <a:pPr lvl="0" fontAlgn="base">
              <a:spcBef>
                <a:spcPct val="0"/>
              </a:spcBef>
              <a:spcAft>
                <a:spcPct val="0"/>
              </a:spcAft>
            </a:pPr>
            <a:r>
              <a:rPr lang="zh-TW" altLang="en-US" sz="2400" dirty="0">
                <a:solidFill>
                  <a:schemeClr val="accent1"/>
                </a:solidFill>
                <a:latin typeface="+mn-ea"/>
              </a:rPr>
              <a:t>分發</a:t>
            </a:r>
            <a:r>
              <a:rPr lang="zh-TW" altLang="zh-TW" sz="2400" dirty="0">
                <a:solidFill>
                  <a:schemeClr val="accent1"/>
                </a:solidFill>
                <a:latin typeface="+mn-ea"/>
              </a:rPr>
              <a:t>報名</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6</a:t>
            </a:r>
            <a:r>
              <a:rPr lang="zh-TW" altLang="zh-TW" sz="2400" dirty="0">
                <a:latin typeface="+mn-ea"/>
              </a:rPr>
              <a:t>月</a:t>
            </a:r>
            <a:r>
              <a:rPr lang="en-US" altLang="zh-TW" sz="2400" dirty="0">
                <a:latin typeface="+mn-ea"/>
              </a:rPr>
              <a:t>9</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a:t>
            </a:r>
            <a:endParaRPr lang="zh-TW" altLang="zh-TW" sz="2400" dirty="0">
              <a:latin typeface="+mn-ea"/>
            </a:endParaRPr>
          </a:p>
          <a:p>
            <a:pPr fontAlgn="base">
              <a:spcBef>
                <a:spcPct val="0"/>
              </a:spcBef>
              <a:spcAft>
                <a:spcPct val="0"/>
              </a:spcAft>
            </a:pPr>
            <a:r>
              <a:rPr lang="zh-TW" altLang="en-US" sz="2400" dirty="0">
                <a:solidFill>
                  <a:schemeClr val="accent1"/>
                </a:solidFill>
                <a:latin typeface="+mn-ea"/>
              </a:rPr>
              <a:t>寄發志願選填通知單</a:t>
            </a:r>
            <a:r>
              <a:rPr lang="zh-TW" altLang="en-US" sz="2400" dirty="0">
                <a:latin typeface="+mn-ea"/>
              </a:rPr>
              <a:t>：</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endParaRPr lang="en-US" altLang="zh-TW" sz="2400" dirty="0">
              <a:latin typeface="+mn-ea"/>
            </a:endParaRPr>
          </a:p>
          <a:p>
            <a:pPr lvl="0" fontAlgn="base">
              <a:spcBef>
                <a:spcPct val="0"/>
              </a:spcBef>
              <a:spcAft>
                <a:spcPct val="0"/>
              </a:spcAft>
            </a:pPr>
            <a:r>
              <a:rPr lang="zh-TW" altLang="en-US" sz="2400" dirty="0">
                <a:solidFill>
                  <a:srgbClr val="FF0000"/>
                </a:solidFill>
              </a:rPr>
              <a:t>線上志願選填</a:t>
            </a:r>
            <a:r>
              <a:rPr lang="zh-TW" altLang="en-US" sz="2400" dirty="0">
                <a:solidFill>
                  <a:prstClr val="black"/>
                </a:solidFill>
              </a:rPr>
              <a:t>：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26</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zh-TW" altLang="zh-TW" sz="2400" dirty="0">
              <a:latin typeface="+mn-ea"/>
            </a:endParaRPr>
          </a:p>
          <a:p>
            <a:pPr fontAlgn="base">
              <a:spcBef>
                <a:spcPct val="0"/>
              </a:spcBef>
              <a:spcAft>
                <a:spcPct val="0"/>
              </a:spcAft>
            </a:pPr>
            <a:r>
              <a:rPr lang="zh-TW" altLang="zh-TW" sz="2400" dirty="0">
                <a:latin typeface="+mn-ea"/>
              </a:rPr>
              <a:t>甄選入學</a:t>
            </a:r>
            <a:r>
              <a:rPr lang="zh-TW" altLang="en-US" sz="2400" dirty="0">
                <a:latin typeface="+mn-ea"/>
              </a:rPr>
              <a:t>聯合</a:t>
            </a:r>
            <a:r>
              <a:rPr lang="zh-TW" altLang="zh-TW" sz="2400" dirty="0">
                <a:latin typeface="+mn-ea"/>
              </a:rPr>
              <a:t>分發</a:t>
            </a: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11</a:t>
            </a:r>
            <a:r>
              <a:rPr lang="zh-TW" altLang="en-US" sz="2400" dirty="0">
                <a:latin typeface="+mn-ea"/>
              </a:rPr>
              <a:t>日</a:t>
            </a:r>
          </a:p>
          <a:p>
            <a:pPr fontAlgn="base">
              <a:spcBef>
                <a:spcPct val="0"/>
              </a:spcBef>
              <a:spcAft>
                <a:spcPct val="0"/>
              </a:spcAft>
            </a:pPr>
            <a:r>
              <a:rPr lang="zh-TW" altLang="en-US" sz="2400" dirty="0">
                <a:latin typeface="+mn-ea"/>
              </a:rPr>
              <a:t>甄選入學聯合分發</a:t>
            </a:r>
            <a:r>
              <a:rPr lang="zh-TW" altLang="zh-TW" sz="2400" dirty="0">
                <a:latin typeface="+mn-ea"/>
              </a:rPr>
              <a:t>報到</a:t>
            </a:r>
            <a:r>
              <a:rPr lang="zh-TW" altLang="en-US" sz="2400" dirty="0">
                <a:latin typeface="+mn-ea"/>
              </a:rPr>
              <a:t>：</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12</a:t>
            </a:r>
            <a:r>
              <a:rPr lang="zh-TW" altLang="zh-TW" sz="2400" dirty="0">
                <a:latin typeface="+mn-ea"/>
              </a:rPr>
              <a:t>日</a:t>
            </a:r>
          </a:p>
          <a:p>
            <a:pPr lvl="0" fontAlgn="base">
              <a:spcBef>
                <a:spcPct val="0"/>
              </a:spcBef>
              <a:spcAft>
                <a:spcPct val="0"/>
              </a:spcAft>
            </a:pPr>
            <a:endParaRPr lang="zh-TW" altLang="zh-TW" sz="2400" dirty="0">
              <a:latin typeface="+mn-ea"/>
            </a:endParaRP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342043" y="142779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341500" y="178715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338075" y="214299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329331" y="250235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338075" y="286547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328821" y="324200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332875" y="361366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330195" y="3981657"/>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328821" y="433243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338075" y="472130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334748" y="508929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338075" y="5483683"/>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328821" y="584872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348565996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39</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美術班辦理方式</a:t>
            </a:r>
            <a:endParaRPr lang="en-US" sz="4400" b="1" dirty="0">
              <a:solidFill>
                <a:prstClr val="black"/>
              </a:solidFill>
            </a:endParaRPr>
          </a:p>
        </p:txBody>
      </p:sp>
      <p:sp>
        <p:nvSpPr>
          <p:cNvPr id="4" name="矩形 3"/>
          <p:cNvSpPr/>
          <p:nvPr/>
        </p:nvSpPr>
        <p:spPr>
          <a:xfrm>
            <a:off x="2237377" y="1324720"/>
            <a:ext cx="10129667" cy="4535088"/>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solidFill>
                  <a:srgbClr val="000000"/>
                </a:solidFill>
                <a:latin typeface="標楷體" panose="03000509000000000000" pitchFamily="65" charset="-120"/>
                <a:ea typeface="標楷體" panose="03000509000000000000" pitchFamily="65" charset="-120"/>
              </a:rPr>
              <a:t>   </a:t>
            </a:r>
            <a:r>
              <a:rPr lang="zh-TW" altLang="en-US" sz="2400" dirty="0">
                <a:latin typeface="+mn-ea"/>
              </a:rPr>
              <a:t>素描、水彩、水墨及書法</a:t>
            </a:r>
            <a:r>
              <a:rPr lang="en-US" altLang="zh-TW" sz="2400" dirty="0">
                <a:latin typeface="+mn-ea"/>
              </a:rPr>
              <a:t>4</a:t>
            </a:r>
            <a:r>
              <a:rPr lang="zh-TW" altLang="en-US" sz="2400" dirty="0">
                <a:latin typeface="+mn-ea"/>
              </a:rPr>
              <a:t>科</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1000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sz="2000" dirty="0">
                <a:latin typeface="+mn-ea"/>
              </a:rPr>
              <a:t>素描</a:t>
            </a:r>
            <a:r>
              <a:rPr lang="en-US" altLang="en-US" sz="2000" dirty="0">
                <a:latin typeface="+mn-ea"/>
              </a:rPr>
              <a:t>×4+</a:t>
            </a:r>
            <a:r>
              <a:rPr lang="zh-TW" altLang="en-US" sz="2000" dirty="0">
                <a:latin typeface="+mn-ea"/>
              </a:rPr>
              <a:t>水彩</a:t>
            </a:r>
            <a:r>
              <a:rPr lang="en-US" altLang="en-US" sz="2000" dirty="0">
                <a:latin typeface="+mn-ea"/>
              </a:rPr>
              <a:t>×2.5+</a:t>
            </a:r>
            <a:r>
              <a:rPr lang="zh-TW" altLang="en-US" sz="2000" dirty="0">
                <a:latin typeface="+mn-ea"/>
              </a:rPr>
              <a:t>水墨</a:t>
            </a:r>
            <a:r>
              <a:rPr lang="en-US" altLang="en-US" sz="2000" dirty="0">
                <a:latin typeface="+mn-ea"/>
              </a:rPr>
              <a:t>×2.5+</a:t>
            </a:r>
            <a:r>
              <a:rPr lang="zh-TW" altLang="en-US" sz="2000" dirty="0">
                <a:latin typeface="+mn-ea"/>
              </a:rPr>
              <a:t>書法</a:t>
            </a:r>
            <a:r>
              <a:rPr lang="en-US" altLang="en-US" sz="2000" dirty="0">
                <a:latin typeface="+mn-ea"/>
              </a:rPr>
              <a:t>×1</a:t>
            </a:r>
            <a:r>
              <a:rPr lang="zh-TW" altLang="en-US" sz="2000" dirty="0">
                <a:latin typeface="+mn-ea"/>
              </a:rPr>
              <a:t>，</a:t>
            </a:r>
            <a:r>
              <a:rPr lang="zh-TW" altLang="en-US" dirty="0">
                <a:latin typeface="+mn-ea"/>
              </a:rPr>
              <a:t>素描測驗考試時間為</a:t>
            </a:r>
            <a:r>
              <a:rPr lang="en-US" altLang="zh-TW" dirty="0">
                <a:solidFill>
                  <a:schemeClr val="accent1"/>
                </a:solidFill>
                <a:latin typeface="+mn-ea"/>
              </a:rPr>
              <a:t>120</a:t>
            </a:r>
            <a:r>
              <a:rPr lang="zh-TW" altLang="en-US" dirty="0">
                <a:latin typeface="+mn-ea"/>
              </a:rPr>
              <a:t>分鐘，畫幅維持</a:t>
            </a:r>
            <a:r>
              <a:rPr lang="zh-TW" altLang="en-US" dirty="0">
                <a:solidFill>
                  <a:schemeClr val="accent1"/>
                </a:solidFill>
                <a:latin typeface="+mn-ea"/>
              </a:rPr>
              <a:t>四開</a:t>
            </a:r>
            <a:r>
              <a:rPr lang="en-US" altLang="en-US" sz="2000" dirty="0">
                <a:latin typeface="+mn-ea"/>
              </a:rPr>
              <a:t>)</a:t>
            </a: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21015011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0" y="642487"/>
            <a:ext cx="3105013" cy="163217"/>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3105013" y="385392"/>
            <a:ext cx="6825659" cy="677108"/>
          </a:xfrm>
          <a:prstGeom prst="rect">
            <a:avLst/>
          </a:prstGeom>
          <a:noFill/>
        </p:spPr>
        <p:txBody>
          <a:bodyPr wrap="square" lIns="0" tIns="0" rIns="0" bIns="0" rtlCol="0" anchor="t">
            <a:spAutoFit/>
          </a:bodyPr>
          <a:lstStyle/>
          <a:p>
            <a:pPr>
              <a:spcBef>
                <a:spcPts val="1200"/>
              </a:spcBef>
              <a:defRPr/>
            </a:pPr>
            <a:r>
              <a:rPr lang="zh-TW" altLang="en-US" sz="4400" b="1" dirty="0">
                <a:latin typeface="+mn-ea"/>
              </a:rPr>
              <a:t>十二年國民基本教育概述</a:t>
            </a: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590639" y="6356358"/>
            <a:ext cx="201312" cy="365125"/>
          </a:xfrm>
        </p:spPr>
        <p:txBody>
          <a:bodyPr/>
          <a:lstStyle/>
          <a:p>
            <a:r>
              <a:rPr lang="en-US" sz="1600" dirty="0">
                <a:solidFill>
                  <a:schemeClr val="bg1"/>
                </a:solidFill>
              </a:rPr>
              <a:t>3</a:t>
            </a:r>
          </a:p>
        </p:txBody>
      </p:sp>
      <p:pic>
        <p:nvPicPr>
          <p:cNvPr id="13" name="內容版面配置區 5" descr="1030117-A版宣導手冊-印刷檔_頁面_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68227" y="1010072"/>
            <a:ext cx="10171276" cy="55288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997259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40</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選校登記序號</a:t>
            </a:r>
            <a:endParaRPr lang="en-US" sz="4400" b="1" dirty="0">
              <a:solidFill>
                <a:prstClr val="black"/>
              </a:solidFill>
            </a:endParaRPr>
          </a:p>
        </p:txBody>
      </p:sp>
      <p:sp>
        <p:nvSpPr>
          <p:cNvPr id="4" name="矩形 3"/>
          <p:cNvSpPr/>
          <p:nvPr/>
        </p:nvSpPr>
        <p:spPr>
          <a:xfrm>
            <a:off x="2062333" y="1380616"/>
            <a:ext cx="10129667" cy="4770537"/>
          </a:xfrm>
          <a:prstGeom prst="rect">
            <a:avLst/>
          </a:prstGeom>
        </p:spPr>
        <p:txBody>
          <a:bodyPr wrap="square">
            <a:spAutoFit/>
          </a:bodyPr>
          <a:lstStyle/>
          <a:p>
            <a:pPr defTabSz="1244600">
              <a:lnSpc>
                <a:spcPct val="80000"/>
              </a:lnSpc>
              <a:spcAft>
                <a:spcPts val="0"/>
              </a:spcAft>
              <a:defRPr/>
            </a:pPr>
            <a:r>
              <a:rPr lang="zh-TW" altLang="en-US" sz="3200" b="1" dirty="0">
                <a:latin typeface="+mn-ea"/>
              </a:rPr>
              <a:t>依甄選總成績高低排序產生選校登記序號</a:t>
            </a:r>
            <a:endParaRPr lang="en-US" altLang="zh-TW" sz="3200" b="1" dirty="0">
              <a:latin typeface="+mn-ea"/>
            </a:endParaRPr>
          </a:p>
          <a:p>
            <a:pPr defTabSz="1244600">
              <a:defRPr/>
            </a:pP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 同分參酌順序：</a:t>
            </a:r>
            <a:br>
              <a:rPr lang="en-US" altLang="zh-TW" sz="2800" dirty="0">
                <a:latin typeface="+mn-ea"/>
              </a:rPr>
            </a:br>
            <a:r>
              <a:rPr lang="zh-TW" altLang="en-US" sz="2800" dirty="0">
                <a:latin typeface="+mn-ea"/>
              </a:rPr>
              <a:t>          </a:t>
            </a:r>
            <a:r>
              <a:rPr lang="en-US" altLang="en-US" sz="2800" dirty="0">
                <a:latin typeface="+mn-ea"/>
              </a:rPr>
              <a:t>1.</a:t>
            </a:r>
            <a:r>
              <a:rPr lang="zh-TW" altLang="zh-TW" sz="2800" dirty="0">
                <a:latin typeface="+mn-ea"/>
              </a:rPr>
              <a:t>素描</a:t>
            </a:r>
            <a:r>
              <a:rPr lang="zh-TW" altLang="en-US" sz="2800" dirty="0">
                <a:latin typeface="+mn-ea"/>
              </a:rPr>
              <a:t>  </a:t>
            </a:r>
            <a:r>
              <a:rPr lang="en-US" altLang="zh-TW" sz="2800" dirty="0">
                <a:latin typeface="+mn-ea"/>
              </a:rPr>
              <a:t> 2.</a:t>
            </a:r>
            <a:r>
              <a:rPr lang="zh-TW" altLang="zh-TW" sz="2800" dirty="0">
                <a:latin typeface="+mn-ea"/>
              </a:rPr>
              <a:t>水彩</a:t>
            </a:r>
            <a:r>
              <a:rPr lang="en-US" altLang="zh-TW" sz="2800" dirty="0">
                <a:latin typeface="+mn-ea"/>
              </a:rPr>
              <a:t> </a:t>
            </a:r>
            <a:r>
              <a:rPr lang="zh-TW" altLang="en-US" sz="2800" dirty="0">
                <a:latin typeface="+mn-ea"/>
              </a:rPr>
              <a:t>  </a:t>
            </a:r>
            <a:r>
              <a:rPr lang="en-US" altLang="zh-TW" sz="2800" dirty="0">
                <a:latin typeface="+mn-ea"/>
              </a:rPr>
              <a:t>3.</a:t>
            </a:r>
            <a:r>
              <a:rPr lang="zh-TW" altLang="zh-TW" sz="2800" dirty="0">
                <a:latin typeface="+mn-ea"/>
              </a:rPr>
              <a:t>水墨</a:t>
            </a:r>
            <a:r>
              <a:rPr lang="zh-TW" altLang="en-US" sz="2800" dirty="0">
                <a:latin typeface="+mn-ea"/>
              </a:rPr>
              <a:t>  </a:t>
            </a:r>
            <a:r>
              <a:rPr lang="en-US" altLang="zh-TW" sz="2800" dirty="0">
                <a:latin typeface="+mn-ea"/>
              </a:rPr>
              <a:t> 4.</a:t>
            </a:r>
            <a:r>
              <a:rPr lang="zh-TW" altLang="zh-TW" sz="2800" dirty="0">
                <a:latin typeface="+mn-ea"/>
              </a:rPr>
              <a:t>書法</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 同分且參酌順序仍相同者，以現場</a:t>
            </a:r>
            <a:r>
              <a:rPr lang="zh-TW" altLang="en-US" sz="2800" dirty="0">
                <a:solidFill>
                  <a:schemeClr val="accent1"/>
                </a:solidFill>
                <a:latin typeface="+mn-ea"/>
              </a:rPr>
              <a:t>抽籤</a:t>
            </a:r>
            <a:r>
              <a:rPr lang="zh-TW" altLang="en-US" sz="2800" dirty="0">
                <a:latin typeface="+mn-ea"/>
              </a:rPr>
              <a:t>決定選校順序</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3200" b="1" dirty="0">
                <a:solidFill>
                  <a:schemeClr val="accent1"/>
                </a:solidFill>
                <a:latin typeface="+mn-ea"/>
              </a:rPr>
              <a:t>各校</a:t>
            </a:r>
            <a:r>
              <a:rPr lang="zh-TW" altLang="en-US" sz="3200" b="1" dirty="0">
                <a:latin typeface="+mn-ea"/>
              </a:rPr>
              <a:t>可針對國中教育會考、術科測驗科目或甄選總成績設定門檻</a:t>
            </a:r>
            <a:endParaRPr lang="en-US" altLang="zh-TW" sz="3200" b="1" dirty="0">
              <a:latin typeface="+mn-ea"/>
            </a:endParaRPr>
          </a:p>
          <a:p>
            <a:pPr defTabSz="1244600">
              <a:lnSpc>
                <a:spcPct val="80000"/>
              </a:lnSpc>
              <a:spcAft>
                <a:spcPts val="0"/>
              </a:spcAft>
              <a:defRPr/>
            </a:pPr>
            <a:endParaRPr lang="en-US" altLang="zh-TW" sz="3200" b="1"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通過該校門檻者，始得參加該校分發</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國中教育會考成績</a:t>
            </a:r>
            <a:r>
              <a:rPr lang="zh-TW" altLang="en-US" sz="2800" dirty="0">
                <a:solidFill>
                  <a:schemeClr val="accent1"/>
                </a:solidFill>
                <a:latin typeface="+mn-ea"/>
              </a:rPr>
              <a:t>僅作為甄選門檻</a:t>
            </a:r>
            <a:r>
              <a:rPr lang="zh-TW" altLang="en-US" sz="2800" dirty="0">
                <a:latin typeface="+mn-ea"/>
              </a:rPr>
              <a:t>，不列入總成績計算</a:t>
            </a:r>
            <a:endParaRPr lang="en-US" altLang="zh-TW" sz="2800" dirty="0">
              <a:latin typeface="+mn-ea"/>
            </a:endParaRP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658694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8"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41</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　　　　　日程表　</a:t>
            </a:r>
            <a:endParaRPr lang="en-US" sz="4400" b="1" dirty="0"/>
          </a:p>
        </p:txBody>
      </p:sp>
      <p:sp>
        <p:nvSpPr>
          <p:cNvPr id="10" name="矩形 9"/>
          <p:cNvSpPr/>
          <p:nvPr/>
        </p:nvSpPr>
        <p:spPr>
          <a:xfrm>
            <a:off x="2500071" y="1314041"/>
            <a:ext cx="8920716" cy="4893647"/>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a:solidFill>
                  <a:schemeClr val="accent1"/>
                </a:solidFill>
                <a:latin typeface="+mn-ea"/>
              </a:rPr>
              <a:t>新北市立三重高中</a:t>
            </a:r>
            <a:endParaRPr lang="en-US" altLang="zh-TW" sz="2400" dirty="0">
              <a:solidFill>
                <a:schemeClr val="accent1"/>
              </a:solidFill>
              <a:latin typeface="+mn-ea"/>
            </a:endParaRPr>
          </a:p>
          <a:p>
            <a:pPr lvl="0" fontAlgn="base">
              <a:spcBef>
                <a:spcPct val="0"/>
              </a:spcBef>
              <a:spcAft>
                <a:spcPct val="0"/>
              </a:spcAft>
            </a:pPr>
            <a:r>
              <a:rPr lang="zh-TW" altLang="zh-TW" sz="2400" dirty="0">
                <a:solidFill>
                  <a:prstClr val="black"/>
                </a:solidFill>
              </a:rPr>
              <a:t>簡章公告</a:t>
            </a:r>
            <a:r>
              <a:rPr lang="zh-TW" altLang="en-US" sz="2400" dirty="0">
                <a:solidFill>
                  <a:prstClr val="black"/>
                </a:solidFill>
              </a:rPr>
              <a:t>： </a:t>
            </a:r>
            <a:r>
              <a:rPr lang="en-US" altLang="zh-TW" sz="2400" dirty="0">
                <a:latin typeface="+mn-ea"/>
              </a:rPr>
              <a:t>112</a:t>
            </a:r>
            <a:r>
              <a:rPr lang="zh-TW" altLang="zh-TW" sz="2400" dirty="0">
                <a:latin typeface="+mn-ea"/>
              </a:rPr>
              <a:t>年</a:t>
            </a:r>
            <a:r>
              <a:rPr lang="en-US" altLang="zh-TW" sz="2400" dirty="0">
                <a:latin typeface="+mn-ea"/>
              </a:rPr>
              <a:t>1</a:t>
            </a:r>
            <a:r>
              <a:rPr lang="zh-TW" altLang="zh-TW" sz="2400" dirty="0">
                <a:latin typeface="+mn-ea"/>
              </a:rPr>
              <a:t>月</a:t>
            </a:r>
            <a:r>
              <a:rPr lang="en-US" altLang="zh-TW" sz="2400" dirty="0">
                <a:latin typeface="+mn-ea"/>
              </a:rPr>
              <a:t>4</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術科測驗報名</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2</a:t>
            </a:r>
            <a:r>
              <a:rPr lang="zh-TW" altLang="zh-TW" sz="2400" dirty="0">
                <a:latin typeface="+mn-ea"/>
              </a:rPr>
              <a:t>月</a:t>
            </a:r>
            <a:r>
              <a:rPr lang="en-US" altLang="zh-TW" sz="2400" dirty="0">
                <a:latin typeface="+mn-ea"/>
              </a:rPr>
              <a:t>13</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2</a:t>
            </a:r>
            <a:r>
              <a:rPr lang="zh-TW" altLang="en-US" sz="2400" dirty="0">
                <a:latin typeface="+mn-ea"/>
              </a:rPr>
              <a:t>月</a:t>
            </a:r>
            <a:r>
              <a:rPr lang="en-US" altLang="zh-TW" sz="2400" dirty="0">
                <a:latin typeface="+mn-ea"/>
              </a:rPr>
              <a:t>24</a:t>
            </a:r>
            <a:r>
              <a:rPr lang="zh-TW" altLang="zh-TW" sz="2400" dirty="0">
                <a:latin typeface="+mn-ea"/>
              </a:rPr>
              <a:t>日</a:t>
            </a:r>
          </a:p>
          <a:p>
            <a:pPr lvl="0" fontAlgn="base">
              <a:spcBef>
                <a:spcPct val="0"/>
              </a:spcBef>
              <a:spcAft>
                <a:spcPct val="0"/>
              </a:spcAft>
            </a:pPr>
            <a:r>
              <a:rPr lang="zh-TW" altLang="zh-TW" sz="2400" dirty="0">
                <a:latin typeface="+mn-ea"/>
              </a:rPr>
              <a:t>以競賽表現入學報名暨郵寄繳件</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13</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17</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27</a:t>
            </a:r>
            <a:r>
              <a:rPr lang="zh-TW" altLang="en-US" sz="2400" dirty="0">
                <a:latin typeface="+mn-ea"/>
              </a:rPr>
              <a:t>日</a:t>
            </a:r>
          </a:p>
          <a:p>
            <a:pPr lvl="0" fontAlgn="base">
              <a:spcBef>
                <a:spcPct val="0"/>
              </a:spcBef>
              <a:spcAft>
                <a:spcPct val="0"/>
              </a:spcAft>
            </a:pPr>
            <a:r>
              <a:rPr lang="zh-TW" altLang="zh-TW" sz="2400" dirty="0">
                <a:latin typeface="+mn-ea"/>
              </a:rPr>
              <a:t>以競賽表現入學報到</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28</a:t>
            </a:r>
            <a:r>
              <a:rPr lang="zh-TW" altLang="en-US" sz="2400" dirty="0">
                <a:latin typeface="+mn-ea"/>
              </a:rPr>
              <a:t>日</a:t>
            </a:r>
          </a:p>
          <a:p>
            <a:pPr lvl="0" fontAlgn="base">
              <a:spcBef>
                <a:spcPct val="0"/>
              </a:spcBef>
              <a:spcAft>
                <a:spcPct val="0"/>
              </a:spcAft>
            </a:pPr>
            <a:r>
              <a:rPr lang="zh-TW" altLang="en-US" sz="2400" dirty="0">
                <a:latin typeface="+mn-ea"/>
              </a:rPr>
              <a:t>聯合</a:t>
            </a:r>
            <a:r>
              <a:rPr lang="zh-TW" altLang="zh-TW" sz="2400" dirty="0">
                <a:latin typeface="+mn-ea"/>
              </a:rPr>
              <a:t>術科測驗</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8</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9</a:t>
            </a:r>
            <a:r>
              <a:rPr lang="zh-TW" altLang="zh-TW" sz="2400" dirty="0">
                <a:latin typeface="+mn-ea"/>
              </a:rPr>
              <a:t>日</a:t>
            </a:r>
          </a:p>
          <a:p>
            <a:pPr lvl="0"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20</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21</a:t>
            </a:r>
            <a:r>
              <a:rPr lang="zh-TW" altLang="zh-TW" sz="2400" dirty="0">
                <a:latin typeface="+mn-ea"/>
              </a:rPr>
              <a:t>日</a:t>
            </a:r>
          </a:p>
          <a:p>
            <a:pPr lvl="0" fontAlgn="base">
              <a:spcBef>
                <a:spcPct val="0"/>
              </a:spcBef>
              <a:spcAft>
                <a:spcPct val="0"/>
              </a:spcAft>
            </a:pPr>
            <a:r>
              <a:rPr lang="zh-TW" altLang="en-US" sz="2400" dirty="0">
                <a:latin typeface="+mn-ea"/>
              </a:rPr>
              <a:t>分發</a:t>
            </a:r>
            <a:r>
              <a:rPr lang="zh-TW" altLang="zh-TW" sz="2400" dirty="0">
                <a:latin typeface="+mn-ea"/>
              </a:rPr>
              <a:t>報名</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6</a:t>
            </a:r>
            <a:r>
              <a:rPr lang="zh-TW" altLang="zh-TW" sz="2400" dirty="0">
                <a:latin typeface="+mn-ea"/>
              </a:rPr>
              <a:t>月</a:t>
            </a:r>
            <a:r>
              <a:rPr lang="en-US" altLang="zh-TW" sz="2400" dirty="0">
                <a:latin typeface="+mn-ea"/>
              </a:rPr>
              <a:t>9</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en-US" sz="2400" dirty="0">
                <a:latin typeface="+mn-ea"/>
              </a:rPr>
              <a:t>寄發志願選填通知單：</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endParaRPr lang="en-US" altLang="zh-TW" sz="2400" dirty="0">
              <a:latin typeface="+mn-ea"/>
            </a:endParaRPr>
          </a:p>
          <a:p>
            <a:pPr lvl="0" fontAlgn="base">
              <a:spcBef>
                <a:spcPct val="0"/>
              </a:spcBef>
              <a:spcAft>
                <a:spcPct val="0"/>
              </a:spcAft>
            </a:pPr>
            <a:r>
              <a:rPr lang="zh-TW" altLang="en-US" sz="2400" dirty="0">
                <a:latin typeface="+mn-ea"/>
              </a:rPr>
              <a:t>線上志願選填：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26</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甄選入學</a:t>
            </a:r>
            <a:r>
              <a:rPr lang="zh-TW" altLang="en-US" sz="2400" dirty="0">
                <a:latin typeface="+mn-ea"/>
              </a:rPr>
              <a:t>聯合</a:t>
            </a:r>
            <a:r>
              <a:rPr lang="zh-TW" altLang="zh-TW" sz="2400" dirty="0">
                <a:latin typeface="+mn-ea"/>
              </a:rPr>
              <a:t>分發</a:t>
            </a: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11</a:t>
            </a:r>
            <a:r>
              <a:rPr lang="zh-TW" altLang="en-US" sz="2400" dirty="0">
                <a:latin typeface="+mn-ea"/>
              </a:rPr>
              <a:t>日</a:t>
            </a:r>
          </a:p>
          <a:p>
            <a:pPr lvl="0" fontAlgn="base">
              <a:spcBef>
                <a:spcPct val="0"/>
              </a:spcBef>
              <a:spcAft>
                <a:spcPct val="0"/>
              </a:spcAft>
            </a:pPr>
            <a:r>
              <a:rPr lang="zh-TW" altLang="en-US" sz="2400" dirty="0">
                <a:latin typeface="+mn-ea"/>
              </a:rPr>
              <a:t>甄選入學聯合分發</a:t>
            </a:r>
            <a:r>
              <a:rPr lang="zh-TW" altLang="zh-TW" sz="2400" dirty="0">
                <a:latin typeface="+mn-ea"/>
              </a:rPr>
              <a:t>報到</a:t>
            </a:r>
            <a:r>
              <a:rPr lang="zh-TW" altLang="en-US" sz="2400" dirty="0">
                <a:latin typeface="+mn-ea"/>
              </a:rPr>
              <a:t>：</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12</a:t>
            </a:r>
            <a:r>
              <a:rPr lang="zh-TW" altLang="zh-TW" sz="2400" dirty="0">
                <a:latin typeface="+mn-ea"/>
              </a:rPr>
              <a:t>日</a:t>
            </a: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334391" y="141924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333849" y="177860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330423" y="2134453"/>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321680" y="2493813"/>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330423" y="285692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321171" y="3233462"/>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325223" y="3605122"/>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322543" y="397311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321171" y="432388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330423" y="4712760"/>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327097" y="508074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349095" y="5435074"/>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345585" y="577899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0284844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42</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舞蹈班辦理方式</a:t>
            </a:r>
            <a:endParaRPr lang="en-US" sz="4400" b="1" dirty="0">
              <a:solidFill>
                <a:prstClr val="black"/>
              </a:solidFill>
            </a:endParaRPr>
          </a:p>
        </p:txBody>
      </p:sp>
      <p:sp>
        <p:nvSpPr>
          <p:cNvPr id="4" name="矩形 3"/>
          <p:cNvSpPr/>
          <p:nvPr/>
        </p:nvSpPr>
        <p:spPr>
          <a:xfrm>
            <a:off x="2062333" y="1380616"/>
            <a:ext cx="10129667" cy="4535088"/>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latin typeface="+mn-ea"/>
              </a:rPr>
              <a:t>      芭蕾、現代舞、中國舞、即興與創作</a:t>
            </a:r>
            <a:r>
              <a:rPr lang="en-US" altLang="zh-TW" sz="2400" dirty="0">
                <a:latin typeface="+mn-ea"/>
              </a:rPr>
              <a:t>4</a:t>
            </a:r>
            <a:r>
              <a:rPr lang="zh-TW" altLang="en-US" sz="2400" dirty="0">
                <a:latin typeface="+mn-ea"/>
              </a:rPr>
              <a:t>科</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400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dirty="0">
                <a:latin typeface="+mn-ea"/>
              </a:rPr>
              <a:t>芭蕾</a:t>
            </a:r>
            <a:r>
              <a:rPr lang="en-US" altLang="en-US" dirty="0">
                <a:latin typeface="+mn-ea"/>
              </a:rPr>
              <a:t>×</a:t>
            </a:r>
            <a:r>
              <a:rPr lang="en-US" altLang="zh-TW" dirty="0">
                <a:latin typeface="+mn-ea"/>
              </a:rPr>
              <a:t>1</a:t>
            </a:r>
            <a:r>
              <a:rPr lang="en-US" altLang="en-US" dirty="0">
                <a:latin typeface="+mn-ea"/>
              </a:rPr>
              <a:t>+</a:t>
            </a:r>
            <a:r>
              <a:rPr lang="zh-TW" altLang="en-US" dirty="0">
                <a:latin typeface="+mn-ea"/>
              </a:rPr>
              <a:t>現代舞</a:t>
            </a:r>
            <a:r>
              <a:rPr lang="en-US" altLang="en-US" dirty="0">
                <a:latin typeface="+mn-ea"/>
              </a:rPr>
              <a:t>×</a:t>
            </a:r>
            <a:r>
              <a:rPr lang="en-US" altLang="zh-TW" dirty="0">
                <a:latin typeface="+mn-ea"/>
              </a:rPr>
              <a:t>1</a:t>
            </a:r>
            <a:r>
              <a:rPr lang="en-US" altLang="en-US" dirty="0">
                <a:latin typeface="+mn-ea"/>
              </a:rPr>
              <a:t>+</a:t>
            </a:r>
            <a:r>
              <a:rPr lang="zh-TW" altLang="en-US" dirty="0">
                <a:latin typeface="+mn-ea"/>
              </a:rPr>
              <a:t>中國舞</a:t>
            </a:r>
            <a:r>
              <a:rPr lang="en-US" altLang="en-US" dirty="0">
                <a:latin typeface="+mn-ea"/>
              </a:rPr>
              <a:t>×</a:t>
            </a:r>
            <a:r>
              <a:rPr lang="en-US" altLang="zh-TW" dirty="0">
                <a:latin typeface="+mn-ea"/>
              </a:rPr>
              <a:t>1</a:t>
            </a:r>
            <a:r>
              <a:rPr lang="en-US" altLang="en-US" dirty="0">
                <a:latin typeface="+mn-ea"/>
              </a:rPr>
              <a:t>+</a:t>
            </a:r>
            <a:r>
              <a:rPr lang="zh-TW" altLang="en-US" dirty="0">
                <a:latin typeface="+mn-ea"/>
              </a:rPr>
              <a:t>即興與創作</a:t>
            </a:r>
            <a:r>
              <a:rPr lang="en-US" altLang="en-US" dirty="0">
                <a:latin typeface="+mn-ea"/>
              </a:rPr>
              <a:t>×1</a:t>
            </a:r>
            <a:r>
              <a:rPr lang="en-US" altLang="en-US" sz="2000" dirty="0">
                <a:latin typeface="+mn-ea"/>
              </a:rPr>
              <a:t>)</a:t>
            </a: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7887836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34871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43</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282713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5"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選校登記序號</a:t>
            </a:r>
            <a:endParaRPr lang="en-US" sz="4400" b="1" dirty="0">
              <a:solidFill>
                <a:prstClr val="black"/>
              </a:solidFill>
            </a:endParaRPr>
          </a:p>
        </p:txBody>
      </p:sp>
      <p:sp>
        <p:nvSpPr>
          <p:cNvPr id="4" name="矩形 3"/>
          <p:cNvSpPr/>
          <p:nvPr/>
        </p:nvSpPr>
        <p:spPr>
          <a:xfrm>
            <a:off x="2062333" y="1380619"/>
            <a:ext cx="10129667" cy="4770537"/>
          </a:xfrm>
          <a:prstGeom prst="rect">
            <a:avLst/>
          </a:prstGeom>
        </p:spPr>
        <p:txBody>
          <a:bodyPr wrap="square">
            <a:spAutoFit/>
          </a:bodyPr>
          <a:lstStyle/>
          <a:p>
            <a:pPr defTabSz="1244600">
              <a:lnSpc>
                <a:spcPct val="80000"/>
              </a:lnSpc>
              <a:spcAft>
                <a:spcPts val="0"/>
              </a:spcAft>
              <a:defRPr/>
            </a:pPr>
            <a:r>
              <a:rPr lang="zh-TW" altLang="en-US" sz="3200" b="1" dirty="0">
                <a:latin typeface="+mn-ea"/>
              </a:rPr>
              <a:t>依甄選總成績高低排序產生選校登記序號</a:t>
            </a:r>
            <a:endParaRPr lang="en-US" altLang="zh-TW" sz="3200" b="1" dirty="0">
              <a:latin typeface="+mn-ea"/>
            </a:endParaRPr>
          </a:p>
          <a:p>
            <a:pPr defTabSz="1244600">
              <a:defRPr/>
            </a:pP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 同分參酌順序：</a:t>
            </a:r>
            <a:br>
              <a:rPr lang="en-US" altLang="zh-TW" sz="2800" dirty="0">
                <a:latin typeface="+mn-ea"/>
              </a:rPr>
            </a:br>
            <a:r>
              <a:rPr lang="zh-TW" altLang="en-US" sz="2800" dirty="0">
                <a:latin typeface="+mn-ea"/>
              </a:rPr>
              <a:t>          </a:t>
            </a:r>
            <a:r>
              <a:rPr lang="en-US" altLang="en-US" sz="2800" dirty="0">
                <a:latin typeface="+mn-ea"/>
              </a:rPr>
              <a:t>1.</a:t>
            </a:r>
            <a:r>
              <a:rPr lang="zh-TW" altLang="zh-TW" sz="2800" dirty="0">
                <a:latin typeface="+mn-ea"/>
              </a:rPr>
              <a:t>芭蕾</a:t>
            </a:r>
            <a:r>
              <a:rPr lang="zh-TW" altLang="en-US" sz="2800" dirty="0">
                <a:latin typeface="+mn-ea"/>
              </a:rPr>
              <a:t>   </a:t>
            </a:r>
            <a:r>
              <a:rPr lang="en-US" altLang="zh-TW" sz="2800" dirty="0">
                <a:latin typeface="+mn-ea"/>
              </a:rPr>
              <a:t>2.</a:t>
            </a:r>
            <a:r>
              <a:rPr lang="zh-TW" altLang="zh-TW" sz="2800" dirty="0">
                <a:latin typeface="+mn-ea"/>
              </a:rPr>
              <a:t>現代舞</a:t>
            </a:r>
            <a:r>
              <a:rPr lang="zh-TW" altLang="en-US" sz="2800" dirty="0">
                <a:latin typeface="+mn-ea"/>
              </a:rPr>
              <a:t>   </a:t>
            </a:r>
            <a:r>
              <a:rPr lang="en-US" altLang="zh-TW" sz="2800" dirty="0">
                <a:latin typeface="+mn-ea"/>
              </a:rPr>
              <a:t>3.</a:t>
            </a:r>
            <a:r>
              <a:rPr lang="zh-TW" altLang="zh-TW" sz="2800" dirty="0">
                <a:latin typeface="+mn-ea"/>
              </a:rPr>
              <a:t>中國舞</a:t>
            </a:r>
            <a:r>
              <a:rPr lang="zh-TW" altLang="en-US" sz="2800" dirty="0">
                <a:latin typeface="+mn-ea"/>
              </a:rPr>
              <a:t>   </a:t>
            </a:r>
            <a:r>
              <a:rPr lang="en-US" altLang="zh-TW" sz="2800" dirty="0">
                <a:latin typeface="+mn-ea"/>
              </a:rPr>
              <a:t>4.</a:t>
            </a:r>
            <a:r>
              <a:rPr lang="zh-TW" altLang="zh-TW" sz="2800" dirty="0">
                <a:latin typeface="+mn-ea"/>
              </a:rPr>
              <a:t>即興與創作</a:t>
            </a:r>
            <a:br>
              <a:rPr lang="en-US" altLang="zh-TW" sz="2800" dirty="0">
                <a:latin typeface="+mn-ea"/>
              </a:rPr>
            </a:b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 同分且參酌順序仍相同者，以現場</a:t>
            </a:r>
            <a:r>
              <a:rPr lang="zh-TW" altLang="en-US" sz="2800" dirty="0">
                <a:solidFill>
                  <a:schemeClr val="accent1"/>
                </a:solidFill>
                <a:latin typeface="+mn-ea"/>
              </a:rPr>
              <a:t>抽籤</a:t>
            </a:r>
            <a:r>
              <a:rPr lang="zh-TW" altLang="en-US" sz="2800" dirty="0">
                <a:latin typeface="+mn-ea"/>
              </a:rPr>
              <a:t>決定選校順序</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3200" b="1" dirty="0">
                <a:solidFill>
                  <a:schemeClr val="accent1"/>
                </a:solidFill>
                <a:latin typeface="+mn-ea"/>
              </a:rPr>
              <a:t>各校</a:t>
            </a:r>
            <a:r>
              <a:rPr lang="zh-TW" altLang="en-US" sz="3200" b="1" dirty="0">
                <a:latin typeface="+mn-ea"/>
              </a:rPr>
              <a:t>可針對國中教育會考、術科測驗科目或甄選總成績設定門檻</a:t>
            </a:r>
            <a:endParaRPr lang="en-US" altLang="zh-TW" sz="3200" b="1" dirty="0">
              <a:latin typeface="+mn-ea"/>
            </a:endParaRPr>
          </a:p>
          <a:p>
            <a:pPr defTabSz="1244600">
              <a:lnSpc>
                <a:spcPct val="80000"/>
              </a:lnSpc>
              <a:spcAft>
                <a:spcPts val="0"/>
              </a:spcAft>
              <a:defRPr/>
            </a:pPr>
            <a:endParaRPr lang="en-US" altLang="zh-TW" sz="3200" b="1"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一</a:t>
            </a:r>
            <a:r>
              <a:rPr lang="en-US" altLang="zh-TW" sz="2800" dirty="0">
                <a:latin typeface="+mn-ea"/>
              </a:rPr>
              <a:t>)</a:t>
            </a:r>
            <a:r>
              <a:rPr lang="zh-TW" altLang="en-US" sz="2800" dirty="0">
                <a:latin typeface="+mn-ea"/>
              </a:rPr>
              <a:t>通過該校門檻者，始得參加該校分發</a:t>
            </a:r>
            <a:endParaRPr lang="en-US" altLang="zh-TW" sz="2800" dirty="0">
              <a:latin typeface="+mn-ea"/>
            </a:endParaRPr>
          </a:p>
          <a:p>
            <a:pPr defTabSz="1244600">
              <a:lnSpc>
                <a:spcPct val="80000"/>
              </a:lnSpc>
              <a:spcAft>
                <a:spcPts val="0"/>
              </a:spcAft>
              <a:defRPr/>
            </a:pPr>
            <a:endParaRPr lang="en-US" altLang="zh-TW" sz="2800" dirty="0">
              <a:latin typeface="+mn-ea"/>
            </a:endParaRPr>
          </a:p>
          <a:p>
            <a:pPr defTabSz="1244600">
              <a:lnSpc>
                <a:spcPct val="80000"/>
              </a:lnSpc>
              <a:spcAft>
                <a:spcPts val="0"/>
              </a:spcAft>
              <a:defRPr/>
            </a:pPr>
            <a:r>
              <a:rPr lang="zh-TW" altLang="en-US" sz="2800" dirty="0">
                <a:latin typeface="+mn-ea"/>
              </a:rPr>
              <a:t>   </a:t>
            </a:r>
            <a:r>
              <a:rPr lang="en-US" altLang="zh-TW" sz="2800" dirty="0">
                <a:latin typeface="+mn-ea"/>
              </a:rPr>
              <a:t>(</a:t>
            </a:r>
            <a:r>
              <a:rPr lang="zh-TW" altLang="en-US" sz="2800" dirty="0">
                <a:latin typeface="+mn-ea"/>
              </a:rPr>
              <a:t>二</a:t>
            </a:r>
            <a:r>
              <a:rPr lang="en-US" altLang="zh-TW" sz="2800" dirty="0">
                <a:latin typeface="+mn-ea"/>
              </a:rPr>
              <a:t>)</a:t>
            </a:r>
            <a:r>
              <a:rPr lang="zh-TW" altLang="en-US" sz="2800" dirty="0">
                <a:latin typeface="+mn-ea"/>
              </a:rPr>
              <a:t>國中教育會考成績</a:t>
            </a:r>
            <a:r>
              <a:rPr lang="zh-TW" altLang="en-US" sz="2800" dirty="0">
                <a:solidFill>
                  <a:schemeClr val="accent1"/>
                </a:solidFill>
                <a:latin typeface="+mn-ea"/>
              </a:rPr>
              <a:t>僅作為甄選門檻</a:t>
            </a:r>
            <a:r>
              <a:rPr lang="zh-TW" altLang="en-US" sz="2800" dirty="0">
                <a:latin typeface="+mn-ea"/>
              </a:rPr>
              <a:t>，不列入總成績計算</a:t>
            </a:r>
            <a:endParaRPr lang="en-US" altLang="zh-TW" sz="2800" dirty="0">
              <a:latin typeface="+mn-ea"/>
            </a:endParaRP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602382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44</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　　　　　日程表</a:t>
            </a:r>
            <a:endParaRPr lang="en-US" sz="2000" b="1" dirty="0">
              <a:solidFill>
                <a:srgbClr val="FF0000"/>
              </a:solidFill>
            </a:endParaRP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248515" y="141700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247973" y="177636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44547" y="213220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35804" y="249156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44547" y="285468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35295" y="323121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39347" y="360287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36667" y="3970867"/>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35295" y="432164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44547" y="471051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41221" y="507850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2" name="矩形 1"/>
          <p:cNvSpPr/>
          <p:nvPr/>
        </p:nvSpPr>
        <p:spPr>
          <a:xfrm>
            <a:off x="2716308" y="1335494"/>
            <a:ext cx="8803341" cy="4893647"/>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a:solidFill>
                  <a:srgbClr val="FF0000"/>
                </a:solidFill>
                <a:latin typeface="+mn-ea"/>
              </a:rPr>
              <a:t>臺北市立中正高中</a:t>
            </a:r>
            <a:endParaRPr lang="en-US" altLang="zh-TW" sz="2400" dirty="0">
              <a:solidFill>
                <a:srgbClr val="FF0000"/>
              </a:solidFill>
              <a:latin typeface="+mn-ea"/>
            </a:endParaRPr>
          </a:p>
          <a:p>
            <a:pPr lvl="0" fontAlgn="base">
              <a:spcBef>
                <a:spcPct val="0"/>
              </a:spcBef>
              <a:spcAft>
                <a:spcPct val="0"/>
              </a:spcAft>
            </a:pPr>
            <a:r>
              <a:rPr lang="zh-TW" altLang="zh-TW" sz="2400" dirty="0">
                <a:solidFill>
                  <a:prstClr val="black"/>
                </a:solidFill>
              </a:rPr>
              <a:t>簡章公告</a:t>
            </a:r>
            <a:r>
              <a:rPr lang="zh-TW" altLang="en-US" sz="2400" dirty="0">
                <a:solidFill>
                  <a:prstClr val="black"/>
                </a:solidFill>
              </a:rPr>
              <a:t>： </a:t>
            </a:r>
            <a:r>
              <a:rPr lang="en-US" altLang="zh-TW" sz="2400" dirty="0">
                <a:latin typeface="+mn-ea"/>
              </a:rPr>
              <a:t>112</a:t>
            </a:r>
            <a:r>
              <a:rPr lang="zh-TW" altLang="zh-TW" sz="2400" dirty="0">
                <a:latin typeface="+mn-ea"/>
              </a:rPr>
              <a:t>年</a:t>
            </a:r>
            <a:r>
              <a:rPr lang="en-US" altLang="zh-TW" sz="2400" dirty="0">
                <a:latin typeface="+mn-ea"/>
              </a:rPr>
              <a:t>1</a:t>
            </a:r>
            <a:r>
              <a:rPr lang="zh-TW" altLang="zh-TW" sz="2400" dirty="0">
                <a:latin typeface="+mn-ea"/>
              </a:rPr>
              <a:t>月</a:t>
            </a:r>
            <a:r>
              <a:rPr lang="en-US" altLang="zh-TW" sz="2400" dirty="0">
                <a:latin typeface="+mn-ea"/>
              </a:rPr>
              <a:t>4</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術科測驗報名</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2</a:t>
            </a:r>
            <a:r>
              <a:rPr lang="zh-TW" altLang="zh-TW" sz="2400" dirty="0">
                <a:latin typeface="+mn-ea"/>
              </a:rPr>
              <a:t>月</a:t>
            </a:r>
            <a:r>
              <a:rPr lang="en-US" altLang="zh-TW" sz="2400" dirty="0">
                <a:latin typeface="+mn-ea"/>
              </a:rPr>
              <a:t>13</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2</a:t>
            </a:r>
            <a:r>
              <a:rPr lang="zh-TW" altLang="en-US" sz="2400" dirty="0">
                <a:latin typeface="+mn-ea"/>
              </a:rPr>
              <a:t>月</a:t>
            </a:r>
            <a:r>
              <a:rPr lang="en-US" altLang="zh-TW" sz="2400" dirty="0">
                <a:latin typeface="+mn-ea"/>
              </a:rPr>
              <a:t>24</a:t>
            </a:r>
            <a:r>
              <a:rPr lang="zh-TW" altLang="zh-TW" sz="2400" dirty="0">
                <a:latin typeface="+mn-ea"/>
              </a:rPr>
              <a:t>日</a:t>
            </a:r>
          </a:p>
          <a:p>
            <a:pPr lvl="0" fontAlgn="base">
              <a:spcBef>
                <a:spcPct val="0"/>
              </a:spcBef>
              <a:spcAft>
                <a:spcPct val="0"/>
              </a:spcAft>
            </a:pPr>
            <a:r>
              <a:rPr lang="zh-TW" altLang="zh-TW" sz="2400" dirty="0">
                <a:latin typeface="+mn-ea"/>
              </a:rPr>
              <a:t>以競賽表現入學報名暨郵寄繳件</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20</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3</a:t>
            </a:r>
            <a:r>
              <a:rPr lang="zh-TW" altLang="en-US" sz="2400" dirty="0">
                <a:latin typeface="+mn-ea"/>
              </a:rPr>
              <a:t>月</a:t>
            </a:r>
            <a:r>
              <a:rPr lang="en-US" altLang="zh-TW" sz="2400" dirty="0">
                <a:latin typeface="+mn-ea"/>
              </a:rPr>
              <a:t>27</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7</a:t>
            </a:r>
            <a:r>
              <a:rPr lang="zh-TW" altLang="en-US" sz="2400" dirty="0">
                <a:latin typeface="+mn-ea"/>
              </a:rPr>
              <a:t>日</a:t>
            </a:r>
          </a:p>
          <a:p>
            <a:pPr lvl="0" fontAlgn="base">
              <a:spcBef>
                <a:spcPct val="0"/>
              </a:spcBef>
              <a:spcAft>
                <a:spcPct val="0"/>
              </a:spcAft>
            </a:pPr>
            <a:r>
              <a:rPr lang="zh-TW" altLang="zh-TW" sz="2400" dirty="0">
                <a:latin typeface="+mn-ea"/>
              </a:rPr>
              <a:t>以競賽表現入學報到</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10</a:t>
            </a:r>
            <a:r>
              <a:rPr lang="zh-TW" altLang="en-US" sz="2400" dirty="0">
                <a:latin typeface="+mn-ea"/>
              </a:rPr>
              <a:t>日</a:t>
            </a:r>
          </a:p>
          <a:p>
            <a:pPr lvl="0" fontAlgn="base">
              <a:spcBef>
                <a:spcPct val="0"/>
              </a:spcBef>
              <a:spcAft>
                <a:spcPct val="0"/>
              </a:spcAft>
            </a:pPr>
            <a:r>
              <a:rPr lang="zh-TW" altLang="en-US" sz="2400" dirty="0">
                <a:latin typeface="+mn-ea"/>
              </a:rPr>
              <a:t>聯合</a:t>
            </a:r>
            <a:r>
              <a:rPr lang="zh-TW" altLang="zh-TW" sz="2400" dirty="0">
                <a:latin typeface="+mn-ea"/>
              </a:rPr>
              <a:t>術科測驗</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15</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17</a:t>
            </a:r>
            <a:r>
              <a:rPr lang="zh-TW" altLang="zh-TW" sz="2400" dirty="0">
                <a:latin typeface="+mn-ea"/>
              </a:rPr>
              <a:t>日</a:t>
            </a:r>
          </a:p>
          <a:p>
            <a:pPr lvl="0"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20</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21</a:t>
            </a:r>
            <a:r>
              <a:rPr lang="zh-TW" altLang="zh-TW" sz="2400" dirty="0">
                <a:latin typeface="+mn-ea"/>
              </a:rPr>
              <a:t>日</a:t>
            </a:r>
          </a:p>
          <a:p>
            <a:pPr lvl="0" fontAlgn="base">
              <a:spcBef>
                <a:spcPct val="0"/>
              </a:spcBef>
              <a:spcAft>
                <a:spcPct val="0"/>
              </a:spcAft>
            </a:pPr>
            <a:r>
              <a:rPr lang="zh-TW" altLang="en-US" sz="2400" dirty="0">
                <a:latin typeface="+mn-ea"/>
              </a:rPr>
              <a:t>分發</a:t>
            </a:r>
            <a:r>
              <a:rPr lang="zh-TW" altLang="zh-TW" sz="2400" dirty="0">
                <a:latin typeface="+mn-ea"/>
              </a:rPr>
              <a:t>報名</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6</a:t>
            </a:r>
            <a:r>
              <a:rPr lang="zh-TW" altLang="zh-TW" sz="2400" dirty="0">
                <a:latin typeface="+mn-ea"/>
              </a:rPr>
              <a:t>月</a:t>
            </a:r>
            <a:r>
              <a:rPr lang="en-US" altLang="zh-TW" sz="2400" dirty="0">
                <a:latin typeface="+mn-ea"/>
              </a:rPr>
              <a:t>9</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en-US" sz="2400" dirty="0">
                <a:latin typeface="+mn-ea"/>
              </a:rPr>
              <a:t>寄發志願選填通知單：</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21</a:t>
            </a:r>
            <a:r>
              <a:rPr lang="zh-TW" altLang="en-US" sz="2400" dirty="0">
                <a:latin typeface="+mn-ea"/>
              </a:rPr>
              <a:t>日</a:t>
            </a:r>
            <a:endParaRPr lang="en-US" altLang="zh-TW" sz="2400" dirty="0">
              <a:latin typeface="+mn-ea"/>
            </a:endParaRPr>
          </a:p>
          <a:p>
            <a:pPr lvl="0" fontAlgn="base">
              <a:spcBef>
                <a:spcPct val="0"/>
              </a:spcBef>
              <a:spcAft>
                <a:spcPct val="0"/>
              </a:spcAft>
            </a:pPr>
            <a:r>
              <a:rPr lang="zh-TW" altLang="en-US" sz="2400" dirty="0">
                <a:latin typeface="+mn-ea"/>
              </a:rPr>
              <a:t>線上志願選填： </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26</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zh-TW" sz="2400" dirty="0">
                <a:latin typeface="+mn-ea"/>
              </a:rPr>
              <a:t>甄選入學</a:t>
            </a:r>
            <a:r>
              <a:rPr lang="zh-TW" altLang="en-US" sz="2400" dirty="0">
                <a:latin typeface="+mn-ea"/>
              </a:rPr>
              <a:t>聯合</a:t>
            </a:r>
            <a:r>
              <a:rPr lang="zh-TW" altLang="zh-TW" sz="2400" dirty="0">
                <a:latin typeface="+mn-ea"/>
              </a:rPr>
              <a:t>分發</a:t>
            </a: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11</a:t>
            </a:r>
            <a:r>
              <a:rPr lang="zh-TW" altLang="en-US" sz="2400" dirty="0">
                <a:latin typeface="+mn-ea"/>
              </a:rPr>
              <a:t>日</a:t>
            </a:r>
          </a:p>
          <a:p>
            <a:pPr lvl="0" fontAlgn="base">
              <a:spcBef>
                <a:spcPct val="0"/>
              </a:spcBef>
              <a:spcAft>
                <a:spcPct val="0"/>
              </a:spcAft>
            </a:pPr>
            <a:r>
              <a:rPr lang="zh-TW" altLang="en-US" sz="2400" dirty="0">
                <a:latin typeface="+mn-ea"/>
              </a:rPr>
              <a:t>甄選入學聯合分發</a:t>
            </a:r>
            <a:r>
              <a:rPr lang="zh-TW" altLang="zh-TW" sz="2400" dirty="0">
                <a:latin typeface="+mn-ea"/>
              </a:rPr>
              <a:t>報到</a:t>
            </a:r>
            <a:r>
              <a:rPr lang="zh-TW" altLang="en-US" sz="2400" dirty="0">
                <a:latin typeface="+mn-ea"/>
              </a:rPr>
              <a:t>：</a:t>
            </a:r>
            <a:r>
              <a:rPr lang="en-US" altLang="zh-TW" sz="2400" dirty="0">
                <a:latin typeface="+mn-ea"/>
              </a:rPr>
              <a:t>112</a:t>
            </a:r>
            <a:r>
              <a:rPr lang="zh-TW" altLang="zh-TW" sz="2400" dirty="0">
                <a:latin typeface="+mn-ea"/>
              </a:rPr>
              <a:t>年</a:t>
            </a:r>
            <a:r>
              <a:rPr lang="en-US" altLang="zh-TW" sz="2400" dirty="0">
                <a:latin typeface="+mn-ea"/>
              </a:rPr>
              <a:t>7</a:t>
            </a:r>
            <a:r>
              <a:rPr lang="zh-TW" altLang="zh-TW" sz="2400" dirty="0">
                <a:latin typeface="+mn-ea"/>
              </a:rPr>
              <a:t>月</a:t>
            </a:r>
            <a:r>
              <a:rPr lang="en-US" altLang="zh-TW" sz="2400" dirty="0">
                <a:latin typeface="+mn-ea"/>
              </a:rPr>
              <a:t>12</a:t>
            </a:r>
            <a:r>
              <a:rPr lang="zh-TW" altLang="zh-TW" sz="2400" dirty="0">
                <a:latin typeface="+mn-ea"/>
              </a:rPr>
              <a:t>日</a:t>
            </a:r>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248515" y="546737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235295" y="5796352"/>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9281254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4082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45</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339"/>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戲劇班辦理方式</a:t>
            </a:r>
            <a:endParaRPr lang="en-US" sz="4400" b="1" dirty="0">
              <a:solidFill>
                <a:prstClr val="black"/>
              </a:solidFill>
            </a:endParaRPr>
          </a:p>
        </p:txBody>
      </p:sp>
      <p:sp>
        <p:nvSpPr>
          <p:cNvPr id="4" name="矩形 3"/>
          <p:cNvSpPr/>
          <p:nvPr/>
        </p:nvSpPr>
        <p:spPr>
          <a:xfrm>
            <a:off x="2199185" y="1179039"/>
            <a:ext cx="10129667" cy="5177315"/>
          </a:xfrm>
          <a:prstGeom prst="rect">
            <a:avLst/>
          </a:prstGeom>
        </p:spPr>
        <p:txBody>
          <a:bodyPr wrap="square">
            <a:spAutoFit/>
          </a:bodyPr>
          <a:lstStyle/>
          <a:p>
            <a:pPr>
              <a:lnSpc>
                <a:spcPct val="80000"/>
              </a:lnSpc>
              <a:spcBef>
                <a:spcPts val="100"/>
              </a:spcBef>
              <a:spcAft>
                <a:spcPts val="100"/>
              </a:spcAft>
              <a:defRPr/>
            </a:pPr>
            <a:r>
              <a:rPr lang="zh-TW" altLang="en-US" sz="2800" b="1" dirty="0">
                <a:latin typeface="+mn-ea"/>
              </a:rPr>
              <a:t>招生作業分術科測驗及分發作業二階段辦理：</a:t>
            </a:r>
            <a:endParaRPr lang="en-US" altLang="zh-TW" sz="2800" b="1" dirty="0">
              <a:latin typeface="+mn-ea"/>
            </a:endParaRPr>
          </a:p>
          <a:p>
            <a:pPr>
              <a:lnSpc>
                <a:spcPct val="80000"/>
              </a:lnSpc>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1.</a:t>
            </a:r>
            <a:r>
              <a:rPr lang="zh-TW" altLang="en-US" sz="2400" dirty="0">
                <a:latin typeface="+mn-ea"/>
              </a:rPr>
              <a:t>術科測驗：</a:t>
            </a:r>
            <a:r>
              <a:rPr lang="zh-TW" altLang="en-US" sz="2000" dirty="0">
                <a:solidFill>
                  <a:schemeClr val="accent1"/>
                </a:solidFill>
                <a:latin typeface="+mn-ea"/>
              </a:rPr>
              <a:t>不得施以學科成就測驗</a:t>
            </a:r>
          </a:p>
          <a:p>
            <a:pPr>
              <a:spcBef>
                <a:spcPts val="100"/>
              </a:spcBef>
              <a:spcAft>
                <a:spcPts val="100"/>
              </a:spcAft>
              <a:defRPr/>
            </a:pPr>
            <a:r>
              <a:rPr lang="zh-TW" altLang="en-US" sz="2400" dirty="0">
                <a:latin typeface="+mn-ea"/>
              </a:rPr>
              <a:t>      創意思維、口語表達、專長表演</a:t>
            </a:r>
            <a:r>
              <a:rPr lang="en-US" altLang="zh-TW" sz="2400" dirty="0">
                <a:latin typeface="+mn-ea"/>
              </a:rPr>
              <a:t>3</a:t>
            </a:r>
            <a:r>
              <a:rPr lang="zh-TW" altLang="en-US" sz="2400" dirty="0">
                <a:latin typeface="+mn-ea"/>
              </a:rPr>
              <a:t>科</a:t>
            </a:r>
            <a:endParaRPr lang="en-US" altLang="zh-TW" sz="2400" dirty="0">
              <a:latin typeface="+mn-ea"/>
            </a:endParaRPr>
          </a:p>
          <a:p>
            <a:pPr>
              <a:spcBef>
                <a:spcPts val="100"/>
              </a:spcBef>
              <a:spcAft>
                <a:spcPts val="100"/>
              </a:spcAft>
              <a:defRPr/>
            </a:pPr>
            <a:endParaRPr lang="zh-TW" altLang="en-US"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a:t>
            </a:r>
            <a:r>
              <a:rPr lang="en-US" altLang="zh-TW" sz="2400" dirty="0">
                <a:latin typeface="+mn-ea"/>
              </a:rPr>
              <a:t>2.</a:t>
            </a:r>
            <a:r>
              <a:rPr lang="zh-TW" altLang="en-US" sz="2400" dirty="0">
                <a:latin typeface="+mn-ea"/>
              </a:rPr>
              <a:t>分發作業：</a:t>
            </a:r>
            <a:endParaRPr lang="en-US" altLang="zh-TW" sz="2400" dirty="0">
              <a:latin typeface="+mn-ea"/>
            </a:endParaRPr>
          </a:p>
          <a:p>
            <a:pPr>
              <a:lnSpc>
                <a:spcPct val="80000"/>
              </a:lnSpc>
              <a:spcBef>
                <a:spcPts val="100"/>
              </a:spcBef>
              <a:spcAft>
                <a:spcPts val="100"/>
              </a:spcAft>
              <a:buFont typeface="Arial" pitchFamily="34" charset="0"/>
              <a:buNone/>
              <a:defRPr/>
            </a:pPr>
            <a:r>
              <a:rPr lang="zh-TW" altLang="en-US" sz="2400" dirty="0">
                <a:latin typeface="+mn-ea"/>
              </a:rPr>
              <a:t>      以術科測驗分數及學生志 願作為入學依據，並</a:t>
            </a:r>
            <a:r>
              <a:rPr lang="zh-TW" altLang="en-US" sz="2400" dirty="0">
                <a:solidFill>
                  <a:schemeClr val="accent1"/>
                </a:solidFill>
                <a:latin typeface="+mn-ea"/>
              </a:rPr>
              <a:t>得以國民中學</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教育會考成績為入學門檻</a:t>
            </a: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400" dirty="0">
                <a:solidFill>
                  <a:schemeClr val="accent1"/>
                </a:solidFill>
                <a:latin typeface="+mn-ea"/>
              </a:rPr>
              <a:t>  </a:t>
            </a:r>
            <a:r>
              <a:rPr lang="en-US" altLang="zh-TW" sz="2400" dirty="0">
                <a:latin typeface="+mn-ea"/>
              </a:rPr>
              <a:t>3.</a:t>
            </a:r>
            <a:r>
              <a:rPr lang="zh-TW" altLang="en-US" sz="2400" dirty="0">
                <a:latin typeface="+mn-ea"/>
              </a:rPr>
              <a:t>戲劇班</a:t>
            </a:r>
            <a:r>
              <a:rPr lang="zh-TW" altLang="en-US" sz="2400" dirty="0">
                <a:solidFill>
                  <a:schemeClr val="accent1"/>
                </a:solidFill>
                <a:latin typeface="+mn-ea"/>
              </a:rPr>
              <a:t>全國全區一校</a:t>
            </a:r>
            <a:r>
              <a:rPr lang="zh-TW" altLang="en-US" sz="2400" dirty="0">
                <a:latin typeface="+mn-ea"/>
              </a:rPr>
              <a:t> </a:t>
            </a:r>
            <a:endParaRPr lang="en-US" altLang="zh-TW" sz="2400" dirty="0">
              <a:latin typeface="+mn-ea"/>
            </a:endParaRPr>
          </a:p>
          <a:p>
            <a:pPr>
              <a:lnSpc>
                <a:spcPct val="80000"/>
              </a:lnSpc>
              <a:spcBef>
                <a:spcPts val="100"/>
              </a:spcBef>
              <a:spcAft>
                <a:spcPts val="100"/>
              </a:spcAft>
              <a:buFont typeface="Arial" pitchFamily="34" charset="0"/>
              <a:buNone/>
              <a:defRPr/>
            </a:pPr>
            <a:endParaRPr lang="en-US" altLang="zh-TW" sz="2400" dirty="0">
              <a:solidFill>
                <a:schemeClr val="accent1"/>
              </a:solidFill>
              <a:latin typeface="+mn-ea"/>
            </a:endParaRPr>
          </a:p>
          <a:p>
            <a:pPr>
              <a:lnSpc>
                <a:spcPct val="80000"/>
              </a:lnSpc>
              <a:spcBef>
                <a:spcPts val="100"/>
              </a:spcBef>
              <a:spcAft>
                <a:spcPts val="100"/>
              </a:spcAft>
              <a:buFont typeface="Arial" pitchFamily="34" charset="0"/>
              <a:buNone/>
              <a:defRPr/>
            </a:pPr>
            <a:r>
              <a:rPr lang="zh-TW" altLang="en-US" sz="2800" b="1" dirty="0">
                <a:latin typeface="+mn-ea"/>
              </a:rPr>
              <a:t>術科分數計算：</a:t>
            </a:r>
            <a:endParaRPr lang="en-US" altLang="zh-TW" sz="2800" b="1" dirty="0">
              <a:latin typeface="+mn-ea"/>
            </a:endParaRPr>
          </a:p>
          <a:p>
            <a:pPr>
              <a:lnSpc>
                <a:spcPct val="80000"/>
              </a:lnSpc>
              <a:spcBef>
                <a:spcPts val="100"/>
              </a:spcBef>
              <a:spcAft>
                <a:spcPts val="100"/>
              </a:spcAft>
              <a:buFont typeface="Arial" pitchFamily="34" charset="0"/>
              <a:buNone/>
              <a:defRPr/>
            </a:pPr>
            <a:endParaRPr lang="en-US" altLang="zh-TW" sz="2400" dirty="0">
              <a:latin typeface="+mn-ea"/>
            </a:endParaRPr>
          </a:p>
          <a:p>
            <a:pPr marL="2057400" lvl="0" indent="-2057400">
              <a:defRPr/>
            </a:pPr>
            <a:r>
              <a:rPr lang="zh-TW" altLang="en-US" sz="2400" dirty="0">
                <a:latin typeface="+mn-ea"/>
              </a:rPr>
              <a:t> 甄選總成績＝</a:t>
            </a:r>
            <a:r>
              <a:rPr lang="en-US" altLang="zh-TW" sz="2400" dirty="0">
                <a:latin typeface="+mn-ea"/>
              </a:rPr>
              <a:t>100</a:t>
            </a:r>
            <a:r>
              <a:rPr lang="zh-TW" altLang="en-US" sz="2400" dirty="0">
                <a:latin typeface="+mn-ea"/>
              </a:rPr>
              <a:t>  </a:t>
            </a:r>
            <a:r>
              <a:rPr lang="zh-TW" altLang="en-US" sz="2000" dirty="0">
                <a:latin typeface="+mn-ea"/>
              </a:rPr>
              <a:t>各科滿分為</a:t>
            </a:r>
            <a:r>
              <a:rPr lang="en-US" altLang="zh-TW" sz="2000" dirty="0">
                <a:solidFill>
                  <a:schemeClr val="accent1"/>
                </a:solidFill>
                <a:latin typeface="+mn-ea"/>
              </a:rPr>
              <a:t>100</a:t>
            </a:r>
            <a:r>
              <a:rPr lang="zh-TW" altLang="en-US" sz="2000" dirty="0">
                <a:latin typeface="+mn-ea"/>
              </a:rPr>
              <a:t>分</a:t>
            </a:r>
            <a:endParaRPr lang="en-US" altLang="zh-TW" sz="2400" dirty="0">
              <a:latin typeface="+mn-ea"/>
            </a:endParaRPr>
          </a:p>
          <a:p>
            <a:pPr marL="360000" lvl="0" indent="-2057400">
              <a:defRPr/>
            </a:pPr>
            <a:r>
              <a:rPr lang="zh-TW" altLang="en-US" sz="2000" dirty="0">
                <a:latin typeface="+mn-ea"/>
              </a:rPr>
              <a:t> </a:t>
            </a:r>
            <a:r>
              <a:rPr lang="en-US" altLang="zh-TW" sz="2000" dirty="0">
                <a:latin typeface="+mn-ea"/>
              </a:rPr>
              <a:t>(</a:t>
            </a:r>
            <a:r>
              <a:rPr lang="zh-TW" altLang="en-US" dirty="0">
                <a:latin typeface="+mn-ea"/>
              </a:rPr>
              <a:t>創意思維</a:t>
            </a:r>
            <a:r>
              <a:rPr lang="en-US" altLang="zh-TW" dirty="0">
                <a:latin typeface="+mn-ea"/>
              </a:rPr>
              <a:t>×0.3</a:t>
            </a:r>
            <a:r>
              <a:rPr lang="zh-TW" altLang="en-US" dirty="0">
                <a:latin typeface="+mn-ea"/>
              </a:rPr>
              <a:t>＋口語表達</a:t>
            </a:r>
            <a:r>
              <a:rPr lang="en-US" altLang="zh-TW" dirty="0">
                <a:latin typeface="+mn-ea"/>
              </a:rPr>
              <a:t>×0.35</a:t>
            </a:r>
            <a:r>
              <a:rPr lang="zh-TW" altLang="en-US" dirty="0">
                <a:latin typeface="+mn-ea"/>
              </a:rPr>
              <a:t>＋專長表演</a:t>
            </a:r>
            <a:r>
              <a:rPr lang="en-US" altLang="zh-TW" sz="2000" dirty="0">
                <a:latin typeface="+mn-ea"/>
              </a:rPr>
              <a:t>×0.35</a:t>
            </a:r>
            <a:r>
              <a:rPr lang="zh-TW" altLang="en-US" sz="2000" dirty="0">
                <a:latin typeface="+mn-ea"/>
              </a:rPr>
              <a:t>，</a:t>
            </a:r>
            <a:r>
              <a:rPr lang="zh-TW" altLang="en-US" dirty="0">
                <a:latin typeface="+mn-ea"/>
              </a:rPr>
              <a:t>成績以四捨五入計算至小數點第</a:t>
            </a:r>
            <a:r>
              <a:rPr lang="en-US" altLang="zh-TW" dirty="0">
                <a:solidFill>
                  <a:schemeClr val="accent1"/>
                </a:solidFill>
                <a:latin typeface="+mn-ea"/>
              </a:rPr>
              <a:t>2</a:t>
            </a:r>
            <a:r>
              <a:rPr lang="zh-TW" altLang="en-US" dirty="0">
                <a:latin typeface="+mn-ea"/>
              </a:rPr>
              <a:t>位</a:t>
            </a:r>
            <a:r>
              <a:rPr lang="en-US" altLang="en-US" dirty="0">
                <a:latin typeface="+mn-ea"/>
              </a:rPr>
              <a:t>)</a:t>
            </a:r>
            <a:endParaRPr lang="en-US" altLang="en-US" sz="2000" dirty="0">
              <a:latin typeface="+mn-ea"/>
            </a:endParaRP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83640993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4885039"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46</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5" y="800903"/>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術科概要</a:t>
            </a:r>
            <a:endParaRPr lang="en-US" sz="4400" b="1" dirty="0">
              <a:solidFill>
                <a:prstClr val="black"/>
              </a:solidFill>
            </a:endParaRPr>
          </a:p>
        </p:txBody>
      </p:sp>
      <p:sp>
        <p:nvSpPr>
          <p:cNvPr id="3" name="矩形 2"/>
          <p:cNvSpPr/>
          <p:nvPr/>
        </p:nvSpPr>
        <p:spPr>
          <a:xfrm>
            <a:off x="2012249" y="1536584"/>
            <a:ext cx="10203434" cy="4339650"/>
          </a:xfrm>
          <a:prstGeom prst="rect">
            <a:avLst/>
          </a:prstGeom>
        </p:spPr>
        <p:txBody>
          <a:bodyPr wrap="none">
            <a:spAutoFit/>
          </a:bodyPr>
          <a:lstStyle/>
          <a:p>
            <a:pPr eaLnBrk="0" fontAlgn="ctr" hangingPunct="0">
              <a:spcAft>
                <a:spcPts val="0"/>
              </a:spcAft>
            </a:pPr>
            <a:r>
              <a:rPr lang="zh-TW" altLang="zh-TW" sz="2800" b="1" dirty="0">
                <a:latin typeface="+mn-ea"/>
              </a:rPr>
              <a:t>創意思維</a:t>
            </a:r>
            <a:r>
              <a:rPr lang="zh-TW" altLang="en-US" sz="2800" b="1" dirty="0">
                <a:latin typeface="+mn-ea"/>
              </a:rPr>
              <a:t>：</a:t>
            </a:r>
            <a:endParaRPr lang="en-US" altLang="zh-TW" sz="2800" b="1" dirty="0">
              <a:latin typeface="+mn-ea"/>
            </a:endParaRPr>
          </a:p>
          <a:p>
            <a:pPr eaLnBrk="0" fontAlgn="ctr" hangingPunct="0">
              <a:spcAft>
                <a:spcPts val="0"/>
              </a:spcAft>
            </a:pPr>
            <a:r>
              <a:rPr lang="zh-TW" altLang="en-US" sz="2400" dirty="0">
                <a:latin typeface="+mn-ea"/>
              </a:rPr>
              <a:t>  </a:t>
            </a:r>
            <a:r>
              <a:rPr lang="zh-TW" altLang="zh-TW" sz="2400" dirty="0">
                <a:latin typeface="+mn-ea"/>
              </a:rPr>
              <a:t>以筆試形式測驗考生理解、思考、想像、組織、閱讀、文字表達能力與</a:t>
            </a:r>
            <a:endParaRPr lang="en-US" altLang="zh-TW" sz="2400" dirty="0">
              <a:latin typeface="+mn-ea"/>
            </a:endParaRPr>
          </a:p>
          <a:p>
            <a:pPr eaLnBrk="0" fontAlgn="ctr" hangingPunct="0">
              <a:spcAft>
                <a:spcPts val="0"/>
              </a:spcAft>
            </a:pPr>
            <a:r>
              <a:rPr lang="zh-TW" altLang="en-US" sz="2400" dirty="0">
                <a:latin typeface="+mn-ea"/>
              </a:rPr>
              <a:t>  </a:t>
            </a:r>
            <a:r>
              <a:rPr lang="zh-TW" altLang="zh-TW" sz="2400" dirty="0">
                <a:latin typeface="+mn-ea"/>
              </a:rPr>
              <a:t>創意思維，考試時間</a:t>
            </a:r>
            <a:r>
              <a:rPr lang="en-US" altLang="zh-TW" sz="2400" dirty="0">
                <a:solidFill>
                  <a:schemeClr val="accent1"/>
                </a:solidFill>
                <a:latin typeface="+mn-ea"/>
              </a:rPr>
              <a:t>100</a:t>
            </a:r>
            <a:r>
              <a:rPr lang="zh-TW" altLang="zh-TW" sz="2400" dirty="0">
                <a:solidFill>
                  <a:schemeClr val="accent1"/>
                </a:solidFill>
                <a:latin typeface="+mn-ea"/>
              </a:rPr>
              <a:t>分鐘</a:t>
            </a:r>
            <a:endParaRPr lang="en-US" altLang="zh-TW" sz="2400" dirty="0">
              <a:solidFill>
                <a:schemeClr val="accent1"/>
              </a:solidFill>
              <a:latin typeface="+mn-ea"/>
            </a:endParaRPr>
          </a:p>
          <a:p>
            <a:pPr eaLnBrk="0" fontAlgn="ctr" hangingPunct="0"/>
            <a:r>
              <a:rPr lang="zh-TW" altLang="zh-TW" sz="2800" b="1" dirty="0">
                <a:latin typeface="+mn-ea"/>
              </a:rPr>
              <a:t>口語表達</a:t>
            </a:r>
            <a:r>
              <a:rPr lang="zh-TW" altLang="en-US" sz="2800" b="1" dirty="0">
                <a:latin typeface="+mn-ea"/>
              </a:rPr>
              <a:t>：</a:t>
            </a:r>
            <a:endParaRPr lang="en-US" altLang="zh-TW" sz="2800" b="1" dirty="0">
              <a:latin typeface="+mn-ea"/>
            </a:endParaRPr>
          </a:p>
          <a:p>
            <a:pPr eaLnBrk="0" fontAlgn="ctr" hangingPunct="0"/>
            <a:r>
              <a:rPr lang="zh-TW" altLang="en-US" sz="2400" dirty="0">
                <a:latin typeface="+mn-ea"/>
              </a:rPr>
              <a:t>  </a:t>
            </a:r>
            <a:r>
              <a:rPr lang="zh-TW" altLang="zh-TW" sz="2400" dirty="0">
                <a:latin typeface="+mn-ea"/>
              </a:rPr>
              <a:t>以抽題唸誦劇本、詩詞與散文方式為主，測驗考生音質、音量、音域表</a:t>
            </a:r>
            <a:endParaRPr lang="en-US" altLang="zh-TW" sz="2400" dirty="0">
              <a:latin typeface="+mn-ea"/>
            </a:endParaRPr>
          </a:p>
          <a:p>
            <a:pPr eaLnBrk="0" fontAlgn="ctr" hangingPunct="0"/>
            <a:r>
              <a:rPr lang="zh-TW" altLang="en-US" sz="2400" dirty="0">
                <a:latin typeface="+mn-ea"/>
              </a:rPr>
              <a:t>  </a:t>
            </a:r>
            <a:r>
              <a:rPr lang="zh-TW" altLang="zh-TW" sz="2400" dirty="0">
                <a:latin typeface="+mn-ea"/>
              </a:rPr>
              <a:t>現及聲音表情等，另輔以面談，了解考生反應及表達能力，表演時間</a:t>
            </a:r>
            <a:r>
              <a:rPr lang="en-US" altLang="zh-TW" sz="2400" dirty="0">
                <a:solidFill>
                  <a:schemeClr val="accent1"/>
                </a:solidFill>
                <a:latin typeface="+mn-ea"/>
              </a:rPr>
              <a:t>2</a:t>
            </a:r>
            <a:r>
              <a:rPr lang="zh-TW" altLang="zh-TW" sz="2400" dirty="0">
                <a:solidFill>
                  <a:schemeClr val="accent1"/>
                </a:solidFill>
                <a:latin typeface="+mn-ea"/>
              </a:rPr>
              <a:t>分</a:t>
            </a:r>
            <a:endParaRPr lang="en-US" altLang="zh-TW" sz="2400" dirty="0">
              <a:solidFill>
                <a:schemeClr val="accent1"/>
              </a:solidFill>
              <a:latin typeface="+mn-ea"/>
            </a:endParaRPr>
          </a:p>
          <a:p>
            <a:pPr eaLnBrk="0" fontAlgn="ctr" hangingPunct="0"/>
            <a:r>
              <a:rPr lang="zh-TW" altLang="en-US" sz="2400" dirty="0">
                <a:solidFill>
                  <a:schemeClr val="accent1"/>
                </a:solidFill>
                <a:latin typeface="+mn-ea"/>
              </a:rPr>
              <a:t>  </a:t>
            </a:r>
            <a:r>
              <a:rPr lang="zh-TW" altLang="zh-TW" sz="2400" dirty="0">
                <a:solidFill>
                  <a:schemeClr val="accent1"/>
                </a:solidFill>
                <a:latin typeface="+mn-ea"/>
              </a:rPr>
              <a:t>鐘</a:t>
            </a:r>
            <a:r>
              <a:rPr lang="zh-TW" altLang="zh-TW" sz="2400" dirty="0">
                <a:latin typeface="+mn-ea"/>
              </a:rPr>
              <a:t>為限</a:t>
            </a:r>
            <a:endParaRPr lang="en-US" altLang="zh-TW" sz="2400" dirty="0">
              <a:latin typeface="+mn-ea"/>
            </a:endParaRPr>
          </a:p>
          <a:p>
            <a:pPr eaLnBrk="0" fontAlgn="ctr" hangingPunct="0"/>
            <a:r>
              <a:rPr lang="zh-TW" altLang="zh-TW" sz="2800" b="1" dirty="0">
                <a:latin typeface="+mn-ea"/>
              </a:rPr>
              <a:t>專長表演</a:t>
            </a:r>
            <a:r>
              <a:rPr lang="zh-TW" altLang="en-US" sz="2800" b="1" dirty="0">
                <a:latin typeface="+mn-ea"/>
              </a:rPr>
              <a:t>：</a:t>
            </a:r>
            <a:endParaRPr lang="en-US" altLang="zh-TW" sz="2800" b="1" dirty="0">
              <a:latin typeface="+mn-ea"/>
            </a:endParaRPr>
          </a:p>
          <a:p>
            <a:pPr eaLnBrk="0" fontAlgn="ctr" hangingPunct="0"/>
            <a:r>
              <a:rPr lang="zh-TW" altLang="en-US" sz="2400" dirty="0">
                <a:latin typeface="+mn-ea"/>
              </a:rPr>
              <a:t>  </a:t>
            </a:r>
            <a:r>
              <a:rPr lang="zh-TW" altLang="zh-TW" sz="2400" dirty="0">
                <a:latin typeface="+mn-ea"/>
              </a:rPr>
              <a:t>內容不拘、項目不限，例如：現場說、唱、舞、劇等。由考生</a:t>
            </a:r>
            <a:r>
              <a:rPr lang="zh-TW" altLang="zh-TW" sz="2400" dirty="0">
                <a:solidFill>
                  <a:schemeClr val="accent1"/>
                </a:solidFill>
                <a:latin typeface="+mn-ea"/>
              </a:rPr>
              <a:t>自選自備</a:t>
            </a:r>
            <a:r>
              <a:rPr lang="zh-TW" altLang="zh-TW" sz="2400" dirty="0">
                <a:latin typeface="+mn-ea"/>
              </a:rPr>
              <a:t>，</a:t>
            </a:r>
            <a:endParaRPr lang="en-US" altLang="zh-TW" sz="2400" dirty="0">
              <a:latin typeface="+mn-ea"/>
            </a:endParaRPr>
          </a:p>
          <a:p>
            <a:pPr eaLnBrk="0" fontAlgn="ctr" hangingPunct="0"/>
            <a:r>
              <a:rPr lang="zh-TW" altLang="en-US" sz="2400" dirty="0">
                <a:latin typeface="+mn-ea"/>
              </a:rPr>
              <a:t>  </a:t>
            </a:r>
            <a:r>
              <a:rPr lang="zh-TW" altLang="zh-TW" sz="2400" dirty="0">
                <a:latin typeface="+mn-ea"/>
              </a:rPr>
              <a:t>表演時間</a:t>
            </a:r>
            <a:r>
              <a:rPr lang="en-US" altLang="zh-TW" sz="2400" dirty="0">
                <a:solidFill>
                  <a:schemeClr val="accent1"/>
                </a:solidFill>
                <a:latin typeface="+mn-ea"/>
              </a:rPr>
              <a:t>2</a:t>
            </a:r>
            <a:r>
              <a:rPr lang="zh-TW" altLang="zh-TW" sz="2400" dirty="0">
                <a:solidFill>
                  <a:schemeClr val="accent1"/>
                </a:solidFill>
                <a:latin typeface="+mn-ea"/>
              </a:rPr>
              <a:t>分鐘</a:t>
            </a:r>
            <a:r>
              <a:rPr lang="zh-TW" altLang="zh-TW" sz="2400" dirty="0">
                <a:latin typeface="+mn-ea"/>
              </a:rPr>
              <a:t>為限。如攜帶美術或設計作品呈現，其作品</a:t>
            </a:r>
            <a:r>
              <a:rPr lang="zh-TW" altLang="zh-TW" sz="2400" dirty="0">
                <a:solidFill>
                  <a:schemeClr val="accent1"/>
                </a:solidFill>
                <a:latin typeface="+mn-ea"/>
              </a:rPr>
              <a:t>僅供評審參考</a:t>
            </a:r>
            <a:endParaRPr lang="en-US" altLang="zh-TW" sz="2400" dirty="0">
              <a:solidFill>
                <a:schemeClr val="accent1"/>
              </a:solidFill>
              <a:latin typeface="+mn-ea"/>
            </a:endParaRPr>
          </a:p>
          <a:p>
            <a:pPr eaLnBrk="0" fontAlgn="ctr" hangingPunct="0"/>
            <a:r>
              <a:rPr lang="zh-TW" altLang="en-US" sz="2400" dirty="0">
                <a:latin typeface="+mn-ea"/>
              </a:rPr>
              <a:t>  </a:t>
            </a:r>
            <a:r>
              <a:rPr lang="zh-TW" altLang="zh-TW" sz="2400" dirty="0">
                <a:latin typeface="+mn-ea"/>
              </a:rPr>
              <a:t>另評審可依遴選需求，輔以表演情境測驗或面談</a:t>
            </a:r>
          </a:p>
        </p:txBody>
      </p:sp>
      <p:sp>
        <p:nvSpPr>
          <p:cNvPr id="22" name="文字方塊 21"/>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270979403"/>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522058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47</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algn="ctr"/>
            <a:r>
              <a:rPr lang="zh-TW" altLang="en-US" sz="4400" b="1" dirty="0"/>
              <a:t>日程表 </a:t>
            </a:r>
            <a:endParaRPr lang="en-US" sz="2000" b="1" dirty="0">
              <a:solidFill>
                <a:srgbClr val="FF0000"/>
              </a:solidFill>
            </a:endParaRPr>
          </a:p>
        </p:txBody>
      </p:sp>
      <p:sp>
        <p:nvSpPr>
          <p:cNvPr id="10" name="矩形 9"/>
          <p:cNvSpPr/>
          <p:nvPr/>
        </p:nvSpPr>
        <p:spPr>
          <a:xfrm>
            <a:off x="2386267" y="1314041"/>
            <a:ext cx="6965351" cy="4154984"/>
          </a:xfrm>
          <a:prstGeom prst="rect">
            <a:avLst/>
          </a:prstGeom>
        </p:spPr>
        <p:txBody>
          <a:bodyPr wrap="square">
            <a:spAutoFit/>
          </a:bodyPr>
          <a:lstStyle/>
          <a:p>
            <a:pPr lvl="0" fontAlgn="base">
              <a:spcBef>
                <a:spcPct val="0"/>
              </a:spcBef>
              <a:spcAft>
                <a:spcPct val="0"/>
              </a:spcAft>
            </a:pPr>
            <a:r>
              <a:rPr lang="zh-TW" altLang="zh-TW" sz="2400" dirty="0">
                <a:latin typeface="+mn-ea"/>
              </a:rPr>
              <a:t>承辦學</a:t>
            </a:r>
            <a:r>
              <a:rPr lang="zh-TW" altLang="en-US" sz="2400" dirty="0">
                <a:latin typeface="+mn-ea"/>
              </a:rPr>
              <a:t>校：</a:t>
            </a:r>
            <a:r>
              <a:rPr lang="zh-TW" altLang="en-US" sz="2400" dirty="0">
                <a:solidFill>
                  <a:schemeClr val="accent1"/>
                </a:solidFill>
                <a:latin typeface="+mn-ea"/>
              </a:rPr>
              <a:t>臺北市立復興高中</a:t>
            </a:r>
            <a:endParaRPr lang="en-US" altLang="zh-TW" sz="2400" dirty="0">
              <a:solidFill>
                <a:schemeClr val="accent1"/>
              </a:solidFill>
              <a:latin typeface="+mn-ea"/>
            </a:endParaRPr>
          </a:p>
          <a:p>
            <a:pPr lvl="0" fontAlgn="base">
              <a:spcBef>
                <a:spcPct val="0"/>
              </a:spcBef>
              <a:spcAft>
                <a:spcPct val="0"/>
              </a:spcAft>
            </a:pPr>
            <a:r>
              <a:rPr lang="zh-TW" altLang="zh-TW" sz="2400" dirty="0">
                <a:latin typeface="+mn-ea"/>
              </a:rPr>
              <a:t>簡章公告</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1</a:t>
            </a:r>
            <a:r>
              <a:rPr lang="zh-TW" altLang="zh-TW" sz="2400" dirty="0">
                <a:latin typeface="+mn-ea"/>
              </a:rPr>
              <a:t>月</a:t>
            </a:r>
            <a:r>
              <a:rPr lang="en-US" altLang="zh-TW" sz="2400" dirty="0">
                <a:latin typeface="+mn-ea"/>
              </a:rPr>
              <a:t>4</a:t>
            </a:r>
            <a:r>
              <a:rPr lang="zh-TW" altLang="en-US" sz="2400" dirty="0">
                <a:latin typeface="+mn-ea"/>
              </a:rPr>
              <a:t>日</a:t>
            </a:r>
            <a:endParaRPr lang="zh-TW" altLang="zh-TW" sz="2400" dirty="0">
              <a:latin typeface="+mn-ea"/>
            </a:endParaRPr>
          </a:p>
          <a:p>
            <a:pPr fontAlgn="base">
              <a:spcBef>
                <a:spcPct val="0"/>
              </a:spcBef>
              <a:spcAft>
                <a:spcPct val="0"/>
              </a:spcAft>
            </a:pPr>
            <a:r>
              <a:rPr lang="zh-TW" altLang="zh-TW" sz="2400" dirty="0">
                <a:solidFill>
                  <a:schemeClr val="accent1"/>
                </a:solidFill>
                <a:latin typeface="+mn-ea"/>
              </a:rPr>
              <a:t>術科測驗報名</a:t>
            </a:r>
            <a:r>
              <a:rPr lang="zh-TW" altLang="en-US" sz="2400" dirty="0">
                <a:latin typeface="+mn-ea"/>
              </a:rPr>
              <a:t>： </a:t>
            </a:r>
            <a:r>
              <a:rPr lang="en-US" altLang="zh-TW" sz="2400" dirty="0">
                <a:latin typeface="+mn-ea"/>
              </a:rPr>
              <a:t>112</a:t>
            </a:r>
            <a:r>
              <a:rPr lang="zh-TW" altLang="zh-TW" sz="2400" dirty="0">
                <a:latin typeface="+mn-ea"/>
              </a:rPr>
              <a:t>年</a:t>
            </a:r>
            <a:r>
              <a:rPr lang="en-US" altLang="zh-TW" sz="2400" dirty="0">
                <a:latin typeface="+mn-ea"/>
              </a:rPr>
              <a:t>2</a:t>
            </a:r>
            <a:r>
              <a:rPr lang="zh-TW" altLang="zh-TW" sz="2400" dirty="0">
                <a:latin typeface="+mn-ea"/>
              </a:rPr>
              <a:t>月</a:t>
            </a:r>
            <a:r>
              <a:rPr lang="en-US" altLang="zh-TW" sz="2400" dirty="0">
                <a:latin typeface="+mn-ea"/>
              </a:rPr>
              <a:t>13</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2</a:t>
            </a:r>
            <a:r>
              <a:rPr lang="zh-TW" altLang="en-US" sz="2400" dirty="0">
                <a:latin typeface="+mn-ea"/>
              </a:rPr>
              <a:t>月</a:t>
            </a:r>
            <a:r>
              <a:rPr lang="en-US" altLang="zh-TW" sz="2400" dirty="0">
                <a:latin typeface="+mn-ea"/>
              </a:rPr>
              <a:t>24</a:t>
            </a:r>
            <a:r>
              <a:rPr lang="zh-TW" altLang="zh-TW" sz="2400" dirty="0">
                <a:latin typeface="+mn-ea"/>
              </a:rPr>
              <a:t>日</a:t>
            </a:r>
          </a:p>
          <a:p>
            <a:pPr fontAlgn="base">
              <a:spcBef>
                <a:spcPct val="0"/>
              </a:spcBef>
              <a:spcAft>
                <a:spcPct val="0"/>
              </a:spcAft>
            </a:pPr>
            <a:r>
              <a:rPr lang="zh-TW" altLang="zh-TW" sz="2400" dirty="0">
                <a:latin typeface="+mn-ea"/>
              </a:rPr>
              <a:t>以競賽表現入學報名暨郵寄繳件</a:t>
            </a:r>
            <a:r>
              <a:rPr lang="zh-TW" altLang="en-US" sz="2400" dirty="0">
                <a:latin typeface="+mn-ea"/>
              </a:rPr>
              <a:t>： 無</a:t>
            </a:r>
            <a:endParaRPr lang="zh-TW" altLang="zh-TW" sz="2400" dirty="0">
              <a:latin typeface="+mn-ea"/>
            </a:endParaRPr>
          </a:p>
          <a:p>
            <a:pPr lvl="0" fontAlgn="base">
              <a:spcBef>
                <a:spcPct val="0"/>
              </a:spcBef>
              <a:spcAft>
                <a:spcPct val="0"/>
              </a:spcAft>
            </a:pPr>
            <a:r>
              <a:rPr lang="zh-TW" altLang="zh-TW" sz="2400" dirty="0">
                <a:latin typeface="+mn-ea"/>
              </a:rPr>
              <a:t>以競賽表現入學放榜暨寄發錄取通知</a:t>
            </a:r>
            <a:r>
              <a:rPr lang="zh-TW" altLang="en-US" sz="2400" dirty="0">
                <a:latin typeface="+mn-ea"/>
              </a:rPr>
              <a:t>： 無</a:t>
            </a:r>
          </a:p>
          <a:p>
            <a:pPr fontAlgn="base">
              <a:spcBef>
                <a:spcPct val="0"/>
              </a:spcBef>
              <a:spcAft>
                <a:spcPct val="0"/>
              </a:spcAft>
            </a:pPr>
            <a:r>
              <a:rPr lang="zh-TW" altLang="zh-TW" sz="2400" dirty="0">
                <a:latin typeface="+mn-ea"/>
              </a:rPr>
              <a:t>以競賽表現入學報到</a:t>
            </a:r>
            <a:r>
              <a:rPr lang="zh-TW" altLang="en-US" sz="2400" dirty="0">
                <a:latin typeface="+mn-ea"/>
              </a:rPr>
              <a:t>： 無</a:t>
            </a:r>
          </a:p>
          <a:p>
            <a:pPr lvl="0" fontAlgn="base">
              <a:spcBef>
                <a:spcPct val="0"/>
              </a:spcBef>
              <a:spcAft>
                <a:spcPct val="0"/>
              </a:spcAft>
            </a:pPr>
            <a:r>
              <a:rPr lang="zh-TW" altLang="en-US" sz="2400" dirty="0">
                <a:solidFill>
                  <a:schemeClr val="accent1"/>
                </a:solidFill>
                <a:latin typeface="+mn-ea"/>
              </a:rPr>
              <a:t>聯合</a:t>
            </a:r>
            <a:r>
              <a:rPr lang="zh-TW" altLang="zh-TW" sz="2400" dirty="0">
                <a:solidFill>
                  <a:schemeClr val="accent1"/>
                </a:solidFill>
                <a:latin typeface="+mn-ea"/>
              </a:rPr>
              <a:t>術科測驗</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4</a:t>
            </a:r>
            <a:r>
              <a:rPr lang="zh-TW" altLang="zh-TW" sz="2400" dirty="0">
                <a:latin typeface="+mn-ea"/>
              </a:rPr>
              <a:t>月</a:t>
            </a:r>
            <a:r>
              <a:rPr lang="en-US" altLang="zh-TW" sz="2400" dirty="0">
                <a:latin typeface="+mn-ea"/>
              </a:rPr>
              <a:t>8</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a:t>
            </a:r>
            <a:r>
              <a:rPr lang="en-US" altLang="zh-TW" sz="2400" dirty="0">
                <a:latin typeface="+mn-ea"/>
              </a:rPr>
              <a:t>9</a:t>
            </a:r>
            <a:r>
              <a:rPr lang="zh-TW" altLang="en-US" sz="2400" dirty="0">
                <a:latin typeface="+mn-ea"/>
              </a:rPr>
              <a:t>日</a:t>
            </a:r>
            <a:endParaRPr lang="zh-TW" altLang="zh-TW" sz="2400" dirty="0">
              <a:latin typeface="+mn-ea"/>
            </a:endParaRPr>
          </a:p>
          <a:p>
            <a:pPr fontAlgn="base">
              <a:spcBef>
                <a:spcPct val="0"/>
              </a:spcBef>
              <a:spcAft>
                <a:spcPct val="0"/>
              </a:spcAft>
            </a:pPr>
            <a:r>
              <a:rPr lang="zh-TW" altLang="zh-TW" sz="2400" dirty="0">
                <a:latin typeface="+mn-ea"/>
              </a:rPr>
              <a:t>國中教育會考</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20</a:t>
            </a:r>
            <a:r>
              <a:rPr lang="zh-TW" altLang="zh-TW"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zh-TW" sz="2400" dirty="0">
                <a:latin typeface="+mn-ea"/>
              </a:rPr>
              <a:t>月</a:t>
            </a:r>
            <a:r>
              <a:rPr lang="en-US" altLang="zh-TW" sz="2400" dirty="0">
                <a:latin typeface="+mn-ea"/>
              </a:rPr>
              <a:t>21</a:t>
            </a:r>
            <a:r>
              <a:rPr lang="zh-TW" altLang="zh-TW" sz="2400" dirty="0">
                <a:latin typeface="+mn-ea"/>
              </a:rPr>
              <a:t>日</a:t>
            </a:r>
          </a:p>
          <a:p>
            <a:pPr lvl="0" fontAlgn="base">
              <a:spcBef>
                <a:spcPct val="0"/>
              </a:spcBef>
              <a:spcAft>
                <a:spcPct val="0"/>
              </a:spcAft>
            </a:pPr>
            <a:r>
              <a:rPr lang="zh-TW" altLang="en-US" sz="2400" dirty="0">
                <a:solidFill>
                  <a:schemeClr val="accent1"/>
                </a:solidFill>
                <a:latin typeface="+mn-ea"/>
              </a:rPr>
              <a:t>分發</a:t>
            </a:r>
            <a:r>
              <a:rPr lang="zh-TW" altLang="zh-TW" sz="2400" dirty="0">
                <a:solidFill>
                  <a:schemeClr val="accent1"/>
                </a:solidFill>
                <a:latin typeface="+mn-ea"/>
              </a:rPr>
              <a:t>報名</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6</a:t>
            </a:r>
            <a:r>
              <a:rPr lang="zh-TW" altLang="zh-TW" sz="2400" dirty="0">
                <a:latin typeface="+mn-ea"/>
              </a:rPr>
              <a:t>月</a:t>
            </a:r>
            <a:r>
              <a:rPr lang="en-US" altLang="zh-TW" sz="2400" dirty="0">
                <a:latin typeface="+mn-ea"/>
              </a:rPr>
              <a:t>26</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30</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en-US" sz="2400" dirty="0">
                <a:solidFill>
                  <a:schemeClr val="accent1"/>
                </a:solidFill>
                <a:latin typeface="+mn-ea"/>
              </a:rPr>
              <a:t>放榜</a:t>
            </a:r>
            <a:r>
              <a:rPr lang="zh-TW" altLang="en-US" sz="2400" dirty="0">
                <a:latin typeface="+mn-ea"/>
              </a:rPr>
              <a:t>： </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11</a:t>
            </a:r>
            <a:r>
              <a:rPr lang="zh-TW" altLang="en-US" sz="2400" dirty="0">
                <a:latin typeface="+mn-ea"/>
              </a:rPr>
              <a:t>日</a:t>
            </a:r>
            <a:endParaRPr lang="zh-TW" altLang="zh-TW" sz="2400" dirty="0">
              <a:latin typeface="+mn-ea"/>
            </a:endParaRPr>
          </a:p>
          <a:p>
            <a:pPr lvl="0" fontAlgn="base">
              <a:spcBef>
                <a:spcPct val="0"/>
              </a:spcBef>
              <a:spcAft>
                <a:spcPct val="0"/>
              </a:spcAft>
            </a:pPr>
            <a:r>
              <a:rPr lang="zh-TW" altLang="en-US" sz="2400" dirty="0">
                <a:latin typeface="+mn-ea"/>
              </a:rPr>
              <a:t>現場報到：</a:t>
            </a:r>
            <a:r>
              <a:rPr lang="en-US" altLang="zh-TW" sz="2400" dirty="0">
                <a:latin typeface="+mn-ea"/>
              </a:rPr>
              <a:t>112</a:t>
            </a:r>
            <a:r>
              <a:rPr lang="zh-TW" altLang="en-US" sz="2400" dirty="0">
                <a:latin typeface="+mn-ea"/>
              </a:rPr>
              <a:t>年</a:t>
            </a:r>
            <a:r>
              <a:rPr lang="en-US" altLang="zh-TW" sz="2400" dirty="0">
                <a:latin typeface="+mn-ea"/>
              </a:rPr>
              <a:t>7</a:t>
            </a:r>
            <a:r>
              <a:rPr lang="zh-TW" altLang="zh-TW" sz="2400" dirty="0">
                <a:latin typeface="+mn-ea"/>
              </a:rPr>
              <a:t>月</a:t>
            </a:r>
            <a:r>
              <a:rPr lang="en-US" altLang="zh-TW" sz="2400" dirty="0">
                <a:latin typeface="+mn-ea"/>
              </a:rPr>
              <a:t>12</a:t>
            </a:r>
            <a:r>
              <a:rPr lang="zh-TW" altLang="zh-TW" sz="2400" dirty="0">
                <a:latin typeface="+mn-ea"/>
              </a:rPr>
              <a:t>日</a:t>
            </a: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2225475" y="142779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224933" y="178715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21507" y="214299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12764" y="2502359"/>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21507" y="2865471"/>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12255" y="324200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16307" y="3613668"/>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13627" y="3981657"/>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12255" y="433243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21507" y="4721306"/>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18181" y="5089295"/>
            <a:ext cx="238720" cy="23872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743785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40376"/>
            <a:ext cx="4067799" cy="1632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48</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TextBox 7">
            <a:extLst>
              <a:ext uri="{FF2B5EF4-FFF2-40B4-BE49-F238E27FC236}">
                <a16:creationId xmlns:a16="http://schemas.microsoft.com/office/drawing/2014/main" id="{5A0151CA-4F17-486D-A55B-4FFDBA3708A3}"/>
              </a:ext>
            </a:extLst>
          </p:cNvPr>
          <p:cNvSpPr txBox="1"/>
          <p:nvPr/>
        </p:nvSpPr>
        <p:spPr>
          <a:xfrm>
            <a:off x="2816055" y="412182"/>
            <a:ext cx="8739455" cy="677108"/>
          </a:xfrm>
          <a:prstGeom prst="rect">
            <a:avLst/>
          </a:prstGeom>
          <a:noFill/>
        </p:spPr>
        <p:txBody>
          <a:bodyPr wrap="square" lIns="0" tIns="0" rIns="0" bIns="0" rtlCol="0" anchor="t">
            <a:spAutoFit/>
          </a:bodyPr>
          <a:lstStyle/>
          <a:p>
            <a:pPr algn="ctr"/>
            <a:r>
              <a:rPr lang="zh-TW" altLang="en-US" sz="4400" b="1" dirty="0"/>
              <a:t>體育班招生資訊</a:t>
            </a:r>
            <a:endParaRPr lang="en-US" sz="2000" b="1" dirty="0">
              <a:solidFill>
                <a:srgbClr val="FF0000"/>
              </a:solidFill>
            </a:endParaRPr>
          </a:p>
        </p:txBody>
      </p:sp>
      <p:sp>
        <p:nvSpPr>
          <p:cNvPr id="47" name="矩形 46"/>
          <p:cNvSpPr/>
          <p:nvPr/>
        </p:nvSpPr>
        <p:spPr>
          <a:xfrm>
            <a:off x="2389516" y="1317476"/>
            <a:ext cx="9409709" cy="5180905"/>
          </a:xfrm>
          <a:prstGeom prst="rect">
            <a:avLst/>
          </a:prstGeom>
        </p:spPr>
        <p:txBody>
          <a:bodyPr wrap="square">
            <a:spAutoFit/>
          </a:bodyPr>
          <a:lstStyle/>
          <a:p>
            <a:pPr>
              <a:spcBef>
                <a:spcPts val="100"/>
              </a:spcBef>
              <a:spcAft>
                <a:spcPts val="100"/>
              </a:spcAft>
            </a:pPr>
            <a:r>
              <a:rPr lang="zh-TW" altLang="en-US" sz="2400" dirty="0">
                <a:latin typeface="+mn-ea"/>
              </a:rPr>
              <a:t>體育班招生管道分成</a:t>
            </a:r>
            <a:r>
              <a:rPr lang="en-US" altLang="zh-TW" sz="2400" dirty="0">
                <a:latin typeface="+mn-ea"/>
              </a:rPr>
              <a:t>2</a:t>
            </a:r>
            <a:r>
              <a:rPr lang="zh-TW" altLang="en-US" sz="2400" dirty="0">
                <a:latin typeface="+mn-ea"/>
              </a:rPr>
              <a:t>種：</a:t>
            </a:r>
          </a:p>
          <a:p>
            <a:pPr>
              <a:spcBef>
                <a:spcPts val="100"/>
              </a:spcBef>
              <a:spcAft>
                <a:spcPts val="100"/>
              </a:spcAft>
            </a:pPr>
            <a:r>
              <a:rPr lang="zh-TW" altLang="en-US" sz="2400" dirty="0">
                <a:latin typeface="+mn-ea"/>
              </a:rPr>
              <a:t>  </a:t>
            </a:r>
            <a:r>
              <a:rPr lang="en-US" altLang="zh-TW" sz="2400" dirty="0">
                <a:latin typeface="+mn-ea"/>
              </a:rPr>
              <a:t>(1)</a:t>
            </a:r>
            <a:r>
              <a:rPr lang="zh-TW" altLang="en-US" sz="2400" dirty="0">
                <a:latin typeface="+mn-ea"/>
              </a:rPr>
              <a:t>多數招生名額採</a:t>
            </a:r>
            <a:r>
              <a:rPr lang="zh-TW" altLang="en-US" sz="2400" b="1" dirty="0">
                <a:latin typeface="+mn-ea"/>
              </a:rPr>
              <a:t>獨招</a:t>
            </a:r>
            <a:r>
              <a:rPr lang="en-US" altLang="zh-TW" sz="2000" dirty="0">
                <a:latin typeface="+mn-ea"/>
              </a:rPr>
              <a:t>(</a:t>
            </a:r>
            <a:r>
              <a:rPr lang="zh-TW" altLang="zh-TW" sz="2000" dirty="0">
                <a:latin typeface="+mn-ea"/>
              </a:rPr>
              <a:t>招生規定由</a:t>
            </a:r>
            <a:r>
              <a:rPr lang="zh-TW" altLang="zh-TW" sz="2000" dirty="0">
                <a:solidFill>
                  <a:schemeClr val="accent1"/>
                </a:solidFill>
                <a:latin typeface="+mn-ea"/>
              </a:rPr>
              <a:t>各校</a:t>
            </a:r>
            <a:r>
              <a:rPr lang="zh-TW" altLang="zh-TW" sz="2000" dirty="0">
                <a:latin typeface="+mn-ea"/>
              </a:rPr>
              <a:t>擬訂</a:t>
            </a:r>
            <a:r>
              <a:rPr lang="en-US" altLang="zh-TW" sz="2000" dirty="0">
                <a:latin typeface="+mn-ea"/>
              </a:rPr>
              <a:t>)</a:t>
            </a:r>
            <a:endParaRPr lang="zh-TW" altLang="en-US" sz="2000" dirty="0">
              <a:latin typeface="+mn-ea"/>
            </a:endParaRPr>
          </a:p>
          <a:p>
            <a:pPr>
              <a:spcBef>
                <a:spcPts val="100"/>
              </a:spcBef>
              <a:spcAft>
                <a:spcPts val="100"/>
              </a:spcAft>
            </a:pPr>
            <a:r>
              <a:rPr lang="zh-TW" altLang="en-US" sz="2400" dirty="0">
                <a:latin typeface="+mn-ea"/>
              </a:rPr>
              <a:t>  </a:t>
            </a:r>
            <a:r>
              <a:rPr lang="en-US" altLang="zh-TW" sz="2400" dirty="0">
                <a:latin typeface="+mn-ea"/>
              </a:rPr>
              <a:t>(2)</a:t>
            </a:r>
            <a:r>
              <a:rPr lang="zh-TW" altLang="en-US" sz="2400" dirty="0">
                <a:latin typeface="+mn-ea"/>
              </a:rPr>
              <a:t>部分招生名額採</a:t>
            </a:r>
            <a:r>
              <a:rPr lang="zh-TW" altLang="en-US" sz="2400" b="1" dirty="0">
                <a:latin typeface="+mn-ea"/>
              </a:rPr>
              <a:t>聯招</a:t>
            </a:r>
            <a:r>
              <a:rPr lang="en-US" altLang="zh-TW" sz="2000" dirty="0">
                <a:latin typeface="+mn-ea"/>
              </a:rPr>
              <a:t>(</a:t>
            </a:r>
            <a:r>
              <a:rPr lang="zh-TW" altLang="en-US" sz="2000" dirty="0">
                <a:latin typeface="+mn-ea"/>
              </a:rPr>
              <a:t>甄審、甄試，為</a:t>
            </a:r>
            <a:r>
              <a:rPr lang="zh-TW" altLang="en-US" sz="2000" dirty="0"/>
              <a:t>教育部辦理，體優生參加</a:t>
            </a:r>
            <a:r>
              <a:rPr lang="en-US" altLang="zh-TW" sz="2000" dirty="0">
                <a:latin typeface="+mn-ea"/>
              </a:rPr>
              <a:t>)</a:t>
            </a:r>
          </a:p>
          <a:p>
            <a:pPr>
              <a:spcBef>
                <a:spcPts val="100"/>
              </a:spcBef>
              <a:spcAft>
                <a:spcPts val="100"/>
              </a:spcAft>
            </a:pPr>
            <a:r>
              <a:rPr lang="zh-TW" altLang="zh-TW" sz="2400" dirty="0">
                <a:latin typeface="+mn-ea"/>
              </a:rPr>
              <a:t>招生範圍</a:t>
            </a:r>
            <a:r>
              <a:rPr lang="zh-TW" altLang="en-US" sz="2400" dirty="0">
                <a:latin typeface="+mn-ea"/>
              </a:rPr>
              <a:t>不受學區限制，學生得跨區報考</a:t>
            </a:r>
            <a:endParaRPr lang="en-US" altLang="zh-TW" sz="2400" dirty="0">
              <a:latin typeface="+mn-ea"/>
            </a:endParaRPr>
          </a:p>
          <a:p>
            <a:pPr>
              <a:spcBef>
                <a:spcPts val="100"/>
              </a:spcBef>
              <a:spcAft>
                <a:spcPts val="100"/>
              </a:spcAft>
            </a:pPr>
            <a:r>
              <a:rPr lang="zh-TW" altLang="en-US" sz="2400" dirty="0">
                <a:latin typeface="+mn-ea"/>
              </a:rPr>
              <a:t>高級中等學校體育班辦理特色招生入學，依</a:t>
            </a:r>
            <a:r>
              <a:rPr lang="zh-TW" altLang="en-US" sz="2400" dirty="0">
                <a:solidFill>
                  <a:schemeClr val="accent1"/>
                </a:solidFill>
                <a:latin typeface="+mn-ea"/>
              </a:rPr>
              <a:t>術科</a:t>
            </a:r>
            <a:r>
              <a:rPr lang="zh-TW" altLang="en-US" sz="2400" dirty="0">
                <a:latin typeface="+mn-ea"/>
              </a:rPr>
              <a:t>測驗分數為入學依據術科測驗內容包括</a:t>
            </a:r>
            <a:r>
              <a:rPr lang="zh-TW" altLang="en-US" sz="2400" dirty="0">
                <a:solidFill>
                  <a:schemeClr val="accent1"/>
                </a:solidFill>
                <a:latin typeface="+mn-ea"/>
              </a:rPr>
              <a:t>基礎體能</a:t>
            </a:r>
            <a:r>
              <a:rPr lang="zh-TW" altLang="en-US" sz="2400" dirty="0">
                <a:latin typeface="+mn-ea"/>
              </a:rPr>
              <a:t>、</a:t>
            </a:r>
            <a:r>
              <a:rPr lang="zh-TW" altLang="en-US" sz="2400" dirty="0">
                <a:solidFill>
                  <a:schemeClr val="accent1"/>
                </a:solidFill>
                <a:latin typeface="+mn-ea"/>
              </a:rPr>
              <a:t>專項技術</a:t>
            </a:r>
            <a:r>
              <a:rPr lang="zh-TW" altLang="en-US" sz="2400" dirty="0">
                <a:latin typeface="+mn-ea"/>
              </a:rPr>
              <a:t>及</a:t>
            </a:r>
            <a:r>
              <a:rPr lang="zh-TW" altLang="en-US" sz="2400" dirty="0">
                <a:solidFill>
                  <a:schemeClr val="accent1"/>
                </a:solidFill>
                <a:latin typeface="+mn-ea"/>
              </a:rPr>
              <a:t>運動成就表現</a:t>
            </a:r>
            <a:r>
              <a:rPr lang="zh-TW" altLang="en-US" sz="2400" dirty="0">
                <a:latin typeface="+mn-ea"/>
              </a:rPr>
              <a:t>等</a:t>
            </a:r>
            <a:endParaRPr lang="en-US" altLang="zh-TW" sz="2400" dirty="0">
              <a:latin typeface="+mn-ea"/>
            </a:endParaRPr>
          </a:p>
          <a:p>
            <a:pPr marL="0" lvl="1" defTabSz="1289050">
              <a:lnSpc>
                <a:spcPts val="3000"/>
              </a:lnSpc>
              <a:spcBef>
                <a:spcPts val="100"/>
              </a:spcBef>
              <a:spcAft>
                <a:spcPts val="100"/>
              </a:spcAft>
              <a:defRPr/>
            </a:pPr>
            <a:r>
              <a:rPr lang="zh-TW" altLang="en-US" sz="2400" dirty="0">
                <a:latin typeface="+mn-ea"/>
              </a:rPr>
              <a:t>招生名額：將公布於國教署網站電子公告欄</a:t>
            </a:r>
            <a:endParaRPr lang="en-US" altLang="zh-TW" sz="2400" dirty="0">
              <a:latin typeface="+mn-ea"/>
            </a:endParaRPr>
          </a:p>
          <a:p>
            <a:pPr marL="0" lvl="1" defTabSz="1289050">
              <a:lnSpc>
                <a:spcPts val="3000"/>
              </a:lnSpc>
              <a:spcBef>
                <a:spcPts val="100"/>
              </a:spcBef>
              <a:spcAft>
                <a:spcPts val="100"/>
              </a:spcAft>
              <a:defRPr/>
            </a:pPr>
            <a:r>
              <a:rPr lang="zh-TW" altLang="en-US" sz="2400" dirty="0">
                <a:latin typeface="+mn-ea"/>
              </a:rPr>
              <a:t>報名：</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1</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3</a:t>
            </a:r>
            <a:r>
              <a:rPr lang="zh-TW" altLang="en-US" sz="2400" dirty="0">
                <a:latin typeface="+mn-ea"/>
              </a:rPr>
              <a:t>日</a:t>
            </a:r>
          </a:p>
          <a:p>
            <a:pPr>
              <a:spcBef>
                <a:spcPts val="100"/>
              </a:spcBef>
              <a:spcAft>
                <a:spcPts val="100"/>
              </a:spcAft>
            </a:pPr>
            <a:r>
              <a:rPr lang="zh-TW" altLang="en-US" sz="2400" dirty="0">
                <a:latin typeface="+mn-ea"/>
              </a:rPr>
              <a:t>術科測驗：</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6</a:t>
            </a:r>
            <a:r>
              <a:rPr lang="zh-TW" altLang="en-US" sz="2400" dirty="0">
                <a:latin typeface="+mn-ea"/>
              </a:rPr>
              <a:t>日</a:t>
            </a:r>
          </a:p>
          <a:p>
            <a:pPr>
              <a:spcBef>
                <a:spcPts val="100"/>
              </a:spcBef>
              <a:spcAft>
                <a:spcPts val="100"/>
              </a:spcAft>
            </a:pP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8</a:t>
            </a:r>
            <a:r>
              <a:rPr lang="zh-TW" altLang="en-US" sz="2400" dirty="0">
                <a:latin typeface="+mn-ea"/>
              </a:rPr>
              <a:t>日</a:t>
            </a:r>
          </a:p>
          <a:p>
            <a:pPr>
              <a:spcBef>
                <a:spcPts val="100"/>
              </a:spcBef>
              <a:spcAft>
                <a:spcPts val="100"/>
              </a:spcAft>
            </a:pPr>
            <a:r>
              <a:rPr lang="zh-TW" altLang="en-US" sz="2400" dirty="0">
                <a:latin typeface="+mn-ea"/>
              </a:rPr>
              <a:t>報到：</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14</a:t>
            </a:r>
            <a:r>
              <a:rPr lang="zh-TW" altLang="en-US" sz="2400" dirty="0">
                <a:latin typeface="+mn-ea"/>
              </a:rPr>
              <a:t>日</a:t>
            </a:r>
            <a:endParaRPr lang="en-US" altLang="zh-TW" sz="2400" dirty="0">
              <a:latin typeface="+mn-ea"/>
            </a:endParaRPr>
          </a:p>
          <a:p>
            <a:pPr>
              <a:spcBef>
                <a:spcPts val="100"/>
              </a:spcBef>
              <a:spcAft>
                <a:spcPts val="100"/>
              </a:spcAft>
            </a:pPr>
            <a:r>
              <a:rPr lang="zh-TW" altLang="zh-TW" sz="2400" dirty="0">
                <a:latin typeface="+mn-ea"/>
              </a:rPr>
              <a:t>若參加體育班術科測驗結果</a:t>
            </a:r>
            <a:r>
              <a:rPr lang="zh-TW" altLang="zh-TW" sz="2400" dirty="0">
                <a:solidFill>
                  <a:schemeClr val="accent1"/>
                </a:solidFill>
                <a:latin typeface="+mn-ea"/>
              </a:rPr>
              <a:t>未獲錄取</a:t>
            </a:r>
            <a:r>
              <a:rPr lang="zh-TW" altLang="zh-TW" sz="2400" dirty="0">
                <a:latin typeface="+mn-ea"/>
              </a:rPr>
              <a:t>，可</a:t>
            </a:r>
            <a:r>
              <a:rPr lang="zh-TW" altLang="en-US" sz="2400" dirty="0">
                <a:latin typeface="+mn-ea"/>
              </a:rPr>
              <a:t>於</a:t>
            </a:r>
            <a:r>
              <a:rPr lang="zh-TW" altLang="zh-TW" sz="2400" dirty="0">
                <a:latin typeface="+mn-ea"/>
              </a:rPr>
              <a:t>體育班學校辦理</a:t>
            </a:r>
            <a:r>
              <a:rPr lang="zh-TW" altLang="zh-TW" sz="2400" dirty="0">
                <a:solidFill>
                  <a:schemeClr val="accent1"/>
                </a:solidFill>
                <a:latin typeface="+mn-ea"/>
              </a:rPr>
              <a:t>續招</a:t>
            </a:r>
            <a:r>
              <a:rPr lang="zh-TW" altLang="zh-TW" sz="2400" dirty="0">
                <a:latin typeface="+mn-ea"/>
              </a:rPr>
              <a:t>時，再次報名續招學校之體育班特色招生甄選入學</a:t>
            </a:r>
            <a:endParaRPr lang="zh-TW" altLang="en-US" sz="2400" dirty="0">
              <a:latin typeface="+mn-ea"/>
            </a:endParaRPr>
          </a:p>
        </p:txBody>
      </p:sp>
      <p:sp>
        <p:nvSpPr>
          <p:cNvPr id="48" name="Freeform 1668">
            <a:extLst>
              <a:ext uri="{FF2B5EF4-FFF2-40B4-BE49-F238E27FC236}">
                <a16:creationId xmlns:a16="http://schemas.microsoft.com/office/drawing/2014/main" id="{0823C732-8F44-466E-B9A4-83308DEE4F76}"/>
              </a:ext>
            </a:extLst>
          </p:cNvPr>
          <p:cNvSpPr>
            <a:spLocks noEditPoints="1"/>
          </p:cNvSpPr>
          <p:nvPr/>
        </p:nvSpPr>
        <p:spPr bwMode="auto">
          <a:xfrm>
            <a:off x="2207948" y="1428742"/>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68">
            <a:extLst>
              <a:ext uri="{FF2B5EF4-FFF2-40B4-BE49-F238E27FC236}">
                <a16:creationId xmlns:a16="http://schemas.microsoft.com/office/drawing/2014/main" id="{0823C732-8F44-466E-B9A4-83308DEE4F76}"/>
              </a:ext>
            </a:extLst>
          </p:cNvPr>
          <p:cNvSpPr>
            <a:spLocks noEditPoints="1"/>
          </p:cNvSpPr>
          <p:nvPr/>
        </p:nvSpPr>
        <p:spPr bwMode="auto">
          <a:xfrm>
            <a:off x="2206584" y="2583931"/>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id="{0823C732-8F44-466E-B9A4-83308DEE4F76}"/>
              </a:ext>
            </a:extLst>
          </p:cNvPr>
          <p:cNvSpPr>
            <a:spLocks noEditPoints="1"/>
          </p:cNvSpPr>
          <p:nvPr/>
        </p:nvSpPr>
        <p:spPr bwMode="auto">
          <a:xfrm>
            <a:off x="2206584" y="2998285"/>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id="{0823C732-8F44-466E-B9A4-83308DEE4F76}"/>
              </a:ext>
            </a:extLst>
          </p:cNvPr>
          <p:cNvSpPr>
            <a:spLocks noEditPoints="1"/>
          </p:cNvSpPr>
          <p:nvPr/>
        </p:nvSpPr>
        <p:spPr bwMode="auto">
          <a:xfrm>
            <a:off x="2205760" y="3362931"/>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id="{0823C732-8F44-466E-B9A4-83308DEE4F76}"/>
              </a:ext>
            </a:extLst>
          </p:cNvPr>
          <p:cNvSpPr>
            <a:spLocks noEditPoints="1"/>
          </p:cNvSpPr>
          <p:nvPr/>
        </p:nvSpPr>
        <p:spPr bwMode="auto">
          <a:xfrm>
            <a:off x="2212152" y="3732245"/>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id="{0823C732-8F44-466E-B9A4-83308DEE4F76}"/>
              </a:ext>
            </a:extLst>
          </p:cNvPr>
          <p:cNvSpPr>
            <a:spLocks noEditPoints="1"/>
          </p:cNvSpPr>
          <p:nvPr/>
        </p:nvSpPr>
        <p:spPr bwMode="auto">
          <a:xfrm>
            <a:off x="2210168" y="4141937"/>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id="{0823C732-8F44-466E-B9A4-83308DEE4F76}"/>
              </a:ext>
            </a:extLst>
          </p:cNvPr>
          <p:cNvSpPr>
            <a:spLocks noEditPoints="1"/>
          </p:cNvSpPr>
          <p:nvPr/>
        </p:nvSpPr>
        <p:spPr bwMode="auto">
          <a:xfrm>
            <a:off x="2208744" y="4538641"/>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id="{0823C732-8F44-466E-B9A4-83308DEE4F76}"/>
              </a:ext>
            </a:extLst>
          </p:cNvPr>
          <p:cNvSpPr>
            <a:spLocks noEditPoints="1"/>
          </p:cNvSpPr>
          <p:nvPr/>
        </p:nvSpPr>
        <p:spPr bwMode="auto">
          <a:xfrm>
            <a:off x="2212152" y="4944665"/>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1668">
            <a:extLst>
              <a:ext uri="{FF2B5EF4-FFF2-40B4-BE49-F238E27FC236}">
                <a16:creationId xmlns:a16="http://schemas.microsoft.com/office/drawing/2014/main" id="{0823C732-8F44-466E-B9A4-83308DEE4F76}"/>
              </a:ext>
            </a:extLst>
          </p:cNvPr>
          <p:cNvSpPr>
            <a:spLocks noEditPoints="1"/>
          </p:cNvSpPr>
          <p:nvPr/>
        </p:nvSpPr>
        <p:spPr bwMode="auto">
          <a:xfrm>
            <a:off x="2205756" y="5317644"/>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668">
            <a:extLst>
              <a:ext uri="{FF2B5EF4-FFF2-40B4-BE49-F238E27FC236}">
                <a16:creationId xmlns:a16="http://schemas.microsoft.com/office/drawing/2014/main" id="{0823C732-8F44-466E-B9A4-83308DEE4F76}"/>
              </a:ext>
            </a:extLst>
          </p:cNvPr>
          <p:cNvSpPr>
            <a:spLocks noEditPoints="1"/>
          </p:cNvSpPr>
          <p:nvPr/>
        </p:nvSpPr>
        <p:spPr bwMode="auto">
          <a:xfrm>
            <a:off x="2212152" y="5722354"/>
            <a:ext cx="244549" cy="244549"/>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文字方塊 57"/>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640420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40376"/>
            <a:ext cx="4358356" cy="16320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49</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183358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803575"/>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45" name="文字方塊 44"/>
          <p:cNvSpPr txBox="1"/>
          <p:nvPr/>
        </p:nvSpPr>
        <p:spPr>
          <a:xfrm>
            <a:off x="96615" y="1049388"/>
            <a:ext cx="1569660" cy="369332"/>
          </a:xfrm>
          <a:prstGeom prst="rect">
            <a:avLst/>
          </a:prstGeom>
          <a:noFill/>
        </p:spPr>
        <p:txBody>
          <a:bodyPr wrap="none" rtlCol="0">
            <a:spAutoFit/>
          </a:bodyPr>
          <a:lstStyle/>
          <a:p>
            <a:r>
              <a:rPr lang="zh-TW" altLang="en-US" b="1" dirty="0">
                <a:latin typeface="+mn-ea"/>
              </a:rPr>
              <a:t>藝才、體育班</a:t>
            </a:r>
          </a:p>
        </p:txBody>
      </p:sp>
      <p:sp>
        <p:nvSpPr>
          <p:cNvPr id="46" name="TextBox 7">
            <a:extLst>
              <a:ext uri="{FF2B5EF4-FFF2-40B4-BE49-F238E27FC236}">
                <a16:creationId xmlns:a16="http://schemas.microsoft.com/office/drawing/2014/main" id="{5A0151CA-4F17-486D-A55B-4FFDBA3708A3}"/>
              </a:ext>
            </a:extLst>
          </p:cNvPr>
          <p:cNvSpPr txBox="1"/>
          <p:nvPr/>
        </p:nvSpPr>
        <p:spPr>
          <a:xfrm>
            <a:off x="2816053" y="412182"/>
            <a:ext cx="8622915" cy="677108"/>
          </a:xfrm>
          <a:prstGeom prst="rect">
            <a:avLst/>
          </a:prstGeom>
          <a:noFill/>
        </p:spPr>
        <p:txBody>
          <a:bodyPr wrap="square" lIns="0" tIns="0" rIns="0" bIns="0" rtlCol="0" anchor="t">
            <a:spAutoFit/>
          </a:bodyPr>
          <a:lstStyle/>
          <a:p>
            <a:pPr algn="ctr"/>
            <a:r>
              <a:rPr lang="zh-TW" altLang="en-US" sz="4400" b="1" dirty="0"/>
              <a:t>　　　聯合招生資訊</a:t>
            </a:r>
            <a:endParaRPr lang="en-US" sz="2000" b="1" dirty="0">
              <a:solidFill>
                <a:srgbClr val="FF0000"/>
              </a:solidFill>
            </a:endParaRPr>
          </a:p>
        </p:txBody>
      </p:sp>
      <p:sp>
        <p:nvSpPr>
          <p:cNvPr id="47" name="矩形 46"/>
          <p:cNvSpPr/>
          <p:nvPr/>
        </p:nvSpPr>
        <p:spPr>
          <a:xfrm>
            <a:off x="2394137" y="1049388"/>
            <a:ext cx="9485289" cy="5609228"/>
          </a:xfrm>
          <a:prstGeom prst="rect">
            <a:avLst/>
          </a:prstGeom>
        </p:spPr>
        <p:txBody>
          <a:bodyPr wrap="none">
            <a:spAutoFit/>
          </a:bodyPr>
          <a:lstStyle/>
          <a:p>
            <a:r>
              <a:rPr lang="zh-TW" altLang="en-US" sz="2800" b="1" dirty="0">
                <a:latin typeface="+mn-ea"/>
              </a:rPr>
              <a:t>甄審</a:t>
            </a:r>
            <a:r>
              <a:rPr lang="en-US" altLang="zh-TW" sz="2400" b="1" dirty="0">
                <a:latin typeface="+mn-ea"/>
              </a:rPr>
              <a:t>(</a:t>
            </a:r>
            <a:r>
              <a:rPr lang="zh-TW" altLang="en-US" sz="2400" b="1" dirty="0">
                <a:solidFill>
                  <a:schemeClr val="accent1"/>
                </a:solidFill>
                <a:latin typeface="+mn-ea"/>
              </a:rPr>
              <a:t>外加</a:t>
            </a:r>
            <a:r>
              <a:rPr lang="zh-TW" altLang="en-US" sz="2400" b="1" dirty="0">
                <a:latin typeface="+mn-ea"/>
              </a:rPr>
              <a:t>名額</a:t>
            </a:r>
            <a:r>
              <a:rPr lang="en-US" altLang="zh-TW" sz="2400" b="1" dirty="0">
                <a:latin typeface="+mn-ea"/>
              </a:rPr>
              <a:t>)</a:t>
            </a:r>
            <a:r>
              <a:rPr lang="zh-TW" altLang="en-US" sz="2400" b="1" dirty="0">
                <a:latin typeface="+mn-ea"/>
              </a:rPr>
              <a:t> </a:t>
            </a:r>
            <a:r>
              <a:rPr lang="zh-TW" altLang="en-US" sz="2800" b="1" dirty="0">
                <a:latin typeface="+mn-ea"/>
              </a:rPr>
              <a:t>：</a:t>
            </a:r>
            <a:endParaRPr lang="en-US" altLang="zh-TW" sz="2800" b="1" dirty="0">
              <a:latin typeface="+mn-ea"/>
            </a:endParaRPr>
          </a:p>
          <a:p>
            <a:r>
              <a:rPr lang="zh-TW" altLang="en-US" sz="2400" dirty="0"/>
              <a:t>  以國際運動競賽成就為報名門檻，作為分發之標準</a:t>
            </a:r>
            <a:endParaRPr lang="en-US" altLang="zh-TW" sz="2400" dirty="0"/>
          </a:p>
          <a:p>
            <a:endParaRPr lang="en-US" altLang="zh-TW" sz="2400" dirty="0"/>
          </a:p>
          <a:p>
            <a:r>
              <a:rPr lang="zh-TW" altLang="en-US" sz="2800" b="1" dirty="0">
                <a:latin typeface="+mn-ea"/>
              </a:rPr>
              <a:t>甄試</a:t>
            </a:r>
            <a:r>
              <a:rPr lang="en-US" altLang="zh-TW" sz="2400" b="1" dirty="0">
                <a:latin typeface="+mn-ea"/>
              </a:rPr>
              <a:t>(</a:t>
            </a:r>
            <a:r>
              <a:rPr lang="zh-TW" altLang="en-US" sz="2400" b="1" dirty="0">
                <a:solidFill>
                  <a:schemeClr val="accent1"/>
                </a:solidFill>
                <a:latin typeface="+mn-ea"/>
              </a:rPr>
              <a:t>內含</a:t>
            </a:r>
            <a:r>
              <a:rPr lang="zh-TW" altLang="en-US" sz="2400" b="1" dirty="0">
                <a:latin typeface="+mn-ea"/>
              </a:rPr>
              <a:t>名額</a:t>
            </a:r>
            <a:r>
              <a:rPr lang="en-US" altLang="zh-TW" sz="2400" b="1" dirty="0">
                <a:latin typeface="+mn-ea"/>
              </a:rPr>
              <a:t>)</a:t>
            </a:r>
            <a:r>
              <a:rPr lang="zh-TW" altLang="en-US" sz="2400" b="1" dirty="0">
                <a:latin typeface="+mn-ea"/>
              </a:rPr>
              <a:t> </a:t>
            </a:r>
            <a:r>
              <a:rPr lang="zh-TW" altLang="en-US" sz="2800" b="1" dirty="0">
                <a:latin typeface="+mn-ea"/>
              </a:rPr>
              <a:t>：</a:t>
            </a:r>
            <a:endParaRPr lang="en-US" altLang="zh-TW" sz="2800" b="1" dirty="0">
              <a:latin typeface="+mn-ea"/>
            </a:endParaRPr>
          </a:p>
          <a:p>
            <a:r>
              <a:rPr lang="en-US" altLang="zh-TW" sz="2400" dirty="0">
                <a:latin typeface="+mn-ea"/>
              </a:rPr>
              <a:t>  </a:t>
            </a:r>
            <a:r>
              <a:rPr lang="zh-TW" altLang="zh-TW" sz="2400" dirty="0">
                <a:latin typeface="+mn-ea"/>
              </a:rPr>
              <a:t>以運動競賽成就為報名門檻，並加考學科</a:t>
            </a:r>
            <a:r>
              <a:rPr lang="en-US" altLang="zh-TW" sz="2400" dirty="0">
                <a:latin typeface="+mn-ea"/>
              </a:rPr>
              <a:t>(</a:t>
            </a:r>
            <a:r>
              <a:rPr lang="zh-TW" altLang="zh-TW" sz="2400" dirty="0">
                <a:latin typeface="+mn-ea"/>
              </a:rPr>
              <a:t>國、英、數</a:t>
            </a:r>
            <a:r>
              <a:rPr lang="en-US" altLang="zh-TW" sz="2400" dirty="0">
                <a:latin typeface="+mn-ea"/>
              </a:rPr>
              <a:t>)</a:t>
            </a:r>
            <a:r>
              <a:rPr lang="zh-TW" altLang="zh-TW" sz="2400" dirty="0">
                <a:latin typeface="+mn-ea"/>
              </a:rPr>
              <a:t>及部分專長須</a:t>
            </a:r>
            <a:endParaRPr lang="en-US" altLang="zh-TW" sz="2400" dirty="0">
              <a:latin typeface="+mn-ea"/>
            </a:endParaRPr>
          </a:p>
          <a:p>
            <a:r>
              <a:rPr lang="en-US" altLang="zh-TW" sz="2400" dirty="0">
                <a:latin typeface="+mn-ea"/>
              </a:rPr>
              <a:t>  </a:t>
            </a:r>
            <a:r>
              <a:rPr lang="zh-TW" altLang="zh-TW" sz="2400" dirty="0">
                <a:latin typeface="+mn-ea"/>
              </a:rPr>
              <a:t>參加術科檢定，為內含之招生名額。</a:t>
            </a:r>
            <a:endParaRPr lang="en-US" altLang="zh-TW" sz="2400" dirty="0">
              <a:latin typeface="+mn-ea"/>
            </a:endParaRPr>
          </a:p>
          <a:p>
            <a:r>
              <a:rPr lang="zh-TW" altLang="en-US" dirty="0">
                <a:latin typeface="+mn-ea"/>
              </a:rPr>
              <a:t>     </a:t>
            </a:r>
            <a:r>
              <a:rPr lang="en-US" altLang="zh-TW" dirty="0">
                <a:latin typeface="+mn-ea"/>
              </a:rPr>
              <a:t>106</a:t>
            </a:r>
            <a:r>
              <a:rPr lang="zh-TW" altLang="en-US" dirty="0">
                <a:latin typeface="+mn-ea"/>
              </a:rPr>
              <a:t>學年度起，以</a:t>
            </a:r>
            <a:r>
              <a:rPr lang="zh-TW" altLang="en-US" dirty="0">
                <a:solidFill>
                  <a:schemeClr val="accent1"/>
                </a:solidFill>
                <a:latin typeface="+mn-ea"/>
              </a:rPr>
              <a:t>國中教育會考成績取代學科考試</a:t>
            </a:r>
            <a:r>
              <a:rPr lang="zh-TW" altLang="en-US" dirty="0">
                <a:latin typeface="+mn-ea"/>
              </a:rPr>
              <a:t>，例如以甄審分發之學生，其運動成</a:t>
            </a:r>
            <a:endParaRPr lang="en-US" altLang="zh-TW" dirty="0">
              <a:latin typeface="+mn-ea"/>
            </a:endParaRPr>
          </a:p>
          <a:p>
            <a:r>
              <a:rPr lang="zh-TW" altLang="en-US" dirty="0">
                <a:latin typeface="+mn-ea"/>
              </a:rPr>
              <a:t>    績等級均相同者，依國中教育會考成績評定；以甄試升學之學生，免參加學科考試，以</a:t>
            </a:r>
            <a:endParaRPr lang="en-US" altLang="zh-TW" dirty="0">
              <a:latin typeface="+mn-ea"/>
            </a:endParaRPr>
          </a:p>
          <a:p>
            <a:r>
              <a:rPr lang="en-US" altLang="zh-TW" dirty="0">
                <a:latin typeface="+mn-ea"/>
              </a:rPr>
              <a:t>    </a:t>
            </a:r>
            <a:r>
              <a:rPr lang="zh-TW" altLang="en-US" dirty="0">
                <a:latin typeface="+mn-ea"/>
              </a:rPr>
              <a:t>國中教育會考成績取代</a:t>
            </a:r>
            <a:endParaRPr lang="en-US" altLang="zh-TW" dirty="0">
              <a:latin typeface="+mn-ea"/>
            </a:endParaRPr>
          </a:p>
          <a:p>
            <a:pPr marL="0" lvl="1" defTabSz="1289050">
              <a:lnSpc>
                <a:spcPts val="2500"/>
              </a:lnSpc>
              <a:spcBef>
                <a:spcPts val="300"/>
              </a:spcBef>
              <a:spcAft>
                <a:spcPts val="300"/>
              </a:spcAft>
              <a:defRPr/>
            </a:pPr>
            <a:r>
              <a:rPr lang="zh-TW" altLang="en-US" sz="2400" dirty="0">
                <a:latin typeface="+mn-ea"/>
              </a:rPr>
              <a:t>網路線上報名：預計</a:t>
            </a:r>
            <a:r>
              <a:rPr lang="en-US" altLang="zh-TW" sz="2400" dirty="0">
                <a:latin typeface="+mn-ea"/>
              </a:rPr>
              <a:t>112</a:t>
            </a:r>
            <a:r>
              <a:rPr lang="zh-TW" altLang="en-US" sz="2400" dirty="0">
                <a:latin typeface="+mn-ea"/>
              </a:rPr>
              <a:t>年</a:t>
            </a:r>
            <a:r>
              <a:rPr lang="en-US" altLang="zh-TW" sz="2400" dirty="0">
                <a:latin typeface="+mn-ea"/>
              </a:rPr>
              <a:t>4</a:t>
            </a:r>
            <a:r>
              <a:rPr lang="zh-TW" altLang="en-US" sz="2400" dirty="0">
                <a:latin typeface="+mn-ea"/>
              </a:rPr>
              <a:t>月中旬</a:t>
            </a:r>
            <a:r>
              <a:rPr lang="en-US" altLang="zh-TW" sz="2400" dirty="0">
                <a:latin typeface="+mn-ea"/>
              </a:rPr>
              <a:t> -5</a:t>
            </a:r>
            <a:r>
              <a:rPr lang="zh-TW" altLang="en-US" sz="2400" dirty="0">
                <a:latin typeface="+mn-ea"/>
              </a:rPr>
              <a:t>月初</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資格審查結果網路公告：預計</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月中旬</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甄試學科考試：</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O</a:t>
            </a:r>
            <a:r>
              <a:rPr lang="zh-TW" altLang="en-US" sz="2400" dirty="0">
                <a:latin typeface="+mn-ea"/>
              </a:rPr>
              <a:t>日</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甄試術科考試：</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a:t>
            </a:r>
            <a:r>
              <a:rPr lang="zh-TW" altLang="en-US" sz="2400" dirty="0">
                <a:latin typeface="+mn-ea"/>
              </a:rPr>
              <a:t>日</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月初</a:t>
            </a:r>
            <a:endParaRPr lang="en-US" altLang="zh-TW" sz="2400" dirty="0">
              <a:latin typeface="+mn-ea"/>
            </a:endParaRPr>
          </a:p>
          <a:p>
            <a:pPr marL="0" lvl="1" defTabSz="1289050">
              <a:lnSpc>
                <a:spcPts val="2500"/>
              </a:lnSpc>
              <a:spcBef>
                <a:spcPts val="300"/>
              </a:spcBef>
              <a:spcAft>
                <a:spcPts val="300"/>
              </a:spcAft>
              <a:defRPr/>
            </a:pPr>
            <a:r>
              <a:rPr lang="zh-TW" altLang="en-US" sz="2400" dirty="0">
                <a:latin typeface="+mn-ea"/>
              </a:rPr>
              <a:t>報到：</a:t>
            </a:r>
            <a:r>
              <a:rPr lang="en-US" altLang="zh-TW" sz="2400" dirty="0">
                <a:latin typeface="+mn-ea"/>
              </a:rPr>
              <a:t>112</a:t>
            </a:r>
            <a:r>
              <a:rPr lang="zh-TW" altLang="en-US" sz="2400" dirty="0">
                <a:latin typeface="+mn-ea"/>
              </a:rPr>
              <a:t>年</a:t>
            </a:r>
            <a:r>
              <a:rPr lang="en-US" altLang="zh-TW" sz="2400" dirty="0">
                <a:latin typeface="+mn-ea"/>
              </a:rPr>
              <a:t>7</a:t>
            </a:r>
            <a:r>
              <a:rPr lang="zh-TW" altLang="en-US" sz="2400" dirty="0">
                <a:latin typeface="+mn-ea"/>
              </a:rPr>
              <a:t>月</a:t>
            </a:r>
            <a:r>
              <a:rPr lang="en-US" altLang="zh-TW" sz="2400" dirty="0">
                <a:latin typeface="+mn-ea"/>
              </a:rPr>
              <a:t>14</a:t>
            </a:r>
            <a:r>
              <a:rPr lang="zh-TW" altLang="en-US" sz="2400" dirty="0">
                <a:latin typeface="+mn-ea"/>
              </a:rPr>
              <a:t>日</a:t>
            </a:r>
          </a:p>
        </p:txBody>
      </p:sp>
      <p:sp>
        <p:nvSpPr>
          <p:cNvPr id="48" name="Freeform 1668">
            <a:extLst>
              <a:ext uri="{FF2B5EF4-FFF2-40B4-BE49-F238E27FC236}">
                <a16:creationId xmlns:a16="http://schemas.microsoft.com/office/drawing/2014/main" id="{0823C732-8F44-466E-B9A4-83308DEE4F76}"/>
              </a:ext>
            </a:extLst>
          </p:cNvPr>
          <p:cNvSpPr>
            <a:spLocks noEditPoints="1"/>
          </p:cNvSpPr>
          <p:nvPr/>
        </p:nvSpPr>
        <p:spPr bwMode="auto">
          <a:xfrm>
            <a:off x="2109554" y="1141609"/>
            <a:ext cx="318401" cy="31840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9" name="Freeform 1668">
            <a:extLst>
              <a:ext uri="{FF2B5EF4-FFF2-40B4-BE49-F238E27FC236}">
                <a16:creationId xmlns:a16="http://schemas.microsoft.com/office/drawing/2014/main" id="{0823C732-8F44-466E-B9A4-83308DEE4F76}"/>
              </a:ext>
            </a:extLst>
          </p:cNvPr>
          <p:cNvSpPr>
            <a:spLocks noEditPoints="1"/>
          </p:cNvSpPr>
          <p:nvPr/>
        </p:nvSpPr>
        <p:spPr bwMode="auto">
          <a:xfrm>
            <a:off x="2109142" y="2297519"/>
            <a:ext cx="318401" cy="31840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0" name="Freeform 1668">
            <a:extLst>
              <a:ext uri="{FF2B5EF4-FFF2-40B4-BE49-F238E27FC236}">
                <a16:creationId xmlns:a16="http://schemas.microsoft.com/office/drawing/2014/main" id="{0823C732-8F44-466E-B9A4-83308DEE4F76}"/>
              </a:ext>
            </a:extLst>
          </p:cNvPr>
          <p:cNvSpPr>
            <a:spLocks noEditPoints="1"/>
          </p:cNvSpPr>
          <p:nvPr/>
        </p:nvSpPr>
        <p:spPr bwMode="auto">
          <a:xfrm>
            <a:off x="2184408" y="4279581"/>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1" name="Freeform 1668">
            <a:extLst>
              <a:ext uri="{FF2B5EF4-FFF2-40B4-BE49-F238E27FC236}">
                <a16:creationId xmlns:a16="http://schemas.microsoft.com/office/drawing/2014/main" id="{0823C732-8F44-466E-B9A4-83308DEE4F76}"/>
              </a:ext>
            </a:extLst>
          </p:cNvPr>
          <p:cNvSpPr>
            <a:spLocks noEditPoints="1"/>
          </p:cNvSpPr>
          <p:nvPr/>
        </p:nvSpPr>
        <p:spPr bwMode="auto">
          <a:xfrm>
            <a:off x="2183872" y="4660189"/>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2" name="Freeform 1668">
            <a:extLst>
              <a:ext uri="{FF2B5EF4-FFF2-40B4-BE49-F238E27FC236}">
                <a16:creationId xmlns:a16="http://schemas.microsoft.com/office/drawing/2014/main" id="{0823C732-8F44-466E-B9A4-83308DEE4F76}"/>
              </a:ext>
            </a:extLst>
          </p:cNvPr>
          <p:cNvSpPr>
            <a:spLocks noEditPoints="1"/>
          </p:cNvSpPr>
          <p:nvPr/>
        </p:nvSpPr>
        <p:spPr bwMode="auto">
          <a:xfrm>
            <a:off x="2175864" y="5046395"/>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3" name="Freeform 1668">
            <a:extLst>
              <a:ext uri="{FF2B5EF4-FFF2-40B4-BE49-F238E27FC236}">
                <a16:creationId xmlns:a16="http://schemas.microsoft.com/office/drawing/2014/main" id="{0823C732-8F44-466E-B9A4-83308DEE4F76}"/>
              </a:ext>
            </a:extLst>
          </p:cNvPr>
          <p:cNvSpPr>
            <a:spLocks noEditPoints="1"/>
          </p:cNvSpPr>
          <p:nvPr/>
        </p:nvSpPr>
        <p:spPr bwMode="auto">
          <a:xfrm>
            <a:off x="2177328" y="5443719"/>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4" name="Freeform 1668">
            <a:extLst>
              <a:ext uri="{FF2B5EF4-FFF2-40B4-BE49-F238E27FC236}">
                <a16:creationId xmlns:a16="http://schemas.microsoft.com/office/drawing/2014/main" id="{0823C732-8F44-466E-B9A4-83308DEE4F76}"/>
              </a:ext>
            </a:extLst>
          </p:cNvPr>
          <p:cNvSpPr>
            <a:spLocks noEditPoints="1"/>
          </p:cNvSpPr>
          <p:nvPr/>
        </p:nvSpPr>
        <p:spPr bwMode="auto">
          <a:xfrm>
            <a:off x="2175864" y="5850631"/>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5" name="Freeform 1668">
            <a:extLst>
              <a:ext uri="{FF2B5EF4-FFF2-40B4-BE49-F238E27FC236}">
                <a16:creationId xmlns:a16="http://schemas.microsoft.com/office/drawing/2014/main" id="{0823C732-8F44-466E-B9A4-83308DEE4F76}"/>
              </a:ext>
            </a:extLst>
          </p:cNvPr>
          <p:cNvSpPr>
            <a:spLocks noEditPoints="1"/>
          </p:cNvSpPr>
          <p:nvPr/>
        </p:nvSpPr>
        <p:spPr bwMode="auto">
          <a:xfrm>
            <a:off x="2182160" y="6247955"/>
            <a:ext cx="253373" cy="253373"/>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文字方塊 5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6004630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標題 2">
            <a:extLst>
              <a:ext uri="{FF2B5EF4-FFF2-40B4-BE49-F238E27FC236}">
                <a16:creationId xmlns:a16="http://schemas.microsoft.com/office/drawing/2014/main" id="{4004A597-FA07-425A-84A7-5AC78EAE1C2E}"/>
              </a:ext>
            </a:extLst>
          </p:cNvPr>
          <p:cNvSpPr>
            <a:spLocks noGrp="1"/>
          </p:cNvSpPr>
          <p:nvPr>
            <p:ph type="title"/>
          </p:nvPr>
        </p:nvSpPr>
        <p:spPr>
          <a:xfrm>
            <a:off x="2207567" y="561867"/>
            <a:ext cx="7776863" cy="627063"/>
          </a:xfrm>
          <a:solidFill>
            <a:srgbClr val="FFFF99">
              <a:alpha val="44000"/>
            </a:srgbClr>
          </a:solidFill>
          <a:ln w="28575" cap="flat">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1244600" eaLnBrk="1" hangingPunct="1">
              <a:defRPr/>
            </a:pPr>
            <a:r>
              <a:rPr kumimoji="1" altLang="en-US" sz="3800" b="1" dirty="0">
                <a:solidFill>
                  <a:srgbClr val="0000FF"/>
                </a:solidFill>
                <a:cs typeface="+mj-cs"/>
              </a:rPr>
              <a:t>十二年國教免學費政策</a:t>
            </a:r>
          </a:p>
        </p:txBody>
      </p:sp>
      <p:sp>
        <p:nvSpPr>
          <p:cNvPr id="5" name="內容版面配置區 2">
            <a:extLst>
              <a:ext uri="{FF2B5EF4-FFF2-40B4-BE49-F238E27FC236}">
                <a16:creationId xmlns:a16="http://schemas.microsoft.com/office/drawing/2014/main" id="{8C4F7D9F-96F0-4611-AA48-E729A9D3CB51}"/>
              </a:ext>
            </a:extLst>
          </p:cNvPr>
          <p:cNvSpPr>
            <a:spLocks/>
          </p:cNvSpPr>
          <p:nvPr/>
        </p:nvSpPr>
        <p:spPr bwMode="auto">
          <a:xfrm>
            <a:off x="1521618" y="1641638"/>
            <a:ext cx="9148763" cy="4883150"/>
          </a:xfrm>
          <a:prstGeom prst="rect">
            <a:avLst/>
          </a:prstGeom>
          <a:noFill/>
          <a:ln>
            <a:noFill/>
          </a:ln>
        </p:spPr>
        <p:txBody>
          <a:bodyPr/>
          <a:lstStyle>
            <a:lvl1pPr marL="342900" indent="-342900">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ts val="1200"/>
              </a:spcBef>
              <a:buFont typeface="Wingdings" pitchFamily="2" charset="2"/>
              <a:buChar char="Ø"/>
            </a:pPr>
            <a:r>
              <a:rPr lang="zh-TW" altLang="en-US" sz="2800" b="1" dirty="0">
                <a:solidFill>
                  <a:srgbClr val="000000"/>
                </a:solidFill>
                <a:latin typeface="標楷體" panose="02010601000101010101" pitchFamily="2" charset="-120"/>
                <a:ea typeface="標楷體" panose="02010601000101010101" pitchFamily="2" charset="-120"/>
              </a:rPr>
              <a:t>自</a:t>
            </a:r>
            <a:r>
              <a:rPr lang="en-US" altLang="zh-TW" sz="2800" b="1" dirty="0">
                <a:solidFill>
                  <a:srgbClr val="000000"/>
                </a:solidFill>
                <a:latin typeface="標楷體" panose="02010601000101010101" pitchFamily="2" charset="-120"/>
                <a:ea typeface="標楷體" panose="02010601000101010101" pitchFamily="2" charset="-120"/>
              </a:rPr>
              <a:t>103</a:t>
            </a:r>
            <a:r>
              <a:rPr lang="zh-TW" altLang="en-US" sz="2800" b="1" dirty="0">
                <a:solidFill>
                  <a:srgbClr val="000000"/>
                </a:solidFill>
                <a:latin typeface="標楷體" panose="02010601000101010101" pitchFamily="2" charset="-120"/>
                <a:ea typeface="標楷體" panose="02010601000101010101" pitchFamily="2" charset="-120"/>
              </a:rPr>
              <a:t>學年度起實施</a:t>
            </a:r>
            <a:endParaRPr lang="en-US" altLang="zh-TW" sz="2800" b="1" dirty="0">
              <a:solidFill>
                <a:srgbClr val="000000"/>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r>
              <a:rPr lang="zh-TW" altLang="en-US" sz="2800" b="1" dirty="0">
                <a:solidFill>
                  <a:srgbClr val="000000"/>
                </a:solidFill>
                <a:latin typeface="標楷體" panose="02010601000101010101" pitchFamily="2" charset="-120"/>
                <a:ea typeface="標楷體" panose="02010601000101010101" pitchFamily="2" charset="-120"/>
              </a:rPr>
              <a:t> </a:t>
            </a:r>
            <a:r>
              <a:rPr lang="en-US" altLang="zh-TW" sz="2800" b="1" dirty="0">
                <a:solidFill>
                  <a:srgbClr val="000000"/>
                </a:solidFill>
                <a:latin typeface="標楷體" panose="02010601000101010101" pitchFamily="2" charset="-120"/>
                <a:ea typeface="標楷體" panose="02010601000101010101" pitchFamily="2" charset="-120"/>
              </a:rPr>
              <a:t>(1)</a:t>
            </a:r>
            <a:r>
              <a:rPr lang="zh-TW" altLang="en-US" sz="2800" b="1" dirty="0">
                <a:solidFill>
                  <a:srgbClr val="FF0000"/>
                </a:solidFill>
                <a:latin typeface="標楷體" panose="02010601000101010101" pitchFamily="2" charset="-120"/>
                <a:ea typeface="標楷體" panose="02010601000101010101" pitchFamily="2" charset="-120"/>
              </a:rPr>
              <a:t>技術型高中</a:t>
            </a: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五專前三年</a:t>
            </a: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全面免學費。</a:t>
            </a:r>
            <a:r>
              <a:rPr lang="zh-TW" altLang="en-US" sz="1000" b="1" dirty="0">
                <a:solidFill>
                  <a:srgbClr val="0000FF"/>
                </a:solidFill>
                <a:latin typeface="標楷體" panose="02010601000101010101" pitchFamily="2" charset="-120"/>
                <a:ea typeface="標楷體" panose="02010601000101010101" pitchFamily="2" charset="-120"/>
              </a:rPr>
              <a:t> </a:t>
            </a:r>
            <a:r>
              <a:rPr lang="en-US" altLang="zh-TW" sz="1200" b="1" dirty="0">
                <a:solidFill>
                  <a:srgbClr val="0000FF"/>
                </a:solidFill>
                <a:latin typeface="標楷體" panose="02010601000101010101" pitchFamily="2" charset="-120"/>
                <a:ea typeface="標楷體" panose="02010601000101010101" pitchFamily="2" charset="-120"/>
              </a:rPr>
              <a:t>(</a:t>
            </a:r>
            <a:r>
              <a:rPr lang="zh-TW" altLang="en-US" sz="1200" b="1" dirty="0">
                <a:solidFill>
                  <a:srgbClr val="0000FF"/>
                </a:solidFill>
                <a:latin typeface="標楷體" panose="02010601000101010101" pitchFamily="2" charset="-120"/>
                <a:ea typeface="標楷體" panose="02010601000101010101" pitchFamily="2" charset="-120"/>
              </a:rPr>
              <a:t>例：新北高工職業類科</a:t>
            </a:r>
            <a:r>
              <a:rPr lang="en-US" altLang="zh-TW" sz="1200" b="1" dirty="0">
                <a:solidFill>
                  <a:srgbClr val="0000FF"/>
                </a:solidFill>
                <a:latin typeface="標楷體" panose="02010601000101010101" pitchFamily="2" charset="-120"/>
                <a:ea typeface="標楷體" panose="02010601000101010101" pitchFamily="2" charset="-120"/>
              </a:rPr>
              <a:t>)</a:t>
            </a:r>
            <a:endParaRPr lang="en-US" altLang="zh-TW" sz="3600" b="1" dirty="0">
              <a:solidFill>
                <a:srgbClr val="000000"/>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r>
              <a:rPr lang="zh-TW" altLang="en-US" sz="2800" b="1" dirty="0">
                <a:solidFill>
                  <a:srgbClr val="000000"/>
                </a:solidFill>
                <a:latin typeface="標楷體" panose="02010601000101010101" pitchFamily="2" charset="-120"/>
                <a:ea typeface="標楷體" panose="02010601000101010101" pitchFamily="2" charset="-120"/>
              </a:rPr>
              <a:t> </a:t>
            </a:r>
            <a:r>
              <a:rPr lang="en-US" altLang="zh-TW" sz="2800" b="1" dirty="0">
                <a:solidFill>
                  <a:srgbClr val="000000"/>
                </a:solidFill>
                <a:latin typeface="標楷體" panose="02010601000101010101" pitchFamily="2" charset="-120"/>
                <a:ea typeface="標楷體" panose="02010601000101010101" pitchFamily="2" charset="-120"/>
              </a:rPr>
              <a:t>(2)</a:t>
            </a:r>
            <a:r>
              <a:rPr lang="zh-TW" altLang="en-US" sz="2800" b="1" dirty="0">
                <a:solidFill>
                  <a:srgbClr val="FF0000"/>
                </a:solidFill>
                <a:latin typeface="標楷體" panose="02010601000101010101" pitchFamily="2" charset="-120"/>
                <a:ea typeface="標楷體" panose="02010601000101010101" pitchFamily="2" charset="-120"/>
              </a:rPr>
              <a:t>普通型高中、技術型高中普通科：</a:t>
            </a:r>
            <a:r>
              <a:rPr lang="zh-TW" altLang="en-US" sz="1200" b="1" dirty="0">
                <a:solidFill>
                  <a:srgbClr val="0000FF"/>
                </a:solidFill>
                <a:latin typeface="標楷體" panose="02010601000101010101" pitchFamily="2" charset="-120"/>
                <a:ea typeface="標楷體" panose="02010601000101010101" pitchFamily="2" charset="-120"/>
              </a:rPr>
              <a:t> </a:t>
            </a:r>
            <a:r>
              <a:rPr lang="en-US" altLang="zh-TW" sz="1200" b="1" dirty="0">
                <a:solidFill>
                  <a:srgbClr val="0000FF"/>
                </a:solidFill>
                <a:latin typeface="標楷體" panose="02010601000101010101" pitchFamily="2" charset="-120"/>
                <a:ea typeface="標楷體" panose="02010601000101010101" pitchFamily="2" charset="-120"/>
              </a:rPr>
              <a:t>(</a:t>
            </a:r>
            <a:r>
              <a:rPr lang="zh-TW" altLang="en-US" sz="1200" b="1" dirty="0">
                <a:solidFill>
                  <a:srgbClr val="0000FF"/>
                </a:solidFill>
                <a:latin typeface="標楷體" panose="02010601000101010101" pitchFamily="2" charset="-120"/>
                <a:ea typeface="標楷體" panose="02010601000101010101" pitchFamily="2" charset="-120"/>
              </a:rPr>
              <a:t>例：板橋高中、淡水商工普通科</a:t>
            </a:r>
            <a:r>
              <a:rPr lang="en-US" altLang="zh-TW" sz="1200" b="1" dirty="0">
                <a:solidFill>
                  <a:srgbClr val="0000FF"/>
                </a:solidFill>
                <a:latin typeface="標楷體" panose="02010601000101010101" pitchFamily="2" charset="-120"/>
                <a:ea typeface="標楷體" panose="02010601000101010101" pitchFamily="2" charset="-120"/>
              </a:rPr>
              <a:t>)</a:t>
            </a:r>
            <a:endParaRPr lang="en-US" altLang="zh-TW" sz="2800" b="1" dirty="0">
              <a:solidFill>
                <a:srgbClr val="FF0000"/>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r>
              <a:rPr lang="en-US" altLang="zh-TW" b="1" dirty="0">
                <a:solidFill>
                  <a:srgbClr val="FF0000"/>
                </a:solidFill>
                <a:latin typeface="標楷體" panose="02010601000101010101" pitchFamily="2" charset="-120"/>
                <a:ea typeface="標楷體" panose="02010601000101010101" pitchFamily="2" charset="-120"/>
              </a:rPr>
              <a:t>●</a:t>
            </a:r>
            <a:r>
              <a:rPr lang="zh-TW" altLang="en-US" b="1" dirty="0">
                <a:solidFill>
                  <a:srgbClr val="000000"/>
                </a:solidFill>
                <a:latin typeface="標楷體" panose="02010601000101010101" pitchFamily="2" charset="-120"/>
                <a:ea typeface="標楷體" panose="02010601000101010101" pitchFamily="2" charset="-120"/>
              </a:rPr>
              <a:t>凡家戶所得</a:t>
            </a:r>
            <a:r>
              <a:rPr lang="en-US" altLang="zh-TW" b="1" dirty="0">
                <a:solidFill>
                  <a:srgbClr val="FF0000"/>
                </a:solidFill>
                <a:latin typeface="標楷體" panose="02010601000101010101" pitchFamily="2" charset="-120"/>
                <a:ea typeface="標楷體" panose="02010601000101010101" pitchFamily="2" charset="-120"/>
              </a:rPr>
              <a:t>148</a:t>
            </a:r>
            <a:r>
              <a:rPr lang="zh-TW" altLang="en-US" b="1" dirty="0">
                <a:solidFill>
                  <a:srgbClr val="FF0000"/>
                </a:solidFill>
                <a:latin typeface="標楷體" panose="02010601000101010101" pitchFamily="2" charset="-120"/>
                <a:ea typeface="標楷體" panose="02010601000101010101" pitchFamily="2" charset="-120"/>
              </a:rPr>
              <a:t>萬元</a:t>
            </a:r>
            <a:r>
              <a:rPr lang="zh-TW" altLang="en-US" b="1" dirty="0">
                <a:solidFill>
                  <a:srgbClr val="000000"/>
                </a:solidFill>
                <a:latin typeface="標楷體" panose="02010601000101010101" pitchFamily="2" charset="-120"/>
                <a:ea typeface="標楷體" panose="02010601000101010101" pitchFamily="2" charset="-120"/>
              </a:rPr>
              <a:t>以下免學費</a:t>
            </a:r>
            <a:r>
              <a:rPr lang="en-US" altLang="zh-TW" sz="1600" b="1" dirty="0">
                <a:solidFill>
                  <a:srgbClr val="3333FF"/>
                </a:solidFill>
                <a:latin typeface="標楷體" panose="02010601000101010101" pitchFamily="2" charset="-120"/>
                <a:ea typeface="標楷體" panose="02010601000101010101" pitchFamily="2" charset="-120"/>
              </a:rPr>
              <a:t>(</a:t>
            </a:r>
            <a:r>
              <a:rPr lang="zh-TW" altLang="en-US" sz="1600" b="1" dirty="0">
                <a:solidFill>
                  <a:srgbClr val="3333FF"/>
                </a:solidFill>
                <a:latin typeface="標楷體" panose="02010601000101010101" pitchFamily="2" charset="-120"/>
                <a:ea typeface="標楷體" panose="02010601000101010101" pitchFamily="2" charset="-120"/>
              </a:rPr>
              <a:t>公立高中約</a:t>
            </a:r>
            <a:r>
              <a:rPr lang="en-US" altLang="zh-TW" sz="1600" b="1" dirty="0">
                <a:solidFill>
                  <a:srgbClr val="3333FF"/>
                </a:solidFill>
                <a:latin typeface="標楷體" panose="02010601000101010101" pitchFamily="2" charset="-120"/>
                <a:ea typeface="標楷體" panose="02010601000101010101" pitchFamily="2" charset="-120"/>
              </a:rPr>
              <a:t>6240</a:t>
            </a:r>
            <a:r>
              <a:rPr lang="zh-TW" altLang="en-US" sz="1600" b="1" dirty="0">
                <a:solidFill>
                  <a:srgbClr val="3333FF"/>
                </a:solidFill>
                <a:latin typeface="標楷體" panose="02010601000101010101" pitchFamily="2" charset="-120"/>
                <a:ea typeface="標楷體" panose="02010601000101010101" pitchFamily="2" charset="-120"/>
              </a:rPr>
              <a:t>、私立高中約</a:t>
            </a:r>
            <a:r>
              <a:rPr lang="en-US" altLang="zh-TW" sz="1600" b="1" dirty="0">
                <a:solidFill>
                  <a:srgbClr val="3333FF"/>
                </a:solidFill>
                <a:latin typeface="標楷體" panose="02010601000101010101" pitchFamily="2" charset="-120"/>
                <a:ea typeface="標楷體" panose="02010601000101010101" pitchFamily="2" charset="-120"/>
              </a:rPr>
              <a:t>22800)</a:t>
            </a:r>
            <a:r>
              <a:rPr lang="zh-TW" altLang="en-US" sz="1600" b="1" dirty="0">
                <a:solidFill>
                  <a:srgbClr val="3333FF"/>
                </a:solidFill>
                <a:latin typeface="標楷體" panose="02010601000101010101" pitchFamily="2" charset="-120"/>
                <a:ea typeface="標楷體" panose="02010601000101010101" pitchFamily="2" charset="-120"/>
              </a:rPr>
              <a:t>   </a:t>
            </a:r>
            <a:endParaRPr lang="en-US" altLang="zh-TW" sz="1600" b="1" dirty="0">
              <a:solidFill>
                <a:srgbClr val="3333FF"/>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r>
              <a:rPr lang="zh-TW" altLang="en-US" b="1" dirty="0">
                <a:solidFill>
                  <a:srgbClr val="000000"/>
                </a:solidFill>
                <a:latin typeface="標楷體" panose="02010601000101010101" pitchFamily="2" charset="-120"/>
                <a:ea typeface="標楷體" panose="02010601000101010101" pitchFamily="2" charset="-120"/>
              </a:rPr>
              <a:t>●家戶所得</a:t>
            </a:r>
            <a:r>
              <a:rPr lang="en-US" altLang="zh-TW" b="1" dirty="0">
                <a:solidFill>
                  <a:srgbClr val="000000"/>
                </a:solidFill>
                <a:latin typeface="標楷體" panose="02010601000101010101" pitchFamily="2" charset="-120"/>
                <a:ea typeface="標楷體" panose="02010601000101010101" pitchFamily="2" charset="-120"/>
              </a:rPr>
              <a:t>148</a:t>
            </a:r>
            <a:r>
              <a:rPr lang="zh-TW" altLang="en-US" b="1" dirty="0">
                <a:solidFill>
                  <a:srgbClr val="000000"/>
                </a:solidFill>
                <a:latin typeface="標楷體" panose="02010601000101010101" pitchFamily="2" charset="-120"/>
                <a:ea typeface="標楷體" panose="02010601000101010101" pitchFamily="2" charset="-120"/>
              </a:rPr>
              <a:t>萬元以上，就讀私校依戶籍所在縣市補助</a:t>
            </a:r>
            <a:endParaRPr lang="en-US" altLang="zh-TW" b="1" dirty="0">
              <a:solidFill>
                <a:srgbClr val="000000"/>
              </a:solidFill>
              <a:latin typeface="標楷體" panose="02010601000101010101" pitchFamily="2" charset="-120"/>
              <a:ea typeface="標楷體" panose="02010601000101010101" pitchFamily="2" charset="-120"/>
            </a:endParaRPr>
          </a:p>
          <a:p>
            <a:pPr>
              <a:spcBef>
                <a:spcPct val="0"/>
              </a:spcBef>
              <a:buFont typeface="Arial" panose="020B0604020202020204" pitchFamily="34" charset="0"/>
              <a:buNone/>
            </a:pPr>
            <a:r>
              <a:rPr lang="zh-TW" altLang="en-US" b="1" dirty="0">
                <a:solidFill>
                  <a:srgbClr val="000000"/>
                </a:solidFill>
                <a:latin typeface="標楷體" panose="02010601000101010101" pitchFamily="2" charset="-120"/>
                <a:ea typeface="標楷體" panose="02010601000101010101" pitchFamily="2" charset="-120"/>
              </a:rPr>
              <a:t>                          </a:t>
            </a:r>
            <a:r>
              <a:rPr lang="en-US" altLang="zh-TW" sz="1600" b="1" dirty="0">
                <a:solidFill>
                  <a:srgbClr val="3333FF"/>
                </a:solidFill>
                <a:latin typeface="標楷體" panose="02010601000101010101" pitchFamily="2" charset="-120"/>
                <a:ea typeface="標楷體" panose="02010601000101010101" pitchFamily="2" charset="-120"/>
              </a:rPr>
              <a:t>(</a:t>
            </a:r>
            <a:r>
              <a:rPr lang="zh-TW" altLang="en-US" sz="1600" b="1" dirty="0">
                <a:solidFill>
                  <a:srgbClr val="3333FF"/>
                </a:solidFill>
                <a:latin typeface="標楷體" panose="02010601000101010101" pitchFamily="2" charset="-120"/>
                <a:ea typeface="標楷體" panose="02010601000101010101" pitchFamily="2" charset="-120"/>
              </a:rPr>
              <a:t>新北市</a:t>
            </a:r>
            <a:r>
              <a:rPr lang="en-US" altLang="zh-TW" sz="1600" b="1" dirty="0">
                <a:solidFill>
                  <a:srgbClr val="3333FF"/>
                </a:solidFill>
                <a:latin typeface="標楷體" panose="02010601000101010101" pitchFamily="2" charset="-120"/>
                <a:ea typeface="標楷體" panose="02010601000101010101" pitchFamily="2" charset="-120"/>
              </a:rPr>
              <a:t>5000</a:t>
            </a:r>
            <a:r>
              <a:rPr lang="zh-TW" altLang="en-US" sz="1600" b="1" dirty="0">
                <a:solidFill>
                  <a:srgbClr val="3333FF"/>
                </a:solidFill>
                <a:latin typeface="標楷體" panose="02010601000101010101" pitchFamily="2" charset="-120"/>
                <a:ea typeface="標楷體" panose="02010601000101010101" pitchFamily="2" charset="-120"/>
              </a:rPr>
              <a:t>、台北市</a:t>
            </a:r>
            <a:r>
              <a:rPr lang="en-US" altLang="zh-TW" sz="1600" b="1" dirty="0">
                <a:solidFill>
                  <a:srgbClr val="3333FF"/>
                </a:solidFill>
                <a:latin typeface="標楷體" panose="02010601000101010101" pitchFamily="2" charset="-120"/>
                <a:ea typeface="標楷體" panose="02010601000101010101" pitchFamily="2" charset="-120"/>
              </a:rPr>
              <a:t>6000</a:t>
            </a:r>
            <a:r>
              <a:rPr lang="zh-TW" altLang="en-US" sz="1600" b="1" dirty="0">
                <a:solidFill>
                  <a:srgbClr val="3333FF"/>
                </a:solidFill>
                <a:latin typeface="標楷體" panose="02010601000101010101" pitchFamily="2" charset="-120"/>
                <a:ea typeface="標楷體" panose="02010601000101010101" pitchFamily="2" charset="-120"/>
              </a:rPr>
              <a:t>元、教育部</a:t>
            </a:r>
            <a:r>
              <a:rPr lang="en-US" altLang="zh-TW" sz="1600" b="1" dirty="0">
                <a:solidFill>
                  <a:srgbClr val="3333FF"/>
                </a:solidFill>
                <a:latin typeface="標楷體" panose="02010601000101010101" pitchFamily="2" charset="-120"/>
                <a:ea typeface="標楷體" panose="02010601000101010101" pitchFamily="2" charset="-120"/>
              </a:rPr>
              <a:t>5000</a:t>
            </a:r>
            <a:r>
              <a:rPr lang="zh-TW" altLang="en-US" sz="1600" b="1" dirty="0">
                <a:solidFill>
                  <a:srgbClr val="3333FF"/>
                </a:solidFill>
                <a:latin typeface="標楷體" panose="02010601000101010101" pitchFamily="2" charset="-120"/>
                <a:ea typeface="標楷體" panose="02010601000101010101" pitchFamily="2" charset="-120"/>
              </a:rPr>
              <a:t>元</a:t>
            </a:r>
            <a:r>
              <a:rPr lang="en-US" altLang="zh-TW" sz="1600" b="1" dirty="0">
                <a:solidFill>
                  <a:srgbClr val="3333FF"/>
                </a:solidFill>
                <a:latin typeface="標楷體" panose="02010601000101010101" pitchFamily="2" charset="-120"/>
                <a:ea typeface="標楷體" panose="02010601000101010101" pitchFamily="2" charset="-120"/>
              </a:rPr>
              <a:t>)</a:t>
            </a:r>
          </a:p>
          <a:p>
            <a:pPr>
              <a:spcBef>
                <a:spcPts val="1200"/>
              </a:spcBef>
              <a:buFont typeface="Arial" panose="020B0604020202020204" pitchFamily="34" charset="0"/>
              <a:buNone/>
            </a:pPr>
            <a:r>
              <a:rPr lang="zh-TW" altLang="en-US" sz="2800" b="1" dirty="0">
                <a:solidFill>
                  <a:srgbClr val="000000"/>
                </a:solidFill>
                <a:latin typeface="標楷體" panose="02010601000101010101" pitchFamily="2" charset="-120"/>
                <a:ea typeface="標楷體" panose="02010601000101010101" pitchFamily="2" charset="-120"/>
              </a:rPr>
              <a:t> </a:t>
            </a:r>
            <a:r>
              <a:rPr lang="en-US" altLang="zh-TW" sz="2800" b="1" dirty="0">
                <a:solidFill>
                  <a:srgbClr val="000000"/>
                </a:solidFill>
                <a:latin typeface="標楷體" panose="02010601000101010101" pitchFamily="2" charset="-120"/>
                <a:ea typeface="標楷體" panose="02010601000101010101" pitchFamily="2" charset="-120"/>
              </a:rPr>
              <a:t>(3)</a:t>
            </a:r>
            <a:r>
              <a:rPr lang="zh-TW" altLang="en-US" sz="2800" b="1" dirty="0">
                <a:solidFill>
                  <a:srgbClr val="FF0000"/>
                </a:solidFill>
                <a:latin typeface="標楷體" panose="02010601000101010101" pitchFamily="2" charset="-120"/>
                <a:ea typeface="標楷體" panose="02010601000101010101" pitchFamily="2" charset="-120"/>
              </a:rPr>
              <a:t>綜合型高中</a:t>
            </a:r>
            <a:r>
              <a:rPr lang="zh-TW" altLang="en-US" sz="2800" b="1" dirty="0">
                <a:solidFill>
                  <a:srgbClr val="000000"/>
                </a:solidFill>
                <a:latin typeface="標楷體" panose="02010601000101010101" pitchFamily="2" charset="-120"/>
                <a:ea typeface="標楷體" panose="02010601000101010101" pitchFamily="2" charset="-120"/>
              </a:rPr>
              <a:t>：高一比照</a:t>
            </a:r>
            <a:r>
              <a:rPr lang="zh-TW" altLang="en-US" sz="2800" b="1" dirty="0">
                <a:solidFill>
                  <a:srgbClr val="FF0000"/>
                </a:solidFill>
                <a:latin typeface="標楷體" panose="02010601000101010101" pitchFamily="2" charset="-120"/>
                <a:ea typeface="標楷體" panose="02010601000101010101" pitchFamily="2" charset="-120"/>
              </a:rPr>
              <a:t>技術型高中</a:t>
            </a:r>
            <a:r>
              <a:rPr lang="zh-TW" altLang="en-US" sz="2800" b="1" dirty="0">
                <a:solidFill>
                  <a:srgbClr val="000000"/>
                </a:solidFill>
                <a:latin typeface="標楷體" panose="02010601000101010101" pitchFamily="2" charset="-120"/>
                <a:ea typeface="標楷體" panose="02010601000101010101" pitchFamily="2" charset="-120"/>
              </a:rPr>
              <a:t>免學費，高二、三   </a:t>
            </a:r>
            <a:r>
              <a:rPr lang="zh-TW" altLang="en-US" sz="2800" b="1" dirty="0">
                <a:solidFill>
                  <a:srgbClr val="FF0000"/>
                </a:solidFill>
                <a:latin typeface="標楷體" panose="02010601000101010101" pitchFamily="2" charset="-120"/>
                <a:ea typeface="標楷體" panose="02010601000101010101" pitchFamily="2" charset="-120"/>
              </a:rPr>
              <a:t>依所選學程比照技術型高中</a:t>
            </a: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職業學程</a:t>
            </a: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或普通型高中</a:t>
            </a:r>
            <a:br>
              <a:rPr lang="en-US" altLang="zh-TW" sz="2800" b="1" dirty="0">
                <a:solidFill>
                  <a:srgbClr val="FF0000"/>
                </a:solidFill>
                <a:latin typeface="標楷體" panose="02010601000101010101" pitchFamily="2" charset="-120"/>
                <a:ea typeface="標楷體" panose="02010601000101010101" pitchFamily="2" charset="-120"/>
              </a:rPr>
            </a:b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普通學程</a:t>
            </a:r>
            <a:r>
              <a:rPr lang="en-US" altLang="zh-TW" sz="2800" b="1" dirty="0">
                <a:solidFill>
                  <a:srgbClr val="FF0000"/>
                </a:solidFill>
                <a:latin typeface="標楷體" panose="02010601000101010101" pitchFamily="2" charset="-120"/>
                <a:ea typeface="標楷體" panose="02010601000101010101" pitchFamily="2" charset="-120"/>
              </a:rPr>
              <a:t>)</a:t>
            </a:r>
            <a:r>
              <a:rPr lang="zh-TW" altLang="en-US" sz="2800" b="1" dirty="0">
                <a:solidFill>
                  <a:srgbClr val="FF0000"/>
                </a:solidFill>
                <a:latin typeface="標楷體" panose="02010601000101010101" pitchFamily="2" charset="-120"/>
                <a:ea typeface="標楷體" panose="02010601000101010101" pitchFamily="2" charset="-120"/>
              </a:rPr>
              <a:t>方式辦理</a:t>
            </a:r>
            <a:r>
              <a:rPr lang="zh-TW" altLang="en-US" sz="2800" b="1" dirty="0">
                <a:solidFill>
                  <a:srgbClr val="000000"/>
                </a:solidFill>
                <a:latin typeface="標楷體" panose="02010601000101010101" pitchFamily="2" charset="-120"/>
                <a:ea typeface="標楷體" panose="02010601000101010101" pitchFamily="2" charset="-120"/>
              </a:rPr>
              <a:t>。</a:t>
            </a:r>
            <a:r>
              <a:rPr lang="en-US" altLang="zh-TW" sz="1800" b="1" dirty="0">
                <a:solidFill>
                  <a:srgbClr val="0000FF"/>
                </a:solidFill>
                <a:latin typeface="標楷體" panose="02010601000101010101" pitchFamily="2" charset="-120"/>
                <a:ea typeface="標楷體" panose="02010601000101010101" pitchFamily="2" charset="-120"/>
              </a:rPr>
              <a:t>(</a:t>
            </a:r>
            <a:r>
              <a:rPr lang="zh-TW" altLang="en-US" sz="1800" b="1" dirty="0">
                <a:solidFill>
                  <a:srgbClr val="0000FF"/>
                </a:solidFill>
                <a:latin typeface="標楷體" panose="02010601000101010101" pitchFamily="2" charset="-120"/>
                <a:ea typeface="標楷體" panose="02010601000101010101" pitchFamily="2" charset="-120"/>
              </a:rPr>
              <a:t>例：金山高中、雙溪高中等</a:t>
            </a:r>
            <a:r>
              <a:rPr lang="en-US" altLang="zh-TW" sz="1800" b="1" dirty="0">
                <a:solidFill>
                  <a:srgbClr val="0000FF"/>
                </a:solidFill>
                <a:latin typeface="標楷體" panose="02010601000101010101" pitchFamily="2" charset="-120"/>
                <a:ea typeface="標楷體" panose="02010601000101010101" pitchFamily="2" charset="-120"/>
              </a:rPr>
              <a:t>8</a:t>
            </a:r>
            <a:r>
              <a:rPr lang="zh-TW" altLang="en-US" sz="1800" b="1" dirty="0">
                <a:solidFill>
                  <a:srgbClr val="0000FF"/>
                </a:solidFill>
                <a:latin typeface="標楷體" panose="02010601000101010101" pitchFamily="2" charset="-120"/>
                <a:ea typeface="標楷體" panose="02010601000101010101" pitchFamily="2" charset="-120"/>
              </a:rPr>
              <a:t>校</a:t>
            </a:r>
            <a:r>
              <a:rPr lang="en-US" altLang="zh-TW" sz="1800" b="1" dirty="0">
                <a:solidFill>
                  <a:srgbClr val="0000FF"/>
                </a:solidFill>
                <a:latin typeface="標楷體" panose="02010601000101010101" pitchFamily="2" charset="-120"/>
                <a:ea typeface="標楷體" panose="02010601000101010101" pitchFamily="2" charset="-120"/>
              </a:rPr>
              <a:t>)</a:t>
            </a:r>
            <a:endParaRPr lang="en-US" altLang="zh-TW" sz="6600" b="1" dirty="0">
              <a:solidFill>
                <a:srgbClr val="000000"/>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endParaRPr lang="en-US" altLang="zh-TW" sz="2800" b="1" dirty="0">
              <a:solidFill>
                <a:srgbClr val="000000"/>
              </a:solidFill>
              <a:latin typeface="標楷體" panose="02010601000101010101" pitchFamily="2" charset="-120"/>
              <a:ea typeface="標楷體" panose="02010601000101010101" pitchFamily="2" charset="-120"/>
            </a:endParaRPr>
          </a:p>
          <a:p>
            <a:pPr>
              <a:spcBef>
                <a:spcPts val="1200"/>
              </a:spcBef>
              <a:buFont typeface="Arial" panose="020B0604020202020204" pitchFamily="34" charset="0"/>
              <a:buNone/>
            </a:pPr>
            <a:r>
              <a:rPr lang="zh-TW" altLang="en-US" sz="2800" b="1" dirty="0">
                <a:solidFill>
                  <a:srgbClr val="000000"/>
                </a:solidFill>
                <a:effectLst>
                  <a:outerShdw blurRad="38100" dist="38100" dir="2700000" algn="tl">
                    <a:srgbClr val="C0C0C0"/>
                  </a:outerShdw>
                </a:effectLst>
                <a:latin typeface="標楷體" panose="02010601000101010101" pitchFamily="2" charset="-120"/>
                <a:ea typeface="標楷體" panose="02010601000101010101" pitchFamily="2" charset="-120"/>
              </a:rPr>
              <a:t>      </a:t>
            </a:r>
            <a:endParaRPr lang="en-US" altLang="zh-TW" sz="2800" b="1" dirty="0">
              <a:solidFill>
                <a:srgbClr val="000000"/>
              </a:solidFill>
              <a:effectLst>
                <a:outerShdw blurRad="38100" dist="38100" dir="2700000" algn="tl">
                  <a:srgbClr val="C0C0C0"/>
                </a:outerShdw>
              </a:effectLst>
              <a:latin typeface="標楷體" panose="02010601000101010101" pitchFamily="2" charset="-120"/>
              <a:ea typeface="標楷體" panose="02010601000101010101" pitchFamily="2" charset="-120"/>
            </a:endParaRPr>
          </a:p>
        </p:txBody>
      </p:sp>
    </p:spTree>
    <p:extLst>
      <p:ext uri="{BB962C8B-B14F-4D97-AF65-F5344CB8AC3E}">
        <p14:creationId xmlns:p14="http://schemas.microsoft.com/office/powerpoint/2010/main" val="9222710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9206"/>
            <a:ext cx="4375448" cy="164377"/>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50</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7060"/>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5" name="文字方塊 1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59185" y="498446"/>
            <a:ext cx="6535563" cy="1354217"/>
          </a:xfrm>
          <a:prstGeom prst="rect">
            <a:avLst/>
          </a:prstGeom>
          <a:noFill/>
        </p:spPr>
        <p:txBody>
          <a:bodyPr wrap="square" lIns="0" tIns="0" rIns="0" bIns="0" rtlCol="0" anchor="t">
            <a:spAutoFit/>
          </a:bodyPr>
          <a:lstStyle/>
          <a:p>
            <a:pPr algn="ctr"/>
            <a:r>
              <a:rPr lang="zh-TW" altLang="en-US" sz="4400" b="1" dirty="0"/>
              <a:t>五專特招介紹</a:t>
            </a:r>
            <a:endParaRPr lang="en-US" altLang="zh-TW" sz="4400" b="1" dirty="0"/>
          </a:p>
          <a:p>
            <a:pPr algn="ctr"/>
            <a:r>
              <a:rPr lang="zh-TW" altLang="en-US" sz="4400" b="1" dirty="0"/>
              <a:t>　</a:t>
            </a:r>
            <a:endParaRPr lang="en-US" sz="4400" b="1" dirty="0"/>
          </a:p>
        </p:txBody>
      </p:sp>
      <p:sp>
        <p:nvSpPr>
          <p:cNvPr id="2" name="文字方塊 1"/>
          <p:cNvSpPr txBox="1"/>
          <p:nvPr/>
        </p:nvSpPr>
        <p:spPr>
          <a:xfrm>
            <a:off x="558282" y="2081953"/>
            <a:ext cx="646331" cy="369332"/>
          </a:xfrm>
          <a:prstGeom prst="rect">
            <a:avLst/>
          </a:prstGeom>
          <a:noFill/>
        </p:spPr>
        <p:txBody>
          <a:bodyPr wrap="none" rtlCol="0">
            <a:spAutoFit/>
          </a:bodyPr>
          <a:lstStyle/>
          <a:p>
            <a:r>
              <a:rPr lang="zh-TW" altLang="en-US" b="1" dirty="0"/>
              <a:t>五專</a:t>
            </a:r>
          </a:p>
        </p:txBody>
      </p:sp>
      <p:sp>
        <p:nvSpPr>
          <p:cNvPr id="4" name="矩形 3"/>
          <p:cNvSpPr/>
          <p:nvPr/>
        </p:nvSpPr>
        <p:spPr>
          <a:xfrm>
            <a:off x="2437074" y="1921359"/>
            <a:ext cx="8439151" cy="3046988"/>
          </a:xfrm>
          <a:prstGeom prst="rect">
            <a:avLst/>
          </a:prstGeom>
        </p:spPr>
        <p:txBody>
          <a:bodyPr wrap="square">
            <a:spAutoFit/>
          </a:bodyPr>
          <a:lstStyle/>
          <a:p>
            <a:r>
              <a:rPr lang="zh-TW" altLang="en-US" sz="2400" dirty="0">
                <a:solidFill>
                  <a:schemeClr val="accent1"/>
                </a:solidFill>
                <a:latin typeface="+mn-ea"/>
              </a:rPr>
              <a:t>七年一貫</a:t>
            </a:r>
            <a:r>
              <a:rPr lang="zh-TW" altLang="en-US" sz="2400" dirty="0">
                <a:latin typeface="+mn-ea"/>
              </a:rPr>
              <a:t>制為特殊的藝術類科教育學制，學生修業期間</a:t>
            </a:r>
            <a:r>
              <a:rPr lang="zh-TW" altLang="en-US" sz="2400" dirty="0">
                <a:solidFill>
                  <a:schemeClr val="accent1"/>
                </a:solidFill>
                <a:latin typeface="+mn-ea"/>
              </a:rPr>
              <a:t>前</a:t>
            </a:r>
            <a:r>
              <a:rPr lang="en-US" altLang="zh-TW" sz="2400" dirty="0">
                <a:solidFill>
                  <a:schemeClr val="accent1"/>
                </a:solidFill>
                <a:latin typeface="+mn-ea"/>
              </a:rPr>
              <a:t>5</a:t>
            </a:r>
            <a:r>
              <a:rPr lang="zh-TW" altLang="en-US" sz="2400" dirty="0">
                <a:solidFill>
                  <a:schemeClr val="accent1"/>
                </a:solidFill>
                <a:latin typeface="+mn-ea"/>
              </a:rPr>
              <a:t>年視同五專生</a:t>
            </a:r>
            <a:r>
              <a:rPr lang="zh-TW" altLang="en-US" sz="2400" dirty="0">
                <a:latin typeface="+mn-ea"/>
              </a:rPr>
              <a:t>，五年在校成績及格者，應參加公開升級甄試；通過甄試者得直升並繼續後</a:t>
            </a:r>
            <a:r>
              <a:rPr lang="en-US" altLang="zh-TW" sz="2400" dirty="0">
                <a:latin typeface="+mn-ea"/>
              </a:rPr>
              <a:t>2</a:t>
            </a:r>
            <a:r>
              <a:rPr lang="zh-TW" altLang="en-US" sz="2400" dirty="0">
                <a:latin typeface="+mn-ea"/>
              </a:rPr>
              <a:t>年大學部</a:t>
            </a:r>
            <a:r>
              <a:rPr lang="en-US" altLang="zh-TW" sz="2000" dirty="0">
                <a:latin typeface="+mn-ea"/>
              </a:rPr>
              <a:t>(</a:t>
            </a:r>
            <a:r>
              <a:rPr lang="zh-TW" altLang="en-US" sz="2000" dirty="0">
                <a:solidFill>
                  <a:schemeClr val="accent1"/>
                </a:solidFill>
                <a:latin typeface="+mn-ea"/>
              </a:rPr>
              <a:t>二技</a:t>
            </a:r>
            <a:r>
              <a:rPr lang="en-US" altLang="zh-TW" sz="2000" dirty="0">
                <a:latin typeface="+mn-ea"/>
              </a:rPr>
              <a:t>)</a:t>
            </a:r>
            <a:r>
              <a:rPr lang="zh-TW" altLang="en-US" sz="2400" dirty="0">
                <a:latin typeface="+mn-ea"/>
              </a:rPr>
              <a:t>學業</a:t>
            </a:r>
            <a:endParaRPr lang="en-US" altLang="zh-TW" sz="2400" dirty="0">
              <a:latin typeface="+mn-ea"/>
            </a:endParaRPr>
          </a:p>
          <a:p>
            <a:endParaRPr lang="zh-TW" altLang="en-US" sz="2400" dirty="0">
              <a:latin typeface="+mn-ea"/>
            </a:endParaRPr>
          </a:p>
          <a:p>
            <a:r>
              <a:rPr lang="zh-TW" altLang="en-US" sz="2400" dirty="0">
                <a:latin typeface="+mn-ea"/>
              </a:rPr>
              <a:t>未參加或未通過升級甄試者，由學校視其修業情形，發給修業證明或五專副學士學位證書</a:t>
            </a:r>
            <a:endParaRPr lang="en-US" altLang="zh-TW" sz="2400" dirty="0">
              <a:latin typeface="+mn-ea"/>
            </a:endParaRPr>
          </a:p>
          <a:p>
            <a:endParaRPr lang="zh-TW" altLang="en-US" sz="2400" dirty="0">
              <a:latin typeface="+mn-ea"/>
            </a:endParaRPr>
          </a:p>
          <a:p>
            <a:r>
              <a:rPr lang="zh-TW" altLang="en-US" sz="2400" dirty="0">
                <a:latin typeface="+mn-ea"/>
              </a:rPr>
              <a:t>學生完成七年一貫制學業，成績及格者，授予藝術學學士學位。</a:t>
            </a:r>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187729" y="2003168"/>
            <a:ext cx="298207" cy="29820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Freeform 1668">
            <a:extLst>
              <a:ext uri="{FF2B5EF4-FFF2-40B4-BE49-F238E27FC236}">
                <a16:creationId xmlns:a16="http://schemas.microsoft.com/office/drawing/2014/main" id="{0823C732-8F44-466E-B9A4-83308DEE4F76}"/>
              </a:ext>
            </a:extLst>
          </p:cNvPr>
          <p:cNvSpPr>
            <a:spLocks noEditPoints="1"/>
          </p:cNvSpPr>
          <p:nvPr/>
        </p:nvSpPr>
        <p:spPr bwMode="auto">
          <a:xfrm>
            <a:off x="2187727" y="3444857"/>
            <a:ext cx="298207" cy="29820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6" name="Freeform 1668">
            <a:extLst>
              <a:ext uri="{FF2B5EF4-FFF2-40B4-BE49-F238E27FC236}">
                <a16:creationId xmlns:a16="http://schemas.microsoft.com/office/drawing/2014/main" id="{0823C732-8F44-466E-B9A4-83308DEE4F76}"/>
              </a:ext>
            </a:extLst>
          </p:cNvPr>
          <p:cNvSpPr>
            <a:spLocks noEditPoints="1"/>
          </p:cNvSpPr>
          <p:nvPr/>
        </p:nvSpPr>
        <p:spPr bwMode="auto">
          <a:xfrm>
            <a:off x="2191630" y="4551378"/>
            <a:ext cx="298207" cy="298207"/>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266320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1095"/>
            <a:ext cx="4383995" cy="16248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51</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5" y="412182"/>
            <a:ext cx="8784279" cy="677108"/>
          </a:xfrm>
          <a:prstGeom prst="rect">
            <a:avLst/>
          </a:prstGeom>
          <a:noFill/>
        </p:spPr>
        <p:txBody>
          <a:bodyPr wrap="square" lIns="0" tIns="0" rIns="0" bIns="0" rtlCol="0" anchor="t">
            <a:spAutoFit/>
          </a:bodyPr>
          <a:lstStyle/>
          <a:p>
            <a:pPr algn="ctr"/>
            <a:r>
              <a:rPr lang="zh-TW" altLang="en-US" sz="4400" b="1" dirty="0"/>
              <a:t>五專招生資訊　</a:t>
            </a:r>
            <a:endParaRPr lang="en-US" sz="2000" b="1" dirty="0">
              <a:solidFill>
                <a:srgbClr val="FF0000"/>
              </a:solidFill>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r>
              <a:rPr lang="zh-TW" altLang="en-US" b="1" dirty="0"/>
              <a:t>五專</a:t>
            </a:r>
          </a:p>
        </p:txBody>
      </p:sp>
      <p:graphicFrame>
        <p:nvGraphicFramePr>
          <p:cNvPr id="36" name="內容版面配置區 3">
            <a:extLst>
              <a:ext uri="{FF2B5EF4-FFF2-40B4-BE49-F238E27FC236}">
                <a16:creationId xmlns:a16="http://schemas.microsoft.com/office/drawing/2014/main" id="{DF09B8D1-EE40-CE46-88D9-7F8E909D8400}"/>
              </a:ext>
            </a:extLst>
          </p:cNvPr>
          <p:cNvGraphicFramePr>
            <a:graphicFrameLocks/>
          </p:cNvGraphicFramePr>
          <p:nvPr>
            <p:extLst>
              <p:ext uri="{D42A27DB-BD31-4B8C-83A1-F6EECF244321}">
                <p14:modId xmlns:p14="http://schemas.microsoft.com/office/powerpoint/2010/main" val="1489140540"/>
              </p:ext>
            </p:extLst>
          </p:nvPr>
        </p:nvGraphicFramePr>
        <p:xfrm>
          <a:off x="2940424" y="1753353"/>
          <a:ext cx="8229600" cy="3383000"/>
        </p:xfrm>
        <a:graphic>
          <a:graphicData uri="http://schemas.openxmlformats.org/drawingml/2006/table">
            <a:tbl>
              <a:tblPr firstRow="1" bandRow="1"/>
              <a:tblGrid>
                <a:gridCol w="3538736">
                  <a:extLst>
                    <a:ext uri="{9D8B030D-6E8A-4147-A177-3AD203B41FA5}">
                      <a16:colId xmlns:a16="http://schemas.microsoft.com/office/drawing/2014/main" val="20000"/>
                    </a:ext>
                  </a:extLst>
                </a:gridCol>
                <a:gridCol w="2808312">
                  <a:extLst>
                    <a:ext uri="{9D8B030D-6E8A-4147-A177-3AD203B41FA5}">
                      <a16:colId xmlns:a16="http://schemas.microsoft.com/office/drawing/2014/main" val="20001"/>
                    </a:ext>
                  </a:extLst>
                </a:gridCol>
                <a:gridCol w="1882552">
                  <a:extLst>
                    <a:ext uri="{9D8B030D-6E8A-4147-A177-3AD203B41FA5}">
                      <a16:colId xmlns:a16="http://schemas.microsoft.com/office/drawing/2014/main" val="20002"/>
                    </a:ext>
                  </a:extLst>
                </a:gridCol>
              </a:tblGrid>
              <a:tr h="579058">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招生學校</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招生系別</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招生名額</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579058">
                <a:tc rowSpan="3">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台南應用科技大學</a:t>
                      </a:r>
                    </a:p>
                  </a:txBody>
                  <a:tcPr marT="45692" marB="45692" anchor="ctr">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美術系</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100</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579058">
                <a:tc vMerge="1">
                  <a:txBody>
                    <a:bodyPr/>
                    <a:lstStyle/>
                    <a:p>
                      <a:endParaRPr lang="zh-TW" altLang="en-US" sz="3200" dirty="0"/>
                    </a:p>
                  </a:txBody>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音樂系</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55</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579058">
                <a:tc vMerge="1">
                  <a:txBody>
                    <a:bodyPr/>
                    <a:lstStyle/>
                    <a:p>
                      <a:endParaRPr lang="zh-TW" altLang="en-US" sz="3200" dirty="0"/>
                    </a:p>
                  </a:txBody>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舞蹈系</a:t>
                      </a: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45</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066732">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東方設計大學</a:t>
                      </a:r>
                    </a:p>
                  </a:txBody>
                  <a:tcPr marT="45692" marB="45692" anchor="ctr">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美術工藝系</a:t>
                      </a:r>
                      <a:b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b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3200" dirty="0">
                          <a:latin typeface="Times New Roman" panose="02020603050405020304" pitchFamily="18" charset="0"/>
                          <a:ea typeface="標楷體" panose="03000509000000000000" pitchFamily="65" charset="-120"/>
                          <a:cs typeface="Times New Roman" panose="02020603050405020304" pitchFamily="18" charset="0"/>
                        </a:rPr>
                        <a:t>美術專長</a:t>
                      </a:r>
                      <a:r>
                        <a:rPr lang="en-US" altLang="zh-TW" sz="32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3200" dirty="0">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Microsoft JhengHei UI"/>
                          <a:ea typeface="Microsoft JhengHei UI"/>
                        </a:defRPr>
                      </a:lvl1pPr>
                      <a:lvl2pPr marL="457200" algn="l" defTabSz="914400" rtl="0" eaLnBrk="1" latinLnBrk="0" hangingPunct="1">
                        <a:defRPr sz="1800" kern="1200">
                          <a:solidFill>
                            <a:schemeClr val="tx1"/>
                          </a:solidFill>
                          <a:latin typeface="Microsoft JhengHei UI"/>
                          <a:ea typeface="Microsoft JhengHei UI"/>
                        </a:defRPr>
                      </a:lvl2pPr>
                      <a:lvl3pPr marL="914400" algn="l" defTabSz="914400" rtl="0" eaLnBrk="1" latinLnBrk="0" hangingPunct="1">
                        <a:defRPr sz="1800" kern="1200">
                          <a:solidFill>
                            <a:schemeClr val="tx1"/>
                          </a:solidFill>
                          <a:latin typeface="Microsoft JhengHei UI"/>
                          <a:ea typeface="Microsoft JhengHei UI"/>
                        </a:defRPr>
                      </a:lvl3pPr>
                      <a:lvl4pPr marL="1371600" algn="l" defTabSz="914400" rtl="0" eaLnBrk="1" latinLnBrk="0" hangingPunct="1">
                        <a:defRPr sz="1800" kern="1200">
                          <a:solidFill>
                            <a:schemeClr val="tx1"/>
                          </a:solidFill>
                          <a:latin typeface="Microsoft JhengHei UI"/>
                          <a:ea typeface="Microsoft JhengHei UI"/>
                        </a:defRPr>
                      </a:lvl4pPr>
                      <a:lvl5pPr marL="1828800" algn="l" defTabSz="914400" rtl="0" eaLnBrk="1" latinLnBrk="0" hangingPunct="1">
                        <a:defRPr sz="1800" kern="1200">
                          <a:solidFill>
                            <a:schemeClr val="tx1"/>
                          </a:solidFill>
                          <a:latin typeface="Microsoft JhengHei UI"/>
                          <a:ea typeface="Microsoft JhengHei UI"/>
                        </a:defRPr>
                      </a:lvl5pPr>
                      <a:lvl6pPr marL="2286000" algn="l" defTabSz="914400" rtl="0" eaLnBrk="1" latinLnBrk="0" hangingPunct="1">
                        <a:defRPr sz="1800" kern="1200">
                          <a:solidFill>
                            <a:schemeClr val="tx1"/>
                          </a:solidFill>
                          <a:latin typeface="Microsoft JhengHei UI"/>
                          <a:ea typeface="Microsoft JhengHei UI"/>
                        </a:defRPr>
                      </a:lvl6pPr>
                      <a:lvl7pPr marL="2743200" algn="l" defTabSz="914400" rtl="0" eaLnBrk="1" latinLnBrk="0" hangingPunct="1">
                        <a:defRPr sz="1800" kern="1200">
                          <a:solidFill>
                            <a:schemeClr val="tx1"/>
                          </a:solidFill>
                          <a:latin typeface="Microsoft JhengHei UI"/>
                          <a:ea typeface="Microsoft JhengHei UI"/>
                        </a:defRPr>
                      </a:lvl7pPr>
                      <a:lvl8pPr marL="3200400" algn="l" defTabSz="914400" rtl="0" eaLnBrk="1" latinLnBrk="0" hangingPunct="1">
                        <a:defRPr sz="1800" kern="1200">
                          <a:solidFill>
                            <a:schemeClr val="tx1"/>
                          </a:solidFill>
                          <a:latin typeface="Microsoft JhengHei UI"/>
                          <a:ea typeface="Microsoft JhengHei UI"/>
                        </a:defRPr>
                      </a:lvl8pPr>
                      <a:lvl9pPr marL="3657600" algn="l" defTabSz="914400" rtl="0" eaLnBrk="1" latinLnBrk="0" hangingPunct="1">
                        <a:defRPr sz="1800" kern="1200">
                          <a:solidFill>
                            <a:schemeClr val="tx1"/>
                          </a:solidFill>
                          <a:latin typeface="Microsoft JhengHei UI"/>
                          <a:ea typeface="Microsoft JhengHei UI"/>
                        </a:defRPr>
                      </a:lvl9pPr>
                    </a:lstStyle>
                    <a:p>
                      <a:pPr algn="ctr"/>
                      <a:r>
                        <a:rPr lang="en-US" altLang="zh-TW"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endParaRPr lang="zh-TW" altLang="en-US" sz="32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txBody>
                  <a:tcPr marT="45692" marB="45692" anchor="ctr">
                    <a:lnL w="12700" cmpd="sng">
                      <a:solidFill>
                        <a:srgbClr val="9A5315"/>
                      </a:solidFill>
                    </a:lnL>
                    <a:lnR w="12700" cmpd="sng">
                      <a:solidFill>
                        <a:srgbClr val="9A5315"/>
                      </a:solidFill>
                    </a:lnR>
                    <a:lnT w="12700" cmpd="sng">
                      <a:solidFill>
                        <a:srgbClr val="9A5315"/>
                      </a:solidFill>
                    </a:lnT>
                    <a:lnB w="12700" cmpd="sng">
                      <a:solidFill>
                        <a:srgbClr val="9A5315"/>
                      </a:solid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75124145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0559"/>
            <a:ext cx="4383995"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52</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022423" y="558831"/>
            <a:ext cx="8899699" cy="1354217"/>
          </a:xfrm>
          <a:prstGeom prst="rect">
            <a:avLst/>
          </a:prstGeom>
          <a:noFill/>
        </p:spPr>
        <p:txBody>
          <a:bodyPr wrap="square" lIns="0" tIns="0" rIns="0" bIns="0" rtlCol="0" anchor="t">
            <a:spAutoFit/>
          </a:bodyPr>
          <a:lstStyle/>
          <a:p>
            <a:pPr lvl="0" algn="ctr"/>
            <a:r>
              <a:rPr lang="zh-TW" altLang="en-US" sz="4400" b="1" dirty="0"/>
              <a:t>五專招生資訊</a:t>
            </a:r>
            <a:endParaRPr lang="en-US" altLang="zh-TW" sz="2000" b="1" dirty="0">
              <a:solidFill>
                <a:srgbClr val="FF0000"/>
              </a:solidFill>
            </a:endParaRPr>
          </a:p>
          <a:p>
            <a:pPr algn="ctr"/>
            <a:r>
              <a:rPr lang="zh-TW" altLang="en-US" sz="4400" b="1" dirty="0"/>
              <a:t> 　</a:t>
            </a:r>
            <a:endParaRPr lang="en-US" sz="4400" b="1" dirty="0"/>
          </a:p>
        </p:txBody>
      </p:sp>
      <p:sp>
        <p:nvSpPr>
          <p:cNvPr id="34" name="文字方塊 33"/>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r>
              <a:rPr lang="zh-TW" altLang="en-US" b="1" dirty="0"/>
              <a:t>五專</a:t>
            </a:r>
          </a:p>
        </p:txBody>
      </p:sp>
      <p:graphicFrame>
        <p:nvGraphicFramePr>
          <p:cNvPr id="36" name="內容版面配置區 3">
            <a:extLst>
              <a:ext uri="{FF2B5EF4-FFF2-40B4-BE49-F238E27FC236}">
                <a16:creationId xmlns:a16="http://schemas.microsoft.com/office/drawing/2014/main" id="{6AE82ABC-53FF-F94A-8165-BCF54DC6977B}"/>
              </a:ext>
            </a:extLst>
          </p:cNvPr>
          <p:cNvGraphicFramePr>
            <a:graphicFrameLocks/>
          </p:cNvGraphicFramePr>
          <p:nvPr>
            <p:extLst>
              <p:ext uri="{D42A27DB-BD31-4B8C-83A1-F6EECF244321}">
                <p14:modId xmlns:p14="http://schemas.microsoft.com/office/powerpoint/2010/main" val="304818175"/>
              </p:ext>
            </p:extLst>
          </p:nvPr>
        </p:nvGraphicFramePr>
        <p:xfrm>
          <a:off x="2617695" y="1411368"/>
          <a:ext cx="8229600" cy="4494495"/>
        </p:xfrm>
        <a:graphic>
          <a:graphicData uri="http://schemas.openxmlformats.org/drawingml/2006/table">
            <a:tbl>
              <a:tblPr/>
              <a:tblGrid>
                <a:gridCol w="1019175">
                  <a:extLst>
                    <a:ext uri="{9D8B030D-6E8A-4147-A177-3AD203B41FA5}">
                      <a16:colId xmlns:a16="http://schemas.microsoft.com/office/drawing/2014/main" val="895959537"/>
                    </a:ext>
                  </a:extLst>
                </a:gridCol>
                <a:gridCol w="3605213">
                  <a:extLst>
                    <a:ext uri="{9D8B030D-6E8A-4147-A177-3AD203B41FA5}">
                      <a16:colId xmlns:a16="http://schemas.microsoft.com/office/drawing/2014/main" val="807096214"/>
                    </a:ext>
                  </a:extLst>
                </a:gridCol>
                <a:gridCol w="3605212">
                  <a:extLst>
                    <a:ext uri="{9D8B030D-6E8A-4147-A177-3AD203B41FA5}">
                      <a16:colId xmlns:a16="http://schemas.microsoft.com/office/drawing/2014/main" val="88880641"/>
                    </a:ext>
                  </a:extLst>
                </a:gridCol>
              </a:tblGrid>
              <a:tr h="600356">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項目</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台南應用科技大學</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東方設計大學</a:t>
                      </a:r>
                      <a:endParaRPr kumimoji="0" lang="zh-TW" altLang="en-US" sz="3200" b="0" i="0" u="none" strike="noStrike" cap="none" normalizeH="0" baseline="0">
                        <a:ln>
                          <a:noFill/>
                        </a:ln>
                        <a:solidFill>
                          <a:srgbClr val="FF000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7797226"/>
                  </a:ext>
                </a:extLst>
              </a:tr>
              <a:tr h="2041525">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報名</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報名：</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7</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二</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8</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報名：</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一</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起</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書面審查資料繳交：</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5</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5</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五</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前</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7380316"/>
                  </a:ext>
                </a:extLst>
              </a:tr>
              <a:tr h="6937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考試</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25</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六</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24948957"/>
                  </a:ext>
                </a:extLst>
              </a:tr>
              <a:tr h="5794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放榜</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30</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四</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5</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17</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endPar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64632571"/>
                  </a:ext>
                </a:extLst>
              </a:tr>
              <a:tr h="579438">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0" i="0" u="none" strike="noStrike" cap="none" normalizeH="0" baseline="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報到</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4</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17</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一</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前</a:t>
                      </a:r>
                      <a:endPar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spcBef>
                          <a:spcPts val="1800"/>
                        </a:spcBef>
                        <a:buFont typeface="Arial" panose="020B0604020202020204" pitchFamily="34" charset="0"/>
                        <a:defRPr sz="2000" kern="1200">
                          <a:solidFill>
                            <a:schemeClr val="tx1"/>
                          </a:solidFill>
                          <a:latin typeface="Microsoft JhengHei UI" panose="020B0604030504040204" pitchFamily="34" charset="-120"/>
                          <a:ea typeface="Microsoft JhengHei UI" panose="020B0604030504040204" pitchFamily="34" charset="-120"/>
                        </a:defRPr>
                      </a:lvl1pPr>
                      <a:lvl2pPr marL="742950" indent="-285750" algn="l" defTabSz="914400" rtl="0" eaLnBrk="1" latinLnBrk="0" hangingPunct="1">
                        <a:spcBef>
                          <a:spcPts val="1200"/>
                        </a:spcBef>
                        <a:buFont typeface="Arial" panose="020B0604020202020204" pitchFamily="34" charset="0"/>
                        <a:defRPr sz="1800" kern="1200">
                          <a:solidFill>
                            <a:schemeClr val="tx1"/>
                          </a:solidFill>
                          <a:latin typeface="Microsoft JhengHei UI" panose="020B0604030504040204" pitchFamily="34" charset="-120"/>
                          <a:ea typeface="Microsoft JhengHei UI" panose="020B0604030504040204" pitchFamily="34" charset="-120"/>
                        </a:defRPr>
                      </a:lvl2pPr>
                      <a:lvl3pPr marL="1143000" indent="-228600" algn="l" defTabSz="914400" rtl="0" eaLnBrk="1" latinLnBrk="0" hangingPunct="1">
                        <a:spcBef>
                          <a:spcPts val="800"/>
                        </a:spcBef>
                        <a:buFont typeface="Arial" panose="020B0604020202020204" pitchFamily="34" charset="0"/>
                        <a:defRPr sz="1600" kern="1200">
                          <a:solidFill>
                            <a:schemeClr val="tx1"/>
                          </a:solidFill>
                          <a:latin typeface="Microsoft JhengHei UI" panose="020B0604030504040204" pitchFamily="34" charset="-120"/>
                          <a:ea typeface="Microsoft JhengHei UI" panose="020B0604030504040204" pitchFamily="34" charset="-120"/>
                        </a:defRPr>
                      </a:lvl3pPr>
                      <a:lvl4pPr marL="16002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4pPr>
                      <a:lvl5pPr marL="2057400" indent="-228600" algn="l" defTabSz="914400" rtl="0" eaLnBrk="1" latinLnBrk="0" hangingPunct="1">
                        <a:spcBef>
                          <a:spcPts val="600"/>
                        </a:spcBef>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5pPr>
                      <a:lvl6pPr marL="25146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6pPr>
                      <a:lvl7pPr marL="29718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7pPr>
                      <a:lvl8pPr marL="34290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8pPr>
                      <a:lvl9pPr marL="3886200" indent="-228600" algn="l" defTabSz="914400" rtl="0" eaLnBrk="0" fontAlgn="base" latinLnBrk="0" hangingPunct="0">
                        <a:spcBef>
                          <a:spcPts val="600"/>
                        </a:spcBef>
                        <a:spcAft>
                          <a:spcPct val="0"/>
                        </a:spcAft>
                        <a:buFont typeface="Arial" panose="020B0604020202020204" pitchFamily="34" charset="0"/>
                        <a:defRPr sz="1400" kern="12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112</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年</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6</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月</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14</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日</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三</a:t>
                      </a:r>
                      <a:r>
                        <a:rPr kumimoji="0" lang="en-US" altLang="zh-TW"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a:t>
                      </a:r>
                      <a:r>
                        <a:rPr kumimoji="0" lang="zh-TW" altLang="en-US" sz="2400" b="0" i="0" u="none" strike="noStrike" cap="none" normalizeH="0" baseline="0" dirty="0">
                          <a:ln>
                            <a:noFill/>
                          </a:ln>
                          <a:solidFill>
                            <a:schemeClr val="tx1"/>
                          </a:solidFill>
                          <a:effectLst/>
                          <a:latin typeface="Times New Roman" panose="02020603050405020304" pitchFamily="18" charset="0"/>
                          <a:ea typeface="標楷體" panose="02010601000101010101" pitchFamily="2" charset="-120"/>
                          <a:cs typeface="Times New Roman" panose="02020603050405020304" pitchFamily="18" charset="0"/>
                        </a:rPr>
                        <a:t>前</a:t>
                      </a:r>
                    </a:p>
                  </a:txBody>
                  <a:tcPr marT="45715" marB="45715" anchor="ctr" horzOverflow="overflow">
                    <a:lnL w="12700" cap="flat" cmpd="sng" algn="ctr">
                      <a:solidFill>
                        <a:srgbClr val="9A5315"/>
                      </a:solidFill>
                      <a:prstDash val="solid"/>
                      <a:round/>
                      <a:headEnd type="none" w="med" len="med"/>
                      <a:tailEnd type="none" w="med" len="med"/>
                    </a:lnL>
                    <a:lnR w="12700" cap="flat" cmpd="sng" algn="ctr">
                      <a:solidFill>
                        <a:srgbClr val="9A5315"/>
                      </a:solidFill>
                      <a:prstDash val="solid"/>
                      <a:round/>
                      <a:headEnd type="none" w="med" len="med"/>
                      <a:tailEnd type="none" w="med" len="med"/>
                    </a:lnR>
                    <a:lnT w="12700" cap="flat" cmpd="sng" algn="ctr">
                      <a:solidFill>
                        <a:srgbClr val="9A5315"/>
                      </a:solidFill>
                      <a:prstDash val="solid"/>
                      <a:round/>
                      <a:headEnd type="none" w="med" len="med"/>
                      <a:tailEnd type="none" w="med" len="med"/>
                    </a:lnT>
                    <a:lnB w="12700" cap="flat" cmpd="sng" algn="ctr">
                      <a:solidFill>
                        <a:srgbClr val="9A5315"/>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87815735"/>
                  </a:ext>
                </a:extLst>
              </a:tr>
            </a:tbl>
          </a:graphicData>
        </a:graphic>
      </p:graphicFrame>
    </p:spTree>
    <p:extLst>
      <p:ext uri="{BB962C8B-B14F-4D97-AF65-F5344CB8AC3E}">
        <p14:creationId xmlns:p14="http://schemas.microsoft.com/office/powerpoint/2010/main" val="153675683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769BC9">
                  <a:lumMod val="75000"/>
                </a:srgbClr>
              </a:solidFill>
              <a:effectLst/>
              <a:uLnTx/>
              <a:uFillTx/>
              <a:latin typeface="Calibri Light"/>
              <a:ea typeface="+mn-ea"/>
              <a:cs typeface="+mn-cs"/>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Calibri Light"/>
                <a:ea typeface="+mn-ea"/>
                <a:cs typeface="+mn-cs"/>
              </a:rPr>
              <a:t>特色招生</a:t>
            </a:r>
            <a:endParaRPr kumimoji="0" lang="en-US" altLang="zh-TW" sz="2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9BC9"/>
              </a:solidFill>
              <a:effectLst/>
              <a:uLnTx/>
              <a:uFillTx/>
              <a:latin typeface="Calibri Light"/>
              <a:ea typeface="+mn-ea"/>
              <a:cs typeface="+mn-cs"/>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0559"/>
            <a:ext cx="4383995"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46B996-B622-4B67-A455-51FC79324563}" type="slidenum">
              <a:rPr kumimoji="0" lang="en-US" sz="16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16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文字方塊 4"/>
          <p:cNvSpPr txBox="1"/>
          <p:nvPr/>
        </p:nvSpPr>
        <p:spPr>
          <a:xfrm>
            <a:off x="96615" y="3075521"/>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white"/>
                </a:solidFill>
                <a:effectLst/>
                <a:uLnTx/>
                <a:uFillTx/>
                <a:latin typeface="Calibri Light"/>
                <a:ea typeface="+mn-ea"/>
                <a:cs typeface="+mn-cs"/>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a:ln>
                  <a:noFill/>
                </a:ln>
                <a:solidFill>
                  <a:prstClr val="black"/>
                </a:solidFill>
                <a:effectLst/>
                <a:uLnTx/>
                <a:uFillTx/>
                <a:latin typeface="Calibri Light"/>
                <a:ea typeface="+mn-ea"/>
                <a:cs typeface="+mn-cs"/>
              </a:rPr>
              <a:t>五專招生資訊 　</a:t>
            </a:r>
            <a:endParaRPr kumimoji="0" lang="en-US" sz="4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mn-lt"/>
                <a:ea typeface="+mn-ea"/>
                <a:cs typeface="+mn-cs"/>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Calibri Light"/>
                <a:ea typeface="+mn-ea"/>
                <a:cs typeface="+mn-cs"/>
              </a:rPr>
              <a:t>五專</a:t>
            </a:r>
          </a:p>
        </p:txBody>
      </p:sp>
      <p:pic>
        <p:nvPicPr>
          <p:cNvPr id="3" name="圖片 2"/>
          <p:cNvPicPr>
            <a:picLocks noChangeAspect="1"/>
          </p:cNvPicPr>
          <p:nvPr/>
        </p:nvPicPr>
        <p:blipFill>
          <a:blip r:embed="rId2"/>
          <a:stretch>
            <a:fillRect/>
          </a:stretch>
        </p:blipFill>
        <p:spPr>
          <a:xfrm>
            <a:off x="2565545" y="1268049"/>
            <a:ext cx="8561905" cy="5219048"/>
          </a:xfrm>
          <a:prstGeom prst="rect">
            <a:avLst/>
          </a:prstGeom>
        </p:spPr>
      </p:pic>
    </p:spTree>
    <p:extLst>
      <p:ext uri="{BB962C8B-B14F-4D97-AF65-F5344CB8AC3E}">
        <p14:creationId xmlns:p14="http://schemas.microsoft.com/office/powerpoint/2010/main" val="3230026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769BC9">
                  <a:lumMod val="75000"/>
                </a:srgbClr>
              </a:solidFill>
              <a:effectLst/>
              <a:uLnTx/>
              <a:uFillTx/>
              <a:latin typeface="Calibri Light"/>
              <a:ea typeface="+mn-ea"/>
              <a:cs typeface="+mn-cs"/>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Calibri Light"/>
                <a:ea typeface="+mn-ea"/>
                <a:cs typeface="+mn-cs"/>
              </a:rPr>
              <a:t>特色招生</a:t>
            </a:r>
            <a:endParaRPr kumimoji="0" lang="en-US" altLang="zh-TW" sz="2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9BC9"/>
              </a:solidFill>
              <a:effectLst/>
              <a:uLnTx/>
              <a:uFillTx/>
              <a:latin typeface="Calibri Light"/>
              <a:ea typeface="+mn-ea"/>
              <a:cs typeface="+mn-cs"/>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0559"/>
            <a:ext cx="4383995"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46B996-B622-4B67-A455-51FC79324563}" type="slidenum">
              <a:rPr kumimoji="0" lang="en-US" sz="16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16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文字方塊 4"/>
          <p:cNvSpPr txBox="1"/>
          <p:nvPr/>
        </p:nvSpPr>
        <p:spPr>
          <a:xfrm>
            <a:off x="96615" y="3075521"/>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white"/>
                </a:solidFill>
                <a:effectLst/>
                <a:uLnTx/>
                <a:uFillTx/>
                <a:latin typeface="Calibri Light"/>
                <a:ea typeface="+mn-ea"/>
                <a:cs typeface="+mn-cs"/>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Calibri Light"/>
                <a:ea typeface="+mn-ea"/>
                <a:cs typeface="+mn-cs"/>
              </a:rPr>
              <a:t>五專招生資訊 　</a:t>
            </a:r>
            <a:endParaRPr kumimoji="0" lang="en-US" sz="4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Calibri Light"/>
                <a:ea typeface="+mn-ea"/>
                <a:cs typeface="+mn-cs"/>
              </a:rPr>
              <a:t>五專</a:t>
            </a:r>
          </a:p>
        </p:txBody>
      </p:sp>
      <p:pic>
        <p:nvPicPr>
          <p:cNvPr id="2" name="圖片 1"/>
          <p:cNvPicPr>
            <a:picLocks noChangeAspect="1"/>
          </p:cNvPicPr>
          <p:nvPr/>
        </p:nvPicPr>
        <p:blipFill>
          <a:blip r:embed="rId2"/>
          <a:stretch>
            <a:fillRect/>
          </a:stretch>
        </p:blipFill>
        <p:spPr>
          <a:xfrm>
            <a:off x="2675677" y="1112831"/>
            <a:ext cx="8547290" cy="5560055"/>
          </a:xfrm>
          <a:prstGeom prst="rect">
            <a:avLst/>
          </a:prstGeom>
        </p:spPr>
      </p:pic>
    </p:spTree>
    <p:extLst>
      <p:ext uri="{BB962C8B-B14F-4D97-AF65-F5344CB8AC3E}">
        <p14:creationId xmlns:p14="http://schemas.microsoft.com/office/powerpoint/2010/main" val="274740956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1200" cap="none" spc="0" normalizeH="0" baseline="0" noProof="0">
              <a:ln>
                <a:noFill/>
              </a:ln>
              <a:solidFill>
                <a:srgbClr val="769BC9">
                  <a:lumMod val="75000"/>
                </a:srgbClr>
              </a:solidFill>
              <a:effectLst/>
              <a:uLnTx/>
              <a:uFillTx/>
              <a:latin typeface="Calibri Light"/>
              <a:ea typeface="+mn-ea"/>
              <a:cs typeface="+mn-cs"/>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800" b="1" i="0" u="none" strike="noStrike" kern="1200" cap="none" spc="0" normalizeH="0" baseline="0" noProof="0" dirty="0">
                <a:ln>
                  <a:noFill/>
                </a:ln>
                <a:solidFill>
                  <a:prstClr val="white"/>
                </a:solidFill>
                <a:effectLst/>
                <a:uLnTx/>
                <a:uFillTx/>
                <a:latin typeface="Calibri Light"/>
                <a:ea typeface="+mn-ea"/>
                <a:cs typeface="+mn-cs"/>
              </a:rPr>
              <a:t>特色招生</a:t>
            </a:r>
            <a:endParaRPr kumimoji="0" lang="en-US" altLang="zh-TW" sz="2800" b="1"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769BC9"/>
              </a:solidFill>
              <a:effectLst/>
              <a:uLnTx/>
              <a:uFillTx/>
              <a:latin typeface="Calibri Light"/>
              <a:ea typeface="+mn-ea"/>
              <a:cs typeface="+mn-cs"/>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0559"/>
            <a:ext cx="4383995" cy="16301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Light"/>
              <a:ea typeface="+mn-ea"/>
              <a:cs typeface="+mn-cs"/>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1046B996-B622-4B67-A455-51FC79324563}" type="slidenum">
              <a:rPr kumimoji="0" lang="en-US" sz="1600" b="0" i="0" u="none" strike="noStrike" kern="1200" cap="none" spc="0" normalizeH="0" baseline="0" noProof="0" smtClean="0">
                <a:ln>
                  <a:noFill/>
                </a:ln>
                <a:solidFill>
                  <a:prstClr val="white"/>
                </a:solidFill>
                <a:effectLst/>
                <a:uLnTx/>
                <a:uFillTx/>
                <a:latin typeface="Calibri Light"/>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16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2" y="28283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183358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Light"/>
              <a:ea typeface="+mn-ea"/>
              <a:cs typeface="+mn-cs"/>
            </a:endParaRPr>
          </a:p>
        </p:txBody>
      </p:sp>
      <p:sp>
        <p:nvSpPr>
          <p:cNvPr id="5" name="文字方塊 4"/>
          <p:cNvSpPr txBox="1"/>
          <p:nvPr/>
        </p:nvSpPr>
        <p:spPr>
          <a:xfrm>
            <a:off x="96615" y="3075521"/>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dirty="0">
                <a:solidFill>
                  <a:prstClr val="white"/>
                </a:solidFill>
                <a:latin typeface="Calibri Light"/>
              </a:rPr>
              <a:t>技高</a:t>
            </a: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600" b="0" i="0" u="none" strike="noStrike" kern="1200" cap="none" spc="0" normalizeH="0" baseline="0" noProof="0" dirty="0">
                <a:ln>
                  <a:noFill/>
                </a:ln>
                <a:solidFill>
                  <a:prstClr val="white"/>
                </a:solidFill>
                <a:effectLst/>
                <a:uLnTx/>
                <a:uFillTx/>
                <a:latin typeface="Calibri Light"/>
                <a:ea typeface="+mn-ea"/>
                <a:cs typeface="+mn-cs"/>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8899699" cy="677108"/>
          </a:xfrm>
          <a:prstGeom prst="rect">
            <a:avLst/>
          </a:prstGeom>
          <a:noFill/>
        </p:spPr>
        <p:txBody>
          <a:bodyPr wrap="square" lIns="0" tIns="0" rIns="0" bIns="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4400" b="1" i="0" u="none" strike="noStrike" kern="1200" cap="none" spc="0" normalizeH="0" baseline="0" noProof="0" dirty="0">
                <a:ln>
                  <a:noFill/>
                </a:ln>
                <a:solidFill>
                  <a:prstClr val="black"/>
                </a:solidFill>
                <a:effectLst/>
                <a:uLnTx/>
                <a:uFillTx/>
                <a:latin typeface="Calibri Light"/>
                <a:ea typeface="+mn-ea"/>
                <a:cs typeface="+mn-cs"/>
              </a:rPr>
              <a:t>五專招生資訊 　</a:t>
            </a:r>
            <a:endParaRPr kumimoji="0" lang="en-US" sz="4400" b="1" i="0" u="none" strike="noStrike" kern="1200" cap="none" spc="0" normalizeH="0" baseline="0" noProof="0" dirty="0">
              <a:ln>
                <a:noFill/>
              </a:ln>
              <a:solidFill>
                <a:prstClr val="black"/>
              </a:solidFill>
              <a:effectLst/>
              <a:uLnTx/>
              <a:uFillTx/>
              <a:latin typeface="Calibri Light"/>
              <a:ea typeface="+mn-ea"/>
              <a:cs typeface="+mn-cs"/>
            </a:endParaRPr>
          </a:p>
        </p:txBody>
      </p:sp>
      <p:sp>
        <p:nvSpPr>
          <p:cNvPr id="34" name="文字方塊 33"/>
          <p:cNvSpPr txBox="1"/>
          <p:nvPr/>
        </p:nvSpPr>
        <p:spPr>
          <a:xfrm>
            <a:off x="96613" y="1042032"/>
            <a:ext cx="1569660"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0" i="0" u="none" strike="noStrike" kern="1200" cap="none" spc="0" normalizeH="0" baseline="0" noProof="0" dirty="0">
                <a:ln>
                  <a:noFill/>
                </a:ln>
                <a:solidFill>
                  <a:prstClr val="white"/>
                </a:solidFill>
                <a:effectLst/>
                <a:uLnTx/>
                <a:uFillTx/>
                <a:latin typeface="Calibri Light"/>
                <a:ea typeface="+mn-ea"/>
                <a:cs typeface="+mn-cs"/>
              </a:rPr>
              <a:t>藝才、體育班</a:t>
            </a:r>
          </a:p>
        </p:txBody>
      </p:sp>
      <p:sp>
        <p:nvSpPr>
          <p:cNvPr id="35" name="文字方塊 34"/>
          <p:cNvSpPr txBox="1"/>
          <p:nvPr/>
        </p:nvSpPr>
        <p:spPr>
          <a:xfrm>
            <a:off x="558282" y="2081953"/>
            <a:ext cx="6463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1800" b="1" i="0" u="none" strike="noStrike" kern="1200" cap="none" spc="0" normalizeH="0" baseline="0" noProof="0" dirty="0">
                <a:ln>
                  <a:noFill/>
                </a:ln>
                <a:solidFill>
                  <a:prstClr val="black"/>
                </a:solidFill>
                <a:effectLst/>
                <a:uLnTx/>
                <a:uFillTx/>
                <a:latin typeface="Calibri Light"/>
                <a:ea typeface="+mn-ea"/>
                <a:cs typeface="+mn-cs"/>
              </a:rPr>
              <a:t>五專</a:t>
            </a:r>
          </a:p>
        </p:txBody>
      </p:sp>
      <p:pic>
        <p:nvPicPr>
          <p:cNvPr id="3" name="圖片 2"/>
          <p:cNvPicPr>
            <a:picLocks noChangeAspect="1"/>
          </p:cNvPicPr>
          <p:nvPr/>
        </p:nvPicPr>
        <p:blipFill>
          <a:blip r:embed="rId2"/>
          <a:stretch>
            <a:fillRect/>
          </a:stretch>
        </p:blipFill>
        <p:spPr>
          <a:xfrm>
            <a:off x="2726756" y="1244862"/>
            <a:ext cx="8619048" cy="5161905"/>
          </a:xfrm>
          <a:prstGeom prst="rect">
            <a:avLst/>
          </a:prstGeom>
        </p:spPr>
      </p:pic>
    </p:spTree>
    <p:extLst>
      <p:ext uri="{BB962C8B-B14F-4D97-AF65-F5344CB8AC3E}">
        <p14:creationId xmlns:p14="http://schemas.microsoft.com/office/powerpoint/2010/main" val="128633335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4629"/>
            <a:ext cx="4922379" cy="158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56</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283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b="1" dirty="0"/>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3429970" y="365758"/>
            <a:ext cx="9120619" cy="615553"/>
          </a:xfrm>
          <a:prstGeom prst="rect">
            <a:avLst/>
          </a:prstGeom>
          <a:noFill/>
        </p:spPr>
        <p:txBody>
          <a:bodyPr wrap="square" lIns="0" tIns="0" rIns="0" bIns="0" rtlCol="0" anchor="t">
            <a:spAutoFit/>
          </a:bodyPr>
          <a:lstStyle/>
          <a:p>
            <a:pPr algn="ctr"/>
            <a:r>
              <a:rPr lang="zh-TW" altLang="en-US" sz="4000" b="1" dirty="0"/>
              <a:t>　　新北市特色招生專業群科甄選</a:t>
            </a:r>
            <a:endParaRPr lang="en-US" sz="4000" b="1" dirty="0">
              <a:solidFill>
                <a:srgbClr val="FF0000"/>
              </a:solidFill>
            </a:endParaRPr>
          </a:p>
        </p:txBody>
      </p:sp>
      <p:sp>
        <p:nvSpPr>
          <p:cNvPr id="3" name="矩形 2"/>
          <p:cNvSpPr/>
          <p:nvPr/>
        </p:nvSpPr>
        <p:spPr>
          <a:xfrm>
            <a:off x="2425253" y="1271855"/>
            <a:ext cx="9753201" cy="5339923"/>
          </a:xfrm>
          <a:prstGeom prst="rect">
            <a:avLst/>
          </a:prstGeom>
        </p:spPr>
        <p:txBody>
          <a:bodyPr wrap="square">
            <a:spAutoFit/>
          </a:bodyPr>
          <a:lstStyle/>
          <a:p>
            <a:pPr>
              <a:spcBef>
                <a:spcPts val="100"/>
              </a:spcBef>
              <a:spcAft>
                <a:spcPts val="100"/>
              </a:spcAft>
              <a:buFontTx/>
              <a:buNone/>
              <a:defRPr/>
            </a:pPr>
            <a:r>
              <a:rPr lang="zh-TW" altLang="en-US" sz="2000" dirty="0">
                <a:latin typeface="+mn-ea"/>
              </a:rPr>
              <a:t>招生對象：國中畢業生、就讀海外臺灣學校及大陸臺商學校學生等</a:t>
            </a:r>
            <a:endParaRPr lang="en-US" altLang="zh-TW" sz="2000" dirty="0">
              <a:latin typeface="+mn-ea"/>
            </a:endParaRPr>
          </a:p>
          <a:p>
            <a:pPr>
              <a:spcBef>
                <a:spcPts val="100"/>
              </a:spcBef>
              <a:spcAft>
                <a:spcPts val="100"/>
              </a:spcAft>
              <a:buFontTx/>
              <a:buNone/>
              <a:defRPr/>
            </a:pPr>
            <a:r>
              <a:rPr lang="zh-TW" altLang="en-US" sz="2000" dirty="0">
                <a:latin typeface="+mn-ea"/>
              </a:rPr>
              <a:t>招生學校：</a:t>
            </a:r>
            <a:r>
              <a:rPr lang="zh-TW" altLang="zh-TW" sz="2000" dirty="0">
                <a:latin typeface="+mn-ea"/>
              </a:rPr>
              <a:t>新北市公私立</a:t>
            </a:r>
            <a:r>
              <a:rPr lang="zh-TW" altLang="en-US" sz="2000" dirty="0">
                <a:latin typeface="+mn-ea"/>
              </a:rPr>
              <a:t>技術型高中</a:t>
            </a:r>
            <a:r>
              <a:rPr lang="en-US" altLang="zh-TW" b="1" dirty="0">
                <a:solidFill>
                  <a:srgbClr val="FF0000"/>
                </a:solidFill>
                <a:latin typeface="+mn-ea"/>
              </a:rPr>
              <a:t>(112</a:t>
            </a:r>
            <a:r>
              <a:rPr lang="zh-TW" altLang="en-US" b="1" dirty="0">
                <a:solidFill>
                  <a:srgbClr val="FF0000"/>
                </a:solidFill>
                <a:latin typeface="+mn-ea"/>
              </a:rPr>
              <a:t>學年度 </a:t>
            </a:r>
            <a:r>
              <a:rPr lang="en-US" altLang="zh-TW" b="1" dirty="0">
                <a:solidFill>
                  <a:srgbClr val="FF0000"/>
                </a:solidFill>
                <a:latin typeface="+mn-ea"/>
              </a:rPr>
              <a:t>13</a:t>
            </a:r>
            <a:r>
              <a:rPr lang="zh-TW" altLang="en-US" b="1" dirty="0">
                <a:solidFill>
                  <a:srgbClr val="FF0000"/>
                </a:solidFill>
                <a:latin typeface="+mn-ea"/>
              </a:rPr>
              <a:t>校</a:t>
            </a:r>
            <a:r>
              <a:rPr lang="en-US" altLang="zh-TW" b="1" dirty="0">
                <a:solidFill>
                  <a:srgbClr val="FF0000"/>
                </a:solidFill>
                <a:latin typeface="+mn-ea"/>
              </a:rPr>
              <a:t>67</a:t>
            </a:r>
            <a:r>
              <a:rPr lang="zh-TW" altLang="en-US" b="1" dirty="0">
                <a:solidFill>
                  <a:srgbClr val="FF0000"/>
                </a:solidFill>
                <a:latin typeface="+mn-ea"/>
              </a:rPr>
              <a:t>科</a:t>
            </a:r>
            <a:r>
              <a:rPr lang="en-US" altLang="zh-TW" b="1" dirty="0">
                <a:solidFill>
                  <a:srgbClr val="FF0000"/>
                </a:solidFill>
                <a:latin typeface="+mn-ea"/>
              </a:rPr>
              <a:t>)</a:t>
            </a:r>
          </a:p>
          <a:p>
            <a:pPr>
              <a:spcBef>
                <a:spcPts val="100"/>
              </a:spcBef>
              <a:spcAft>
                <a:spcPts val="100"/>
              </a:spcAft>
              <a:buFont typeface="Arial" panose="020B0604020202020204" pitchFamily="34" charset="0"/>
              <a:buNone/>
              <a:defRPr/>
            </a:pPr>
            <a:r>
              <a:rPr lang="zh-TW" altLang="en-US" sz="2000" dirty="0">
                <a:latin typeface="+mn-ea"/>
              </a:rPr>
              <a:t>招生名額：</a:t>
            </a:r>
            <a:r>
              <a:rPr lang="en-US" altLang="zh-TW" sz="2000" dirty="0">
                <a:latin typeface="+mn-ea"/>
              </a:rPr>
              <a:t>112</a:t>
            </a:r>
            <a:r>
              <a:rPr lang="zh-TW" altLang="en-US" sz="2000" dirty="0">
                <a:latin typeface="+mn-ea"/>
              </a:rPr>
              <a:t>學年度</a:t>
            </a:r>
            <a:r>
              <a:rPr lang="zh-TW" altLang="en-US" sz="2000" b="1" dirty="0">
                <a:solidFill>
                  <a:srgbClr val="FF0000"/>
                </a:solidFill>
                <a:latin typeface="+mn-ea"/>
              </a:rPr>
              <a:t>總計</a:t>
            </a:r>
            <a:r>
              <a:rPr lang="en-US" altLang="zh-TW" sz="2000" b="1" dirty="0">
                <a:solidFill>
                  <a:srgbClr val="FF0000"/>
                </a:solidFill>
                <a:latin typeface="+mn-ea"/>
              </a:rPr>
              <a:t>1,079</a:t>
            </a:r>
            <a:r>
              <a:rPr lang="zh-TW" altLang="en-US" sz="2000" b="1" dirty="0">
                <a:solidFill>
                  <a:srgbClr val="FF0000"/>
                </a:solidFill>
                <a:latin typeface="+mn-ea"/>
              </a:rPr>
              <a:t>名</a:t>
            </a:r>
            <a:endParaRPr lang="en-US" altLang="zh-TW" sz="2000" b="1" dirty="0">
              <a:solidFill>
                <a:srgbClr val="FF0000"/>
              </a:solidFill>
              <a:latin typeface="+mn-ea"/>
            </a:endParaRPr>
          </a:p>
          <a:p>
            <a:pPr>
              <a:spcBef>
                <a:spcPts val="100"/>
              </a:spcBef>
              <a:spcAft>
                <a:spcPts val="100"/>
              </a:spcAft>
              <a:defRPr/>
            </a:pPr>
            <a:r>
              <a:rPr lang="zh-TW" altLang="en-US" sz="2000" dirty="0">
                <a:latin typeface="+mn-ea"/>
              </a:rPr>
              <a:t>主委學校：新北市立鶯歌工商</a:t>
            </a:r>
            <a:endParaRPr lang="en-US" altLang="zh-TW" sz="2000" dirty="0">
              <a:latin typeface="+mn-ea"/>
            </a:endParaRPr>
          </a:p>
          <a:p>
            <a:pPr>
              <a:spcBef>
                <a:spcPts val="100"/>
              </a:spcBef>
              <a:spcAft>
                <a:spcPts val="100"/>
              </a:spcAft>
              <a:defRPr/>
            </a:pPr>
            <a:r>
              <a:rPr lang="zh-TW" altLang="en-US" sz="2000" dirty="0">
                <a:latin typeface="+mn-ea"/>
              </a:rPr>
              <a:t>報名作業：</a:t>
            </a:r>
          </a:p>
          <a:p>
            <a:pPr>
              <a:spcBef>
                <a:spcPts val="100"/>
              </a:spcBef>
              <a:spcAft>
                <a:spcPts val="100"/>
              </a:spcAft>
              <a:buFontTx/>
              <a:buNone/>
            </a:pPr>
            <a:r>
              <a:rPr lang="zh-TW" altLang="en-US" sz="2000" dirty="0">
                <a:latin typeface="+mn-ea"/>
              </a:rPr>
              <a:t>       </a:t>
            </a:r>
            <a:r>
              <a:rPr lang="zh-TW" altLang="en-US" sz="2000" b="1" dirty="0">
                <a:solidFill>
                  <a:srgbClr val="FF0000"/>
                </a:solidFill>
                <a:latin typeface="+mn-ea"/>
              </a:rPr>
              <a:t>學生基本資料網路輸入：</a:t>
            </a:r>
          </a:p>
          <a:p>
            <a:pPr>
              <a:spcBef>
                <a:spcPts val="100"/>
              </a:spcBef>
              <a:spcAft>
                <a:spcPts val="100"/>
              </a:spcAft>
              <a:buFontTx/>
              <a:buNone/>
            </a:pPr>
            <a:r>
              <a:rPr lang="zh-TW" altLang="en-US" sz="1600" dirty="0">
                <a:latin typeface="+mn-ea"/>
              </a:rPr>
              <a:t>        </a:t>
            </a:r>
            <a:r>
              <a:rPr lang="en-US" altLang="zh-TW" sz="2000" b="1" dirty="0">
                <a:latin typeface="+mn-ea"/>
              </a:rPr>
              <a:t>112</a:t>
            </a:r>
            <a:r>
              <a:rPr lang="zh-TW" altLang="en-US" sz="2000" b="1" dirty="0">
                <a:latin typeface="+mn-ea"/>
              </a:rPr>
              <a:t>年</a:t>
            </a:r>
            <a:r>
              <a:rPr lang="en-US" altLang="zh-TW" sz="2000" b="1" dirty="0">
                <a:latin typeface="+mn-ea"/>
              </a:rPr>
              <a:t>2</a:t>
            </a:r>
            <a:r>
              <a:rPr lang="zh-TW" altLang="en-US" sz="2000" b="1" dirty="0">
                <a:latin typeface="+mn-ea"/>
              </a:rPr>
              <a:t>月</a:t>
            </a:r>
            <a:r>
              <a:rPr lang="en-US" altLang="zh-TW" sz="2000" b="1" dirty="0">
                <a:latin typeface="+mn-ea"/>
              </a:rPr>
              <a:t>14</a:t>
            </a:r>
            <a:r>
              <a:rPr lang="zh-TW" altLang="en-US" sz="2000" b="1" dirty="0">
                <a:latin typeface="+mn-ea"/>
              </a:rPr>
              <a:t>日上午</a:t>
            </a:r>
            <a:r>
              <a:rPr lang="en-US" altLang="zh-TW" sz="2000" b="1" dirty="0">
                <a:latin typeface="+mn-ea"/>
              </a:rPr>
              <a:t>8</a:t>
            </a:r>
            <a:r>
              <a:rPr lang="zh-TW" altLang="en-US" sz="2000" b="1" dirty="0">
                <a:latin typeface="+mn-ea"/>
              </a:rPr>
              <a:t>時至</a:t>
            </a:r>
            <a:r>
              <a:rPr lang="en-US" altLang="zh-TW" sz="2000" b="1" dirty="0">
                <a:latin typeface="+mn-ea"/>
              </a:rPr>
              <a:t>3</a:t>
            </a:r>
            <a:r>
              <a:rPr lang="zh-TW" altLang="en-US" sz="2000" b="1" dirty="0">
                <a:latin typeface="+mn-ea"/>
              </a:rPr>
              <a:t>月</a:t>
            </a:r>
            <a:r>
              <a:rPr lang="en-US" altLang="zh-TW" sz="2000" b="1" dirty="0">
                <a:latin typeface="+mn-ea"/>
              </a:rPr>
              <a:t>9</a:t>
            </a:r>
            <a:r>
              <a:rPr lang="zh-TW" altLang="en-US" sz="2000" b="1" dirty="0">
                <a:latin typeface="+mn-ea"/>
              </a:rPr>
              <a:t>日中午</a:t>
            </a:r>
            <a:r>
              <a:rPr lang="en-US" altLang="zh-TW" sz="2000" b="1" dirty="0">
                <a:latin typeface="+mn-ea"/>
              </a:rPr>
              <a:t>12</a:t>
            </a:r>
            <a:r>
              <a:rPr lang="zh-TW" altLang="en-US" sz="2000" b="1" dirty="0">
                <a:latin typeface="+mn-ea"/>
              </a:rPr>
              <a:t>時止</a:t>
            </a:r>
            <a:r>
              <a:rPr lang="zh-TW" altLang="en-US" sz="1600" dirty="0">
                <a:latin typeface="+mn-ea"/>
              </a:rPr>
              <a:t>，考生至委員會網站輸入報名基本資料、</a:t>
            </a:r>
            <a:endParaRPr lang="en-US" altLang="zh-TW" sz="1600" dirty="0">
              <a:latin typeface="+mn-ea"/>
            </a:endParaRPr>
          </a:p>
          <a:p>
            <a:pPr>
              <a:spcBef>
                <a:spcPts val="100"/>
              </a:spcBef>
              <a:spcAft>
                <a:spcPts val="100"/>
              </a:spcAft>
              <a:buFontTx/>
              <a:buNone/>
            </a:pPr>
            <a:r>
              <a:rPr lang="zh-TW" altLang="en-US" sz="1600" dirty="0">
                <a:latin typeface="+mn-ea"/>
              </a:rPr>
              <a:t>         選填報考群別、志願序及上傳作業。</a:t>
            </a:r>
            <a:r>
              <a:rPr lang="en-US" altLang="zh-TW" sz="1600" dirty="0">
                <a:latin typeface="+mn-ea"/>
              </a:rPr>
              <a:t>(</a:t>
            </a:r>
            <a:r>
              <a:rPr lang="zh-TW" altLang="en-US" sz="1600" dirty="0">
                <a:latin typeface="+mn-ea"/>
              </a:rPr>
              <a:t>未輸入相關資料考生，則無法進行報名收件</a:t>
            </a:r>
            <a:r>
              <a:rPr lang="en-US" altLang="zh-TW" sz="1600" dirty="0">
                <a:latin typeface="+mn-ea"/>
              </a:rPr>
              <a:t>)</a:t>
            </a:r>
            <a:endParaRPr lang="zh-TW" altLang="en-US" sz="1600" dirty="0">
              <a:latin typeface="+mn-ea"/>
            </a:endParaRPr>
          </a:p>
          <a:p>
            <a:pPr>
              <a:spcBef>
                <a:spcPts val="100"/>
              </a:spcBef>
              <a:spcAft>
                <a:spcPts val="100"/>
              </a:spcAft>
              <a:buFontTx/>
              <a:buNone/>
            </a:pPr>
            <a:r>
              <a:rPr lang="zh-TW" altLang="en-US" sz="2000" b="1" dirty="0">
                <a:solidFill>
                  <a:srgbClr val="FF0000"/>
                </a:solidFill>
                <a:latin typeface="+mn-ea"/>
              </a:rPr>
              <a:t>       報名繳件：</a:t>
            </a:r>
          </a:p>
          <a:p>
            <a:pPr>
              <a:spcBef>
                <a:spcPts val="100"/>
              </a:spcBef>
              <a:spcAft>
                <a:spcPts val="100"/>
              </a:spcAft>
              <a:buFontTx/>
              <a:buNone/>
            </a:pPr>
            <a:r>
              <a:rPr lang="zh-TW" altLang="en-US" sz="2000" dirty="0">
                <a:latin typeface="+mn-ea"/>
              </a:rPr>
              <a:t>        </a:t>
            </a:r>
            <a:r>
              <a:rPr lang="en-US" altLang="zh-TW" sz="2000" dirty="0">
                <a:latin typeface="+mn-ea"/>
              </a:rPr>
              <a:t>1.</a:t>
            </a:r>
            <a:r>
              <a:rPr lang="zh-TW" altLang="en-US" sz="2000" dirty="0">
                <a:latin typeface="+mn-ea"/>
              </a:rPr>
              <a:t>集體報名：</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13</a:t>
            </a:r>
            <a:r>
              <a:rPr lang="zh-TW" altLang="en-US" sz="2000" dirty="0">
                <a:latin typeface="+mn-ea"/>
              </a:rPr>
              <a:t>日</a:t>
            </a:r>
            <a:r>
              <a:rPr lang="en-US" altLang="zh-TW" sz="2000" dirty="0">
                <a:latin typeface="+mn-ea"/>
              </a:rPr>
              <a:t>-3</a:t>
            </a:r>
            <a:r>
              <a:rPr lang="zh-TW" altLang="en-US" sz="2000" dirty="0">
                <a:latin typeface="+mn-ea"/>
              </a:rPr>
              <a:t>月</a:t>
            </a:r>
            <a:r>
              <a:rPr lang="en-US" altLang="zh-TW" sz="2000" dirty="0">
                <a:latin typeface="+mn-ea"/>
              </a:rPr>
              <a:t>14</a:t>
            </a:r>
            <a:r>
              <a:rPr lang="zh-TW" altLang="en-US" sz="2000" dirty="0">
                <a:latin typeface="+mn-ea"/>
              </a:rPr>
              <a:t>日上午</a:t>
            </a:r>
            <a:r>
              <a:rPr lang="en-US" altLang="zh-TW" sz="2000" dirty="0">
                <a:latin typeface="+mn-ea"/>
              </a:rPr>
              <a:t>9</a:t>
            </a:r>
            <a:r>
              <a:rPr lang="zh-TW" altLang="en-US" sz="2000" dirty="0">
                <a:latin typeface="+mn-ea"/>
              </a:rPr>
              <a:t>時至下午</a:t>
            </a:r>
            <a:r>
              <a:rPr lang="en-US" altLang="zh-TW" sz="2000" dirty="0">
                <a:latin typeface="+mn-ea"/>
              </a:rPr>
              <a:t>4</a:t>
            </a:r>
            <a:r>
              <a:rPr lang="zh-TW" altLang="en-US" sz="2000" dirty="0">
                <a:latin typeface="+mn-ea"/>
              </a:rPr>
              <a:t>時</a:t>
            </a:r>
          </a:p>
          <a:p>
            <a:pPr>
              <a:spcBef>
                <a:spcPts val="100"/>
              </a:spcBef>
              <a:spcAft>
                <a:spcPts val="100"/>
              </a:spcAft>
              <a:buFontTx/>
              <a:buNone/>
            </a:pPr>
            <a:r>
              <a:rPr lang="zh-TW" altLang="en-US" sz="2000" dirty="0">
                <a:latin typeface="+mn-ea"/>
              </a:rPr>
              <a:t>        </a:t>
            </a:r>
            <a:r>
              <a:rPr lang="en-US" altLang="zh-TW" sz="2000" dirty="0">
                <a:latin typeface="+mn-ea"/>
              </a:rPr>
              <a:t>2.</a:t>
            </a:r>
            <a:r>
              <a:rPr lang="zh-TW" altLang="en-US" sz="2000" dirty="0">
                <a:latin typeface="+mn-ea"/>
              </a:rPr>
              <a:t>個別報名：</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14</a:t>
            </a:r>
            <a:r>
              <a:rPr lang="zh-TW" altLang="en-US" sz="2000" dirty="0">
                <a:latin typeface="+mn-ea"/>
              </a:rPr>
              <a:t>日上午</a:t>
            </a:r>
            <a:r>
              <a:rPr lang="en-US" altLang="zh-TW" sz="2000" dirty="0">
                <a:latin typeface="+mn-ea"/>
              </a:rPr>
              <a:t>9</a:t>
            </a:r>
            <a:r>
              <a:rPr lang="zh-TW" altLang="en-US" sz="2000" dirty="0">
                <a:latin typeface="+mn-ea"/>
              </a:rPr>
              <a:t>時至下午</a:t>
            </a:r>
            <a:r>
              <a:rPr lang="en-US" altLang="zh-TW" sz="2000" dirty="0">
                <a:latin typeface="+mn-ea"/>
              </a:rPr>
              <a:t>4</a:t>
            </a:r>
            <a:r>
              <a:rPr lang="zh-TW" altLang="en-US" sz="2000" dirty="0">
                <a:latin typeface="+mn-ea"/>
              </a:rPr>
              <a:t>時</a:t>
            </a:r>
          </a:p>
          <a:p>
            <a:pPr>
              <a:spcBef>
                <a:spcPts val="100"/>
              </a:spcBef>
              <a:spcAft>
                <a:spcPts val="100"/>
              </a:spcAft>
              <a:buFontTx/>
              <a:buNone/>
            </a:pPr>
            <a:r>
              <a:rPr lang="zh-TW" altLang="en-US" sz="2000" dirty="0">
                <a:latin typeface="+mn-ea"/>
              </a:rPr>
              <a:t>測驗時間：</a:t>
            </a:r>
            <a:r>
              <a:rPr lang="en-US" altLang="zh-TW" sz="2000" dirty="0">
                <a:latin typeface="+mn-ea"/>
              </a:rPr>
              <a:t>112</a:t>
            </a:r>
            <a:r>
              <a:rPr lang="zh-TW" altLang="en-US" sz="2000" dirty="0">
                <a:latin typeface="+mn-ea"/>
              </a:rPr>
              <a:t>年</a:t>
            </a:r>
            <a:r>
              <a:rPr lang="en-US" altLang="zh-TW" sz="2000" dirty="0">
                <a:latin typeface="+mn-ea"/>
              </a:rPr>
              <a:t>4</a:t>
            </a:r>
            <a:r>
              <a:rPr lang="zh-TW" altLang="en-US" sz="2000" dirty="0">
                <a:latin typeface="+mn-ea"/>
              </a:rPr>
              <a:t>月</a:t>
            </a:r>
            <a:r>
              <a:rPr lang="en-US" altLang="zh-TW" sz="2000" dirty="0">
                <a:latin typeface="+mn-ea"/>
              </a:rPr>
              <a:t>22</a:t>
            </a:r>
            <a:r>
              <a:rPr lang="zh-TW" altLang="en-US" sz="2000" dirty="0">
                <a:latin typeface="+mn-ea"/>
              </a:rPr>
              <a:t>日</a:t>
            </a:r>
            <a:r>
              <a:rPr lang="en-US" altLang="zh-TW" sz="2000" dirty="0">
                <a:latin typeface="+mn-ea"/>
              </a:rPr>
              <a:t>(</a:t>
            </a:r>
            <a:r>
              <a:rPr lang="zh-TW" altLang="en-US" sz="2000" dirty="0">
                <a:latin typeface="+mn-ea"/>
              </a:rPr>
              <a:t>星期六</a:t>
            </a:r>
            <a:r>
              <a:rPr lang="en-US" altLang="zh-TW" sz="2000" dirty="0">
                <a:latin typeface="+mn-ea"/>
              </a:rPr>
              <a:t>)</a:t>
            </a:r>
          </a:p>
          <a:p>
            <a:pPr>
              <a:spcBef>
                <a:spcPts val="100"/>
              </a:spcBef>
              <a:spcAft>
                <a:spcPts val="100"/>
              </a:spcAft>
              <a:buFontTx/>
              <a:buNone/>
            </a:pPr>
            <a:r>
              <a:rPr lang="zh-TW" altLang="en-US" sz="2000" dirty="0">
                <a:latin typeface="+mn-ea"/>
              </a:rPr>
              <a:t>放榜：</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14</a:t>
            </a:r>
            <a:r>
              <a:rPr lang="zh-TW" altLang="en-US" sz="2000" dirty="0">
                <a:latin typeface="+mn-ea"/>
              </a:rPr>
              <a:t>日 </a:t>
            </a:r>
            <a:endParaRPr lang="en-US" altLang="zh-TW" sz="2000" dirty="0">
              <a:latin typeface="+mn-ea"/>
            </a:endParaRPr>
          </a:p>
          <a:p>
            <a:pPr>
              <a:spcBef>
                <a:spcPts val="100"/>
              </a:spcBef>
              <a:spcAft>
                <a:spcPts val="100"/>
              </a:spcAft>
              <a:buFontTx/>
              <a:buNone/>
            </a:pPr>
            <a:r>
              <a:rPr lang="zh-TW" altLang="en-US" sz="2000" dirty="0">
                <a:latin typeface="+mn-ea"/>
              </a:rPr>
              <a:t>報到：正取生報到：</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15</a:t>
            </a:r>
            <a:r>
              <a:rPr lang="zh-TW" altLang="en-US" sz="2000" dirty="0">
                <a:latin typeface="+mn-ea"/>
              </a:rPr>
              <a:t>日上午</a:t>
            </a:r>
            <a:r>
              <a:rPr lang="en-US" altLang="zh-TW" sz="2000" dirty="0">
                <a:latin typeface="+mn-ea"/>
              </a:rPr>
              <a:t>9</a:t>
            </a:r>
            <a:r>
              <a:rPr lang="zh-TW" altLang="en-US" sz="2000" dirty="0">
                <a:latin typeface="+mn-ea"/>
              </a:rPr>
              <a:t>時至</a:t>
            </a:r>
            <a:r>
              <a:rPr lang="en-US" altLang="zh-TW" sz="2000" dirty="0">
                <a:latin typeface="+mn-ea"/>
              </a:rPr>
              <a:t>12</a:t>
            </a:r>
            <a:r>
              <a:rPr lang="zh-TW" altLang="en-US" sz="2000" dirty="0">
                <a:latin typeface="+mn-ea"/>
              </a:rPr>
              <a:t>時止。</a:t>
            </a:r>
          </a:p>
          <a:p>
            <a:pPr>
              <a:spcBef>
                <a:spcPts val="100"/>
              </a:spcBef>
              <a:spcAft>
                <a:spcPts val="100"/>
              </a:spcAft>
              <a:buFontTx/>
              <a:buNone/>
            </a:pPr>
            <a:r>
              <a:rPr lang="zh-TW" altLang="en-US" sz="2000" dirty="0">
                <a:latin typeface="+mn-ea"/>
              </a:rPr>
              <a:t>　　　正取生報到後聲明放棄錄取資格：</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16</a:t>
            </a:r>
            <a:r>
              <a:rPr lang="zh-TW" altLang="en-US" sz="2000" dirty="0">
                <a:latin typeface="+mn-ea"/>
              </a:rPr>
              <a:t>日上午</a:t>
            </a:r>
            <a:r>
              <a:rPr lang="en-US" altLang="zh-TW" sz="2000" dirty="0">
                <a:latin typeface="+mn-ea"/>
              </a:rPr>
              <a:t>11</a:t>
            </a:r>
            <a:r>
              <a:rPr lang="zh-TW" altLang="en-US" sz="2000" dirty="0">
                <a:latin typeface="+mn-ea"/>
              </a:rPr>
              <a:t>時止。</a:t>
            </a:r>
          </a:p>
          <a:p>
            <a:pPr>
              <a:spcBef>
                <a:spcPts val="100"/>
              </a:spcBef>
              <a:spcAft>
                <a:spcPts val="100"/>
              </a:spcAft>
              <a:buFontTx/>
              <a:buNone/>
            </a:pPr>
            <a:r>
              <a:rPr lang="zh-TW" altLang="en-US" sz="2000" dirty="0">
                <a:latin typeface="+mn-ea"/>
              </a:rPr>
              <a:t>　　　備取遞補生報到：</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16</a:t>
            </a:r>
            <a:r>
              <a:rPr lang="zh-TW" altLang="en-US" sz="2000" dirty="0">
                <a:latin typeface="+mn-ea"/>
              </a:rPr>
              <a:t>日下午</a:t>
            </a:r>
            <a:r>
              <a:rPr lang="en-US" altLang="zh-TW" sz="2000" dirty="0">
                <a:latin typeface="+mn-ea"/>
              </a:rPr>
              <a:t>2</a:t>
            </a:r>
            <a:r>
              <a:rPr lang="zh-TW" altLang="en-US" sz="2000" dirty="0">
                <a:latin typeface="+mn-ea"/>
              </a:rPr>
              <a:t>時至</a:t>
            </a:r>
            <a:r>
              <a:rPr lang="en-US" altLang="zh-TW" sz="2000" dirty="0">
                <a:latin typeface="+mn-ea"/>
              </a:rPr>
              <a:t>3</a:t>
            </a:r>
            <a:r>
              <a:rPr lang="zh-TW" altLang="en-US" sz="2000" dirty="0">
                <a:latin typeface="+mn-ea"/>
              </a:rPr>
              <a:t>時止。</a:t>
            </a:r>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245525" y="1342008"/>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45425" y="1668278"/>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43141" y="1989021"/>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39826" y="2336770"/>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39826" y="2650632"/>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73945" y="4801020"/>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94016" y="5159041"/>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82376" y="5522177"/>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702962" y="2964260"/>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文字方塊 4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3" name="文字方塊 4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702962" y="3842406"/>
            <a:ext cx="222521" cy="222521"/>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9419080" y="6326006"/>
            <a:ext cx="1620957" cy="338554"/>
          </a:xfrm>
          <a:prstGeom prst="rect">
            <a:avLst/>
          </a:prstGeom>
          <a:noFill/>
        </p:spPr>
        <p:txBody>
          <a:bodyPr wrap="none" rtlCol="0">
            <a:spAutoFit/>
          </a:bodyPr>
          <a:lstStyle/>
          <a:p>
            <a:r>
              <a:rPr lang="zh-TW" altLang="en-US" sz="1600" dirty="0"/>
              <a:t>以簡章內容為準</a:t>
            </a:r>
          </a:p>
        </p:txBody>
      </p:sp>
    </p:spTree>
    <p:extLst>
      <p:ext uri="{BB962C8B-B14F-4D97-AF65-F5344CB8AC3E}">
        <p14:creationId xmlns:p14="http://schemas.microsoft.com/office/powerpoint/2010/main" val="203685871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2" y="644629"/>
            <a:ext cx="4922379" cy="158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57</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3838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 y="2828308"/>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b="1" dirty="0"/>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辦理方式</a:t>
            </a:r>
            <a:endParaRPr lang="en-US" sz="4400" b="1" dirty="0"/>
          </a:p>
        </p:txBody>
      </p:sp>
      <p:sp>
        <p:nvSpPr>
          <p:cNvPr id="3" name="矩形 2"/>
          <p:cNvSpPr/>
          <p:nvPr/>
        </p:nvSpPr>
        <p:spPr>
          <a:xfrm>
            <a:off x="2109135" y="1341833"/>
            <a:ext cx="10082865" cy="5878532"/>
          </a:xfrm>
          <a:prstGeom prst="rect">
            <a:avLst/>
          </a:prstGeom>
        </p:spPr>
        <p:txBody>
          <a:bodyPr wrap="square">
            <a:spAutoFit/>
          </a:bodyPr>
          <a:lstStyle/>
          <a:p>
            <a:pPr marL="1430338" indent="-1430338">
              <a:spcBef>
                <a:spcPct val="0"/>
              </a:spcBef>
              <a:buFont typeface="Arial" panose="020B0604020202020204" pitchFamily="34" charset="0"/>
              <a:buNone/>
              <a:defRPr/>
            </a:pPr>
            <a:r>
              <a:rPr lang="zh-TW" altLang="en-US" sz="2400" dirty="0">
                <a:latin typeface="+mn-ea"/>
              </a:rPr>
              <a:t>報名原則：依「新北市</a:t>
            </a:r>
            <a:r>
              <a:rPr lang="en-US" altLang="zh-TW" sz="2400" dirty="0">
                <a:latin typeface="+mn-ea"/>
              </a:rPr>
              <a:t>112</a:t>
            </a:r>
            <a:r>
              <a:rPr lang="zh-TW" altLang="en-US" sz="2400" dirty="0">
                <a:latin typeface="+mn-ea"/>
              </a:rPr>
              <a:t>學年度高級中等學校特色招生專業群科甄選入學簡章」相關規定報名。</a:t>
            </a:r>
            <a:endParaRPr lang="en-US" altLang="zh-TW" sz="2400" dirty="0">
              <a:latin typeface="+mn-ea"/>
            </a:endParaRPr>
          </a:p>
          <a:p>
            <a:pPr marL="1971675" indent="-1971675">
              <a:spcBef>
                <a:spcPct val="0"/>
              </a:spcBef>
              <a:buFont typeface="Arial" panose="020B0604020202020204" pitchFamily="34" charset="0"/>
              <a:buNone/>
              <a:defRPr/>
            </a:pPr>
            <a:endParaRPr lang="en-US" altLang="zh-TW" sz="2400" dirty="0">
              <a:latin typeface="+mn-ea"/>
            </a:endParaRPr>
          </a:p>
          <a:p>
            <a:pPr>
              <a:spcBef>
                <a:spcPct val="0"/>
              </a:spcBef>
              <a:buFont typeface="Arial" panose="020B0604020202020204" pitchFamily="34" charset="0"/>
              <a:buNone/>
              <a:defRPr/>
            </a:pPr>
            <a:r>
              <a:rPr lang="zh-TW" altLang="en-US" sz="2400" dirty="0">
                <a:latin typeface="+mn-ea"/>
              </a:rPr>
              <a:t>錄取規準：</a:t>
            </a:r>
          </a:p>
          <a:p>
            <a:pPr indent="538163">
              <a:spcBef>
                <a:spcPct val="0"/>
              </a:spcBef>
              <a:buFont typeface="Arial" panose="020B0604020202020204" pitchFamily="34" charset="0"/>
              <a:buNone/>
              <a:defRPr/>
            </a:pPr>
            <a:r>
              <a:rPr lang="en-US" altLang="zh-TW" sz="2000" dirty="0">
                <a:latin typeface="+mn-ea"/>
              </a:rPr>
              <a:t>1.</a:t>
            </a:r>
            <a:r>
              <a:rPr lang="zh-TW" altLang="en-US" sz="2000" dirty="0">
                <a:solidFill>
                  <a:schemeClr val="accent1"/>
                </a:solidFill>
                <a:latin typeface="+mn-ea"/>
              </a:rPr>
              <a:t>不採計</a:t>
            </a:r>
            <a:r>
              <a:rPr lang="zh-TW" altLang="en-US" sz="2000" dirty="0">
                <a:latin typeface="+mn-ea"/>
              </a:rPr>
              <a:t>國中教育會考成績、國中在校成績</a:t>
            </a:r>
            <a:endParaRPr lang="en-US" altLang="zh-TW" sz="2000" dirty="0">
              <a:latin typeface="+mn-ea"/>
            </a:endParaRPr>
          </a:p>
          <a:p>
            <a:pPr indent="538163">
              <a:spcBef>
                <a:spcPct val="0"/>
              </a:spcBef>
              <a:buFont typeface="Arial" panose="020B0604020202020204" pitchFamily="34" charset="0"/>
              <a:buNone/>
              <a:defRPr/>
            </a:pPr>
            <a:endParaRPr lang="zh-TW" altLang="en-US" sz="2000" dirty="0">
              <a:latin typeface="+mn-ea"/>
            </a:endParaRPr>
          </a:p>
          <a:p>
            <a:pPr marL="2509838" indent="-1971675">
              <a:spcBef>
                <a:spcPct val="0"/>
              </a:spcBef>
              <a:buFont typeface="Arial" panose="020B0604020202020204" pitchFamily="34" charset="0"/>
              <a:buNone/>
              <a:defRPr/>
            </a:pPr>
            <a:r>
              <a:rPr lang="en-US" altLang="zh-TW" sz="2000" dirty="0">
                <a:latin typeface="+mn-ea"/>
              </a:rPr>
              <a:t>2.</a:t>
            </a:r>
            <a:r>
              <a:rPr lang="zh-TW" altLang="en-US" sz="2000" dirty="0">
                <a:latin typeface="+mn-ea"/>
              </a:rPr>
              <a:t>書面審查</a:t>
            </a:r>
            <a:r>
              <a:rPr lang="en-US" altLang="zh-TW" sz="2000" dirty="0">
                <a:latin typeface="+mn-ea"/>
              </a:rPr>
              <a:t>(</a:t>
            </a:r>
            <a:r>
              <a:rPr lang="zh-TW" altLang="en-US" sz="2000" dirty="0">
                <a:latin typeface="+mn-ea"/>
              </a:rPr>
              <a:t>總分</a:t>
            </a:r>
            <a:r>
              <a:rPr lang="en-US" altLang="zh-TW" sz="2000" dirty="0">
                <a:latin typeface="+mn-ea"/>
              </a:rPr>
              <a:t>100</a:t>
            </a:r>
            <a:r>
              <a:rPr lang="zh-TW" altLang="en-US" sz="2000" dirty="0">
                <a:latin typeface="+mn-ea"/>
              </a:rPr>
              <a:t>分，占總成績</a:t>
            </a:r>
            <a:r>
              <a:rPr lang="en-US" altLang="zh-TW" sz="2000" dirty="0">
                <a:latin typeface="+mn-ea"/>
              </a:rPr>
              <a:t>30%)</a:t>
            </a:r>
            <a:r>
              <a:rPr lang="zh-TW" altLang="en-US" sz="2000" dirty="0">
                <a:latin typeface="+mn-ea"/>
              </a:rPr>
              <a:t>：</a:t>
            </a:r>
          </a:p>
          <a:p>
            <a:pPr marL="2509838" indent="-1971675">
              <a:spcBef>
                <a:spcPct val="0"/>
              </a:spcBef>
              <a:buFont typeface="Arial" panose="020B0604020202020204" pitchFamily="34" charset="0"/>
              <a:buNone/>
              <a:defRPr/>
            </a:pPr>
            <a:r>
              <a:rPr lang="zh-TW" altLang="en-US" sz="2000" dirty="0">
                <a:latin typeface="+mn-ea"/>
              </a:rPr>
              <a:t>　一般條件：相關群科技藝技能競賽</a:t>
            </a:r>
            <a:r>
              <a:rPr lang="en-US" altLang="zh-TW" sz="2000" dirty="0">
                <a:latin typeface="+mn-ea"/>
              </a:rPr>
              <a:t>(25</a:t>
            </a:r>
            <a:r>
              <a:rPr lang="zh-TW" altLang="en-US" sz="2000" dirty="0">
                <a:latin typeface="+mn-ea"/>
              </a:rPr>
              <a:t>分</a:t>
            </a:r>
            <a:r>
              <a:rPr lang="en-US" altLang="zh-TW" sz="2000" dirty="0">
                <a:latin typeface="+mn-ea"/>
              </a:rPr>
              <a:t>)</a:t>
            </a:r>
            <a:r>
              <a:rPr lang="zh-TW" altLang="en-US" sz="2000" dirty="0">
                <a:latin typeface="+mn-ea"/>
              </a:rPr>
              <a:t>、國中技藝班</a:t>
            </a:r>
            <a:r>
              <a:rPr lang="en-US" altLang="zh-TW" sz="2000" dirty="0">
                <a:latin typeface="+mn-ea"/>
              </a:rPr>
              <a:t>(20</a:t>
            </a:r>
            <a:r>
              <a:rPr lang="zh-TW" altLang="en-US" sz="2000" dirty="0">
                <a:latin typeface="+mn-ea"/>
              </a:rPr>
              <a:t>分</a:t>
            </a:r>
            <a:r>
              <a:rPr lang="en-US" altLang="zh-TW" sz="2000" dirty="0">
                <a:latin typeface="+mn-ea"/>
              </a:rPr>
              <a:t>)</a:t>
            </a:r>
          </a:p>
          <a:p>
            <a:pPr marL="2509838" indent="-1971675">
              <a:spcBef>
                <a:spcPct val="0"/>
              </a:spcBef>
              <a:defRPr/>
            </a:pPr>
            <a:r>
              <a:rPr lang="zh-TW" altLang="en-US" sz="2000" dirty="0">
                <a:latin typeface="+mn-ea"/>
              </a:rPr>
              <a:t>　　　　　　技藝社團及職探相關營隊</a:t>
            </a:r>
            <a:r>
              <a:rPr lang="en-US" altLang="zh-TW" sz="2000" dirty="0">
                <a:latin typeface="+mn-ea"/>
              </a:rPr>
              <a:t>(10</a:t>
            </a:r>
            <a:r>
              <a:rPr lang="zh-TW" altLang="en-US" sz="2000" dirty="0">
                <a:latin typeface="+mn-ea"/>
              </a:rPr>
              <a:t>分</a:t>
            </a:r>
            <a:r>
              <a:rPr lang="en-US" altLang="zh-TW" sz="2000" dirty="0">
                <a:latin typeface="+mn-ea"/>
              </a:rPr>
              <a:t>)</a:t>
            </a:r>
            <a:r>
              <a:rPr lang="zh-TW" altLang="en-US" sz="2000" dirty="0">
                <a:latin typeface="+mn-ea"/>
              </a:rPr>
              <a:t>、生涯發展規劃書</a:t>
            </a:r>
            <a:r>
              <a:rPr lang="en-US" altLang="zh-TW" sz="2000" dirty="0">
                <a:latin typeface="+mn-ea"/>
              </a:rPr>
              <a:t>(5</a:t>
            </a:r>
            <a:r>
              <a:rPr lang="zh-TW" altLang="en-US" sz="2000" dirty="0">
                <a:latin typeface="+mn-ea"/>
              </a:rPr>
              <a:t>分</a:t>
            </a:r>
            <a:r>
              <a:rPr lang="en-US" altLang="zh-TW" sz="2000" dirty="0">
                <a:latin typeface="+mn-ea"/>
              </a:rPr>
              <a:t>)</a:t>
            </a:r>
          </a:p>
          <a:p>
            <a:pPr marL="2509838" indent="-1971675">
              <a:spcBef>
                <a:spcPct val="0"/>
              </a:spcBef>
              <a:buFont typeface="Arial" panose="020B0604020202020204" pitchFamily="34" charset="0"/>
              <a:buNone/>
              <a:defRPr/>
            </a:pPr>
            <a:r>
              <a:rPr lang="zh-TW" altLang="en-US" sz="2000" dirty="0">
                <a:latin typeface="+mn-ea"/>
              </a:rPr>
              <a:t>　特別條件：詳見各校招生資料表</a:t>
            </a:r>
            <a:r>
              <a:rPr lang="en-US" altLang="zh-TW" sz="2000" dirty="0">
                <a:latin typeface="+mn-ea"/>
              </a:rPr>
              <a:t>(40</a:t>
            </a:r>
            <a:r>
              <a:rPr lang="zh-TW" altLang="en-US" sz="2000" dirty="0">
                <a:latin typeface="+mn-ea"/>
              </a:rPr>
              <a:t>分</a:t>
            </a:r>
            <a:r>
              <a:rPr lang="en-US" altLang="zh-TW" sz="2000" dirty="0">
                <a:latin typeface="+mn-ea"/>
              </a:rPr>
              <a:t>)</a:t>
            </a:r>
          </a:p>
          <a:p>
            <a:pPr marL="2509838" indent="-1971675">
              <a:spcBef>
                <a:spcPct val="0"/>
              </a:spcBef>
              <a:buFont typeface="Arial" panose="020B0604020202020204" pitchFamily="34" charset="0"/>
              <a:buNone/>
              <a:defRPr/>
            </a:pPr>
            <a:endParaRPr lang="en-US" altLang="zh-TW" sz="2000" dirty="0">
              <a:latin typeface="+mn-ea"/>
            </a:endParaRPr>
          </a:p>
          <a:p>
            <a:pPr marL="2509838" indent="-1971675">
              <a:spcBef>
                <a:spcPct val="0"/>
              </a:spcBef>
              <a:buFont typeface="Arial" panose="020B0604020202020204" pitchFamily="34" charset="0"/>
              <a:buNone/>
              <a:defRPr/>
            </a:pPr>
            <a:r>
              <a:rPr lang="en-US" altLang="zh-TW" sz="2000" dirty="0">
                <a:latin typeface="+mn-ea"/>
              </a:rPr>
              <a:t>3.</a:t>
            </a:r>
            <a:r>
              <a:rPr lang="zh-TW" altLang="en-US" sz="2000" dirty="0">
                <a:latin typeface="+mn-ea"/>
              </a:rPr>
              <a:t>術科測驗</a:t>
            </a:r>
            <a:r>
              <a:rPr lang="en-US" altLang="zh-TW" sz="2000" dirty="0">
                <a:latin typeface="+mn-ea"/>
              </a:rPr>
              <a:t>(</a:t>
            </a:r>
            <a:r>
              <a:rPr lang="zh-TW" altLang="en-US" sz="2000" dirty="0">
                <a:latin typeface="+mn-ea"/>
              </a:rPr>
              <a:t>總分</a:t>
            </a:r>
            <a:r>
              <a:rPr lang="en-US" altLang="zh-TW" sz="2000" dirty="0">
                <a:latin typeface="+mn-ea"/>
              </a:rPr>
              <a:t>100</a:t>
            </a:r>
            <a:r>
              <a:rPr lang="zh-TW" altLang="en-US" sz="2000" dirty="0">
                <a:latin typeface="+mn-ea"/>
              </a:rPr>
              <a:t>分，占總成績</a:t>
            </a:r>
            <a:r>
              <a:rPr lang="en-US" altLang="zh-TW" sz="2000" dirty="0">
                <a:latin typeface="+mn-ea"/>
              </a:rPr>
              <a:t>70%)</a:t>
            </a:r>
            <a:r>
              <a:rPr lang="zh-TW" altLang="en-US" sz="2000" dirty="0">
                <a:latin typeface="+mn-ea"/>
              </a:rPr>
              <a:t>：</a:t>
            </a:r>
          </a:p>
          <a:p>
            <a:pPr marL="806450" indent="-268288">
              <a:spcBef>
                <a:spcPct val="0"/>
              </a:spcBef>
              <a:buFont typeface="Arial" panose="020B0604020202020204" pitchFamily="34" charset="0"/>
              <a:buNone/>
              <a:defRPr/>
            </a:pPr>
            <a:r>
              <a:rPr lang="zh-TW" altLang="en-US" sz="2000" dirty="0">
                <a:latin typeface="+mn-ea"/>
              </a:rPr>
              <a:t>　發掘具有相關群科特質或有興趣的人才。測驗內容以各群連結技術型高中專業群科基礎核心能力內容與對應國民中學課程綱要相關學習領域之核心素養能力。</a:t>
            </a:r>
          </a:p>
          <a:p>
            <a:pPr indent="179388">
              <a:spcBef>
                <a:spcPct val="0"/>
              </a:spcBef>
              <a:buFont typeface="Arial" panose="020B0604020202020204" pitchFamily="34" charset="0"/>
              <a:buNone/>
              <a:defRPr/>
            </a:pPr>
            <a:endParaRPr lang="en-US" altLang="zh-TW" sz="2000" dirty="0">
              <a:latin typeface="+mn-ea"/>
            </a:endParaRPr>
          </a:p>
          <a:p>
            <a:pPr indent="538163">
              <a:spcBef>
                <a:spcPct val="0"/>
              </a:spcBef>
              <a:buFont typeface="Arial" panose="020B0604020202020204" pitchFamily="34" charset="0"/>
              <a:buNone/>
              <a:defRPr/>
            </a:pPr>
            <a:r>
              <a:rPr lang="en-US" altLang="zh-TW" sz="2000" dirty="0">
                <a:latin typeface="+mn-ea"/>
              </a:rPr>
              <a:t>4.</a:t>
            </a:r>
            <a:r>
              <a:rPr lang="zh-TW" altLang="en-US" sz="2000" dirty="0">
                <a:latin typeface="+mn-ea"/>
              </a:rPr>
              <a:t>如遇同分時，進行比序，比序順次：　</a:t>
            </a:r>
            <a:endParaRPr lang="en-US" altLang="zh-TW" sz="2000" dirty="0">
              <a:latin typeface="+mn-ea"/>
            </a:endParaRPr>
          </a:p>
          <a:p>
            <a:pPr indent="806450">
              <a:spcBef>
                <a:spcPct val="0"/>
              </a:spcBef>
              <a:buFont typeface="Arial" panose="020B0604020202020204" pitchFamily="34" charset="0"/>
              <a:buNone/>
              <a:defRPr/>
            </a:pPr>
            <a:r>
              <a:rPr lang="en-US" altLang="zh-TW" sz="2000" dirty="0">
                <a:latin typeface="+mn-ea"/>
              </a:rPr>
              <a:t>(1)</a:t>
            </a:r>
            <a:r>
              <a:rPr lang="zh-TW" altLang="en-US" sz="2000" dirty="0">
                <a:latin typeface="+mn-ea"/>
              </a:rPr>
              <a:t>術科測驗。</a:t>
            </a:r>
            <a:r>
              <a:rPr lang="en-US" altLang="zh-TW" sz="2000" dirty="0">
                <a:latin typeface="+mn-ea"/>
              </a:rPr>
              <a:t>(2)</a:t>
            </a:r>
            <a:r>
              <a:rPr lang="zh-TW" altLang="en-US" sz="2000" dirty="0">
                <a:latin typeface="+mn-ea"/>
              </a:rPr>
              <a:t>一般條件。</a:t>
            </a:r>
            <a:r>
              <a:rPr lang="en-US" altLang="zh-TW" sz="2000" dirty="0">
                <a:latin typeface="+mn-ea"/>
              </a:rPr>
              <a:t>(3)</a:t>
            </a:r>
            <a:r>
              <a:rPr lang="zh-TW" altLang="en-US" sz="2000" dirty="0">
                <a:latin typeface="+mn-ea"/>
              </a:rPr>
              <a:t>特別條件。</a:t>
            </a:r>
          </a:p>
          <a:p>
            <a:pPr>
              <a:spcBef>
                <a:spcPct val="0"/>
              </a:spcBef>
              <a:buFont typeface="Arial" panose="020B0604020202020204" pitchFamily="34" charset="0"/>
              <a:buNone/>
              <a:defRPr/>
            </a:pPr>
            <a:endParaRPr lang="en-US" altLang="zh-TW" sz="2000" dirty="0">
              <a:latin typeface="+mn-ea"/>
            </a:endParaRPr>
          </a:p>
        </p:txBody>
      </p:sp>
      <p:sp>
        <p:nvSpPr>
          <p:cNvPr id="22" name="Freeform 1668">
            <a:extLst>
              <a:ext uri="{FF2B5EF4-FFF2-40B4-BE49-F238E27FC236}">
                <a16:creationId xmlns:a16="http://schemas.microsoft.com/office/drawing/2014/main" id="{0823C732-8F44-466E-B9A4-83308DEE4F76}"/>
              </a:ext>
            </a:extLst>
          </p:cNvPr>
          <p:cNvSpPr>
            <a:spLocks noEditPoints="1"/>
          </p:cNvSpPr>
          <p:nvPr/>
        </p:nvSpPr>
        <p:spPr bwMode="auto">
          <a:xfrm>
            <a:off x="1920406" y="1362678"/>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1838630" y="2494549"/>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文字方塊 23"/>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4" name="文字方塊 33"/>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34814637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5204391"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58</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5399265" y="390707"/>
            <a:ext cx="6535563" cy="492443"/>
          </a:xfrm>
          <a:prstGeom prst="rect">
            <a:avLst/>
          </a:prstGeom>
          <a:noFill/>
        </p:spPr>
        <p:txBody>
          <a:bodyPr wrap="square" lIns="0" tIns="0" rIns="0" bIns="0" rtlCol="0" anchor="t">
            <a:spAutoFit/>
          </a:bodyPr>
          <a:lstStyle/>
          <a:p>
            <a:pPr algn="ctr"/>
            <a:r>
              <a:rPr lang="zh-TW" altLang="en-US" sz="3200" b="1" dirty="0">
                <a:latin typeface="+mn-ea"/>
              </a:rPr>
              <a:t>基北區產業特殊需求類科優先入學</a:t>
            </a:r>
            <a:endParaRPr lang="en-US" sz="3200" b="1" dirty="0"/>
          </a:p>
        </p:txBody>
      </p:sp>
      <p:sp>
        <p:nvSpPr>
          <p:cNvPr id="4" name="矩形 3"/>
          <p:cNvSpPr/>
          <p:nvPr/>
        </p:nvSpPr>
        <p:spPr>
          <a:xfrm>
            <a:off x="2159505" y="1662339"/>
            <a:ext cx="9551485" cy="2769989"/>
          </a:xfrm>
          <a:prstGeom prst="rect">
            <a:avLst/>
          </a:prstGeom>
        </p:spPr>
        <p:txBody>
          <a:bodyPr wrap="square">
            <a:spAutoFit/>
          </a:bodyPr>
          <a:lstStyle/>
          <a:p>
            <a:pPr marL="365760" indent="-256032">
              <a:spcBef>
                <a:spcPts val="400"/>
              </a:spcBef>
              <a:buClr>
                <a:srgbClr val="2DA2BF"/>
              </a:buClr>
              <a:buSzPct val="68000"/>
              <a:defRPr/>
            </a:pPr>
            <a:r>
              <a:rPr lang="zh-TW" altLang="en-US" sz="3200" dirty="0">
                <a:latin typeface="+mn-ea"/>
              </a:rPr>
              <a:t>何謂產業特殊需求類科</a:t>
            </a:r>
            <a:endParaRPr lang="en-US" altLang="zh-TW" sz="3200" dirty="0">
              <a:latin typeface="+mn-ea"/>
            </a:endParaRPr>
          </a:p>
          <a:p>
            <a:pPr marL="365760" indent="-256032">
              <a:spcBef>
                <a:spcPts val="400"/>
              </a:spcBef>
              <a:buClr>
                <a:srgbClr val="2DA2BF"/>
              </a:buClr>
              <a:buSzPct val="68000"/>
              <a:defRPr/>
            </a:pPr>
            <a:r>
              <a:rPr lang="zh-TW" altLang="en-US" sz="2000" dirty="0">
                <a:solidFill>
                  <a:prstClr val="black">
                    <a:lumMod val="95000"/>
                    <a:lumOff val="5000"/>
                  </a:prstClr>
                </a:solidFill>
                <a:latin typeface="+mn-ea"/>
              </a:rPr>
              <a:t>   傳統、重要、基礎，具有急迫需求之行職業，產業人力傳承困難，</a:t>
            </a:r>
            <a:endParaRPr lang="en-US" altLang="zh-TW" sz="2000" dirty="0">
              <a:solidFill>
                <a:prstClr val="black">
                  <a:lumMod val="95000"/>
                  <a:lumOff val="5000"/>
                </a:prstClr>
              </a:solidFill>
              <a:latin typeface="+mn-ea"/>
            </a:endParaRPr>
          </a:p>
          <a:p>
            <a:pPr marL="365760" indent="-256032">
              <a:spcBef>
                <a:spcPts val="400"/>
              </a:spcBef>
              <a:buClr>
                <a:srgbClr val="2DA2BF"/>
              </a:buClr>
              <a:buSzPct val="68000"/>
              <a:defRPr/>
            </a:pPr>
            <a:r>
              <a:rPr lang="zh-TW" altLang="en-US" sz="2000" dirty="0">
                <a:solidFill>
                  <a:prstClr val="black">
                    <a:lumMod val="95000"/>
                    <a:lumOff val="5000"/>
                  </a:prstClr>
                </a:solidFill>
                <a:latin typeface="+mn-ea"/>
              </a:rPr>
              <a:t>   或學生就業意願較低或設備投資成本高之類科</a:t>
            </a:r>
            <a:endParaRPr lang="en-US" altLang="zh-TW" sz="2000" dirty="0">
              <a:solidFill>
                <a:prstClr val="black">
                  <a:lumMod val="95000"/>
                  <a:lumOff val="5000"/>
                </a:prstClr>
              </a:solidFill>
              <a:latin typeface="+mn-ea"/>
            </a:endParaRPr>
          </a:p>
          <a:p>
            <a:pPr marL="365760" indent="-256032">
              <a:spcBef>
                <a:spcPts val="400"/>
              </a:spcBef>
              <a:buClr>
                <a:srgbClr val="2DA2BF"/>
              </a:buClr>
              <a:buSzPct val="68000"/>
              <a:defRPr/>
            </a:pPr>
            <a:endParaRPr lang="zh-TW" altLang="en-US" sz="2000" dirty="0">
              <a:solidFill>
                <a:prstClr val="black">
                  <a:lumMod val="95000"/>
                  <a:lumOff val="5000"/>
                </a:prstClr>
              </a:solidFill>
              <a:latin typeface="+mn-ea"/>
            </a:endParaRPr>
          </a:p>
          <a:p>
            <a:pPr>
              <a:defRPr/>
            </a:pPr>
            <a:r>
              <a:rPr lang="zh-TW" altLang="en-US" sz="2400" dirty="0">
                <a:latin typeface="+mn-ea"/>
              </a:rPr>
              <a:t> </a:t>
            </a:r>
            <a:r>
              <a:rPr lang="zh-TW" altLang="en-US" sz="2400" dirty="0">
                <a:latin typeface="+mn-ea"/>
                <a:sym typeface="Wingdings" panose="05000000000000000000" pitchFamily="2" charset="2"/>
              </a:rPr>
              <a:t></a:t>
            </a:r>
            <a:r>
              <a:rPr lang="zh-TW" altLang="en-US" sz="2400" dirty="0">
                <a:latin typeface="+mn-ea"/>
              </a:rPr>
              <a:t>學生選讀適用科別，享有</a:t>
            </a:r>
            <a:r>
              <a:rPr lang="zh-TW" altLang="en-US" sz="2400" b="1" u="sng" dirty="0">
                <a:effectLst>
                  <a:outerShdw blurRad="38100" dist="38100" dir="2700000" algn="tl">
                    <a:srgbClr val="000000">
                      <a:alpha val="43137"/>
                    </a:srgbClr>
                  </a:outerShdw>
                </a:effectLst>
                <a:latin typeface="+mn-ea"/>
              </a:rPr>
              <a:t>在校期間</a:t>
            </a:r>
            <a:r>
              <a:rPr lang="en-US" altLang="zh-TW" sz="2400" b="1" u="sng" dirty="0">
                <a:solidFill>
                  <a:schemeClr val="accent1"/>
                </a:solidFill>
                <a:effectLst>
                  <a:outerShdw blurRad="38100" dist="38100" dir="2700000" algn="tl">
                    <a:srgbClr val="000000">
                      <a:alpha val="43137"/>
                    </a:srgbClr>
                  </a:outerShdw>
                </a:effectLst>
                <a:latin typeface="+mn-ea"/>
              </a:rPr>
              <a:t>3</a:t>
            </a:r>
            <a:r>
              <a:rPr lang="zh-TW" altLang="en-US" sz="2400" b="1" u="sng" dirty="0">
                <a:effectLst>
                  <a:outerShdw blurRad="38100" dist="38100" dir="2700000" algn="tl">
                    <a:srgbClr val="000000">
                      <a:alpha val="43137"/>
                    </a:srgbClr>
                  </a:outerShdw>
                </a:effectLst>
                <a:latin typeface="+mn-ea"/>
              </a:rPr>
              <a:t>年</a:t>
            </a:r>
            <a:r>
              <a:rPr lang="zh-TW" altLang="en-US" sz="2400" b="1" u="sng" dirty="0">
                <a:solidFill>
                  <a:schemeClr val="accent1"/>
                </a:solidFill>
                <a:effectLst>
                  <a:outerShdw blurRad="38100" dist="38100" dir="2700000" algn="tl">
                    <a:srgbClr val="000000">
                      <a:alpha val="43137"/>
                    </a:srgbClr>
                  </a:outerShdw>
                </a:effectLst>
                <a:latin typeface="+mn-ea"/>
              </a:rPr>
              <a:t>免學雜費</a:t>
            </a:r>
            <a:r>
              <a:rPr lang="en-US" altLang="zh-TW" sz="2400" b="1" u="sng" dirty="0">
                <a:effectLst>
                  <a:outerShdw blurRad="38100" dist="38100" dir="2700000" algn="tl">
                    <a:srgbClr val="000000">
                      <a:alpha val="43137"/>
                    </a:srgbClr>
                  </a:outerShdw>
                </a:effectLst>
                <a:latin typeface="+mn-ea"/>
              </a:rPr>
              <a:t>(</a:t>
            </a:r>
            <a:r>
              <a:rPr lang="zh-TW" altLang="en-US" sz="2400" b="1" u="sng" dirty="0">
                <a:effectLst>
                  <a:outerShdw blurRad="38100" dist="38100" dir="2700000" algn="tl">
                    <a:srgbClr val="000000">
                      <a:alpha val="43137"/>
                    </a:srgbClr>
                  </a:outerShdw>
                </a:effectLst>
                <a:latin typeface="+mn-ea"/>
              </a:rPr>
              <a:t>免申請、無門檻</a:t>
            </a:r>
            <a:r>
              <a:rPr lang="en-US" altLang="zh-TW" sz="2400" b="1" u="sng" dirty="0">
                <a:effectLst>
                  <a:outerShdw blurRad="38100" dist="38100" dir="2700000" algn="tl">
                    <a:srgbClr val="000000">
                      <a:alpha val="43137"/>
                    </a:srgbClr>
                  </a:outerShdw>
                </a:effectLst>
                <a:latin typeface="+mn-ea"/>
              </a:rPr>
              <a:t>)</a:t>
            </a:r>
          </a:p>
          <a:p>
            <a:pPr>
              <a:defRPr/>
            </a:pPr>
            <a:endParaRPr lang="en-US" altLang="zh-TW" sz="2400" b="1" u="sng" dirty="0">
              <a:effectLst>
                <a:outerShdw blurRad="38100" dist="38100" dir="2700000" algn="tl">
                  <a:srgbClr val="000000">
                    <a:alpha val="43137"/>
                  </a:srgbClr>
                </a:outerShdw>
              </a:effectLst>
              <a:latin typeface="+mn-ea"/>
            </a:endParaRPr>
          </a:p>
          <a:p>
            <a:pPr indent="88900">
              <a:defRPr/>
            </a:pPr>
            <a:r>
              <a:rPr lang="zh-TW" altLang="en-US" sz="2400" dirty="0">
                <a:latin typeface="+mn-ea"/>
                <a:sym typeface="Wingdings" panose="05000000000000000000" pitchFamily="2" charset="2"/>
              </a:rPr>
              <a:t></a:t>
            </a:r>
            <a:r>
              <a:rPr lang="zh-TW" altLang="en-US" sz="2400" dirty="0">
                <a:latin typeface="+mn-ea"/>
              </a:rPr>
              <a:t>低收入戶子女優先入學</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405616282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4366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59</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3192569" y="105876"/>
            <a:ext cx="8999431" cy="984885"/>
          </a:xfrm>
          <a:prstGeom prst="rect">
            <a:avLst/>
          </a:prstGeom>
          <a:noFill/>
        </p:spPr>
        <p:txBody>
          <a:bodyPr wrap="square" lIns="0" tIns="0" rIns="0" bIns="0" rtlCol="0" anchor="t">
            <a:spAutoFit/>
          </a:bodyPr>
          <a:lstStyle/>
          <a:p>
            <a:pPr algn="ctr"/>
            <a:r>
              <a:rPr lang="zh-TW" altLang="en-US" sz="3200" b="1" dirty="0"/>
              <a:t>　　</a:t>
            </a:r>
            <a:r>
              <a:rPr lang="zh-TW" altLang="en-US" sz="3200" b="1" dirty="0">
                <a:latin typeface="+mn-ea"/>
              </a:rPr>
              <a:t>基北區產業特殊需求類科優先入學</a:t>
            </a:r>
            <a:endParaRPr lang="en-US" altLang="zh-TW" sz="3200" b="1" dirty="0"/>
          </a:p>
          <a:p>
            <a:pPr algn="ctr"/>
            <a:r>
              <a:rPr lang="zh-TW" altLang="en-US" sz="3200" b="1" dirty="0"/>
              <a:t>招生資訊　　</a:t>
            </a:r>
            <a:endParaRPr lang="en-US" sz="3200" b="1" dirty="0">
              <a:solidFill>
                <a:srgbClr val="FF0000"/>
              </a:solidFill>
            </a:endParaRPr>
          </a:p>
        </p:txBody>
      </p:sp>
      <p:sp>
        <p:nvSpPr>
          <p:cNvPr id="4" name="矩形 3"/>
          <p:cNvSpPr/>
          <p:nvPr/>
        </p:nvSpPr>
        <p:spPr>
          <a:xfrm>
            <a:off x="2351045" y="1090761"/>
            <a:ext cx="8687538" cy="6114494"/>
          </a:xfrm>
          <a:prstGeom prst="rect">
            <a:avLst/>
          </a:prstGeom>
        </p:spPr>
        <p:txBody>
          <a:bodyPr wrap="square">
            <a:spAutoFit/>
          </a:bodyPr>
          <a:lstStyle/>
          <a:p>
            <a:pPr>
              <a:defRPr/>
            </a:pPr>
            <a:r>
              <a:rPr lang="zh-TW" altLang="en-US" sz="2400" dirty="0">
                <a:latin typeface="+mn-ea"/>
              </a:rPr>
              <a:t>基北區</a:t>
            </a:r>
            <a:r>
              <a:rPr lang="en-US" altLang="zh-TW" sz="2400" dirty="0">
                <a:solidFill>
                  <a:srgbClr val="FF0000"/>
                </a:solidFill>
                <a:latin typeface="+mn-ea"/>
              </a:rPr>
              <a:t>112 </a:t>
            </a:r>
            <a:r>
              <a:rPr lang="zh-TW" altLang="en-US" sz="2400" dirty="0">
                <a:solidFill>
                  <a:srgbClr val="FF0000"/>
                </a:solidFill>
                <a:latin typeface="+mn-ea"/>
              </a:rPr>
              <a:t>學年度：</a:t>
            </a:r>
            <a:r>
              <a:rPr lang="en-US" altLang="zh-TW" sz="2400" dirty="0">
                <a:solidFill>
                  <a:srgbClr val="FF0000"/>
                </a:solidFill>
                <a:latin typeface="+mn-ea"/>
              </a:rPr>
              <a:t>13 </a:t>
            </a:r>
            <a:r>
              <a:rPr lang="zh-TW" altLang="en-US" sz="2400" dirty="0">
                <a:solidFill>
                  <a:srgbClr val="FF0000"/>
                </a:solidFill>
                <a:latin typeface="+mn-ea"/>
              </a:rPr>
              <a:t>校 </a:t>
            </a:r>
            <a:r>
              <a:rPr lang="en-US" altLang="zh-TW" sz="2400" dirty="0">
                <a:solidFill>
                  <a:srgbClr val="FF0000"/>
                </a:solidFill>
                <a:latin typeface="+mn-ea"/>
              </a:rPr>
              <a:t>9 </a:t>
            </a:r>
            <a:r>
              <a:rPr lang="zh-TW" altLang="en-US" sz="2400" dirty="0">
                <a:solidFill>
                  <a:srgbClr val="FF0000"/>
                </a:solidFill>
                <a:latin typeface="+mn-ea"/>
              </a:rPr>
              <a:t>群 </a:t>
            </a:r>
            <a:r>
              <a:rPr lang="en-US" altLang="zh-TW" sz="2400" dirty="0">
                <a:solidFill>
                  <a:srgbClr val="FF0000"/>
                </a:solidFill>
                <a:latin typeface="+mn-ea"/>
              </a:rPr>
              <a:t>16 </a:t>
            </a:r>
            <a:r>
              <a:rPr lang="zh-TW" altLang="en-US" sz="2400" dirty="0">
                <a:solidFill>
                  <a:srgbClr val="FF0000"/>
                </a:solidFill>
                <a:latin typeface="+mn-ea"/>
              </a:rPr>
              <a:t>科 </a:t>
            </a:r>
            <a:r>
              <a:rPr lang="en-US" altLang="zh-TW" sz="2400" dirty="0">
                <a:solidFill>
                  <a:srgbClr val="FF0000"/>
                </a:solidFill>
                <a:latin typeface="+mn-ea"/>
              </a:rPr>
              <a:t>(</a:t>
            </a:r>
            <a:r>
              <a:rPr lang="zh-TW" altLang="en-US" sz="2400" dirty="0">
                <a:solidFill>
                  <a:srgbClr val="FF0000"/>
                </a:solidFill>
                <a:latin typeface="+mn-ea"/>
              </a:rPr>
              <a:t>招生名額 </a:t>
            </a:r>
            <a:r>
              <a:rPr lang="en-US" altLang="zh-TW" sz="2400" dirty="0">
                <a:solidFill>
                  <a:srgbClr val="FF0000"/>
                </a:solidFill>
                <a:latin typeface="+mn-ea"/>
              </a:rPr>
              <a:t>140 </a:t>
            </a:r>
            <a:r>
              <a:rPr lang="zh-TW" altLang="en-US" sz="2400" dirty="0">
                <a:solidFill>
                  <a:srgbClr val="FF0000"/>
                </a:solidFill>
                <a:latin typeface="+mn-ea"/>
              </a:rPr>
              <a:t>名</a:t>
            </a:r>
            <a:r>
              <a:rPr lang="en-US" altLang="zh-TW" sz="2400" dirty="0">
                <a:solidFill>
                  <a:srgbClr val="FF0000"/>
                </a:solidFill>
                <a:latin typeface="+mn-ea"/>
              </a:rPr>
              <a:t>)</a:t>
            </a:r>
            <a:r>
              <a:rPr lang="zh-TW" altLang="en-US" sz="2400" dirty="0">
                <a:latin typeface="+mn-ea"/>
              </a:rPr>
              <a:t>   </a:t>
            </a:r>
            <a:endParaRPr lang="en-US" altLang="zh-TW" sz="2400" dirty="0">
              <a:latin typeface="+mn-ea"/>
            </a:endParaRPr>
          </a:p>
          <a:p>
            <a:pPr>
              <a:defRPr/>
            </a:pPr>
            <a:r>
              <a:rPr lang="en-US" altLang="zh-TW" sz="2400" dirty="0">
                <a:latin typeface="+mn-ea"/>
              </a:rPr>
              <a:t>   </a:t>
            </a:r>
            <a:r>
              <a:rPr lang="zh-TW" altLang="en-US" sz="2400" dirty="0">
                <a:latin typeface="+mn-ea"/>
              </a:rPr>
              <a:t>機械群：</a:t>
            </a:r>
            <a:r>
              <a:rPr lang="zh-TW" altLang="en-US" sz="2400" b="1" dirty="0">
                <a:solidFill>
                  <a:srgbClr val="0000FF"/>
                </a:solidFill>
                <a:latin typeface="+mn-ea"/>
              </a:rPr>
              <a:t>模具科</a:t>
            </a:r>
            <a:r>
              <a:rPr lang="en-US" altLang="zh-TW" sz="1400" b="1" dirty="0">
                <a:solidFill>
                  <a:srgbClr val="FF0000"/>
                </a:solidFill>
                <a:latin typeface="+mn-ea"/>
              </a:rPr>
              <a:t>(</a:t>
            </a:r>
            <a:r>
              <a:rPr lang="zh-TW" altLang="en-US" sz="1400" b="1" dirty="0">
                <a:solidFill>
                  <a:srgbClr val="FF0000"/>
                </a:solidFill>
                <a:latin typeface="+mn-ea"/>
              </a:rPr>
              <a:t>新北、三重</a:t>
            </a:r>
            <a:r>
              <a:rPr lang="en-US" altLang="zh-TW" sz="1400" b="1" dirty="0">
                <a:solidFill>
                  <a:srgbClr val="FF0000"/>
                </a:solidFill>
                <a:latin typeface="+mn-ea"/>
              </a:rPr>
              <a:t>)</a:t>
            </a:r>
            <a:r>
              <a:rPr lang="zh-TW" altLang="en-US" sz="2400" b="1" dirty="0">
                <a:solidFill>
                  <a:srgbClr val="0000FF"/>
                </a:solidFill>
                <a:latin typeface="+mn-ea"/>
              </a:rPr>
              <a:t>、鑄造科</a:t>
            </a:r>
            <a:r>
              <a:rPr lang="en-US" altLang="zh-TW" sz="1400" b="1" dirty="0">
                <a:solidFill>
                  <a:srgbClr val="FF0000"/>
                </a:solidFill>
                <a:latin typeface="+mn-ea"/>
              </a:rPr>
              <a:t>(</a:t>
            </a:r>
            <a:r>
              <a:rPr lang="zh-TW" altLang="en-US" sz="1400" b="1" dirty="0">
                <a:solidFill>
                  <a:srgbClr val="FF0000"/>
                </a:solidFill>
                <a:latin typeface="+mn-ea"/>
              </a:rPr>
              <a:t>新北</a:t>
            </a:r>
            <a:r>
              <a:rPr lang="en-US" altLang="zh-TW" sz="1400" b="1" dirty="0">
                <a:solidFill>
                  <a:srgbClr val="FF0000"/>
                </a:solidFill>
                <a:latin typeface="+mn-ea"/>
              </a:rPr>
              <a:t>)</a:t>
            </a:r>
            <a:r>
              <a:rPr lang="en-US" altLang="zh-TW" sz="1200" b="1" dirty="0">
                <a:solidFill>
                  <a:srgbClr val="FF0000"/>
                </a:solidFill>
                <a:latin typeface="+mn-ea"/>
              </a:rPr>
              <a:t> </a:t>
            </a:r>
            <a:r>
              <a:rPr lang="zh-TW" altLang="en-US" sz="2400" b="1" dirty="0">
                <a:solidFill>
                  <a:srgbClr val="0000FF"/>
                </a:solidFill>
                <a:latin typeface="+mn-ea"/>
              </a:rPr>
              <a:t>、板金科</a:t>
            </a:r>
            <a:r>
              <a:rPr lang="en-US" altLang="zh-TW" sz="1400" b="1" dirty="0">
                <a:solidFill>
                  <a:srgbClr val="FF0000"/>
                </a:solidFill>
                <a:latin typeface="+mn-ea"/>
              </a:rPr>
              <a:t>(</a:t>
            </a:r>
            <a:r>
              <a:rPr lang="zh-TW" altLang="en-US" sz="1400" b="1" dirty="0">
                <a:solidFill>
                  <a:srgbClr val="FF0000"/>
                </a:solidFill>
                <a:latin typeface="+mn-ea"/>
              </a:rPr>
              <a:t>三重</a:t>
            </a:r>
            <a:r>
              <a:rPr lang="en-US" altLang="zh-TW" sz="1400" b="1" dirty="0">
                <a:solidFill>
                  <a:srgbClr val="FF0000"/>
                </a:solidFill>
                <a:latin typeface="+mn-ea"/>
              </a:rPr>
              <a:t>) </a:t>
            </a:r>
            <a:r>
              <a:rPr lang="zh-TW" altLang="en-US" sz="2400" dirty="0">
                <a:latin typeface="+mn-ea"/>
              </a:rPr>
              <a:t>、配管科</a:t>
            </a:r>
          </a:p>
          <a:p>
            <a:pPr>
              <a:spcBef>
                <a:spcPts val="200"/>
              </a:spcBef>
              <a:defRPr/>
            </a:pPr>
            <a:r>
              <a:rPr lang="zh-TW" altLang="en-US" sz="2400" dirty="0">
                <a:latin typeface="+mn-ea"/>
              </a:rPr>
              <a:t>   土木與建築群：</a:t>
            </a:r>
            <a:r>
              <a:rPr lang="zh-TW" altLang="en-US" sz="2400" b="1" dirty="0">
                <a:solidFill>
                  <a:srgbClr val="0000FF"/>
                </a:solidFill>
                <a:latin typeface="+mn-ea"/>
              </a:rPr>
              <a:t>空間測繪科</a:t>
            </a:r>
            <a:r>
              <a:rPr lang="en-US" altLang="zh-TW" sz="1400" b="1" dirty="0">
                <a:solidFill>
                  <a:srgbClr val="FF0000"/>
                </a:solidFill>
                <a:latin typeface="+mn-ea"/>
              </a:rPr>
              <a:t>(</a:t>
            </a:r>
            <a:r>
              <a:rPr lang="zh-TW" altLang="en-US" sz="1400" b="1" dirty="0">
                <a:solidFill>
                  <a:srgbClr val="FF0000"/>
                </a:solidFill>
                <a:latin typeface="+mn-ea"/>
              </a:rPr>
              <a:t>瑞工</a:t>
            </a:r>
            <a:r>
              <a:rPr lang="en-US" altLang="zh-TW" sz="1400" b="1" dirty="0">
                <a:solidFill>
                  <a:srgbClr val="FF0000"/>
                </a:solidFill>
                <a:latin typeface="+mn-ea"/>
              </a:rPr>
              <a:t>)</a:t>
            </a:r>
            <a:r>
              <a:rPr lang="zh-TW" altLang="en-US" sz="1400" dirty="0">
                <a:latin typeface="+mn-ea"/>
              </a:rPr>
              <a:t> 、</a:t>
            </a:r>
            <a:r>
              <a:rPr lang="zh-TW" altLang="en-US" sz="2400" dirty="0">
                <a:latin typeface="+mn-ea"/>
              </a:rPr>
              <a:t>土木科   </a:t>
            </a:r>
            <a:endParaRPr lang="en-US" altLang="zh-TW" sz="2400" dirty="0">
              <a:latin typeface="+mn-ea"/>
            </a:endParaRPr>
          </a:p>
          <a:p>
            <a:pPr>
              <a:spcBef>
                <a:spcPts val="200"/>
              </a:spcBef>
              <a:defRPr/>
            </a:pPr>
            <a:r>
              <a:rPr lang="en-US" altLang="zh-TW" sz="2400" dirty="0">
                <a:latin typeface="+mn-ea"/>
              </a:rPr>
              <a:t>   </a:t>
            </a:r>
            <a:r>
              <a:rPr lang="zh-TW" altLang="en-US" sz="2400" dirty="0">
                <a:latin typeface="+mn-ea"/>
              </a:rPr>
              <a:t>海事群：</a:t>
            </a:r>
            <a:r>
              <a:rPr lang="zh-TW" altLang="en-US" sz="2400" b="1" dirty="0">
                <a:solidFill>
                  <a:srgbClr val="0000FF"/>
                </a:solidFill>
                <a:latin typeface="+mn-ea"/>
              </a:rPr>
              <a:t>航海科</a:t>
            </a:r>
            <a:r>
              <a:rPr lang="en-US" altLang="zh-TW" sz="1400" b="1" dirty="0">
                <a:solidFill>
                  <a:srgbClr val="FF0000"/>
                </a:solidFill>
                <a:latin typeface="+mn-ea"/>
              </a:rPr>
              <a:t>(</a:t>
            </a:r>
            <a:r>
              <a:rPr lang="zh-TW" altLang="en-US" sz="1400" b="1" dirty="0">
                <a:solidFill>
                  <a:srgbClr val="FF0000"/>
                </a:solidFill>
                <a:latin typeface="+mn-ea"/>
              </a:rPr>
              <a:t>中華商海</a:t>
            </a:r>
            <a:r>
              <a:rPr lang="en-US" altLang="zh-TW" sz="1400" b="1" dirty="0">
                <a:solidFill>
                  <a:srgbClr val="FF0000"/>
                </a:solidFill>
                <a:latin typeface="+mn-ea"/>
              </a:rPr>
              <a:t>)</a:t>
            </a:r>
            <a:r>
              <a:rPr lang="zh-TW" altLang="en-US" sz="2400" b="1" dirty="0">
                <a:solidFill>
                  <a:srgbClr val="0000FF"/>
                </a:solidFill>
                <a:latin typeface="+mn-ea"/>
              </a:rPr>
              <a:t>、輪機科</a:t>
            </a:r>
            <a:r>
              <a:rPr lang="en-US" altLang="zh-TW" sz="1400" b="1" dirty="0">
                <a:solidFill>
                  <a:srgbClr val="FF0000"/>
                </a:solidFill>
                <a:latin typeface="+mn-ea"/>
              </a:rPr>
              <a:t>(</a:t>
            </a:r>
            <a:r>
              <a:rPr lang="zh-TW" altLang="en-US" sz="1400" b="1" dirty="0">
                <a:solidFill>
                  <a:srgbClr val="FF0000"/>
                </a:solidFill>
                <a:latin typeface="+mn-ea"/>
              </a:rPr>
              <a:t>中華商海</a:t>
            </a:r>
            <a:r>
              <a:rPr lang="en-US" altLang="zh-TW" sz="1400" b="1" dirty="0">
                <a:solidFill>
                  <a:srgbClr val="FF0000"/>
                </a:solidFill>
                <a:latin typeface="+mn-ea"/>
              </a:rPr>
              <a:t>)</a:t>
            </a:r>
            <a:endParaRPr lang="zh-TW" altLang="en-US" sz="1400" b="1" dirty="0">
              <a:solidFill>
                <a:srgbClr val="FF0000"/>
              </a:solidFill>
              <a:latin typeface="+mn-ea"/>
            </a:endParaRPr>
          </a:p>
          <a:p>
            <a:pPr>
              <a:spcBef>
                <a:spcPts val="200"/>
              </a:spcBef>
              <a:defRPr/>
            </a:pPr>
            <a:r>
              <a:rPr lang="zh-TW" altLang="en-US" sz="2400" dirty="0">
                <a:latin typeface="+mn-ea"/>
              </a:rPr>
              <a:t>   設計群：</a:t>
            </a:r>
            <a:r>
              <a:rPr lang="zh-TW" altLang="en-US" sz="2400" b="1" dirty="0">
                <a:solidFill>
                  <a:srgbClr val="0000FF"/>
                </a:solidFill>
                <a:latin typeface="+mn-ea"/>
              </a:rPr>
              <a:t>陶瓷工程科</a:t>
            </a:r>
            <a:r>
              <a:rPr lang="en-US" altLang="zh-TW" sz="1400" b="1" dirty="0">
                <a:solidFill>
                  <a:srgbClr val="FF0000"/>
                </a:solidFill>
                <a:latin typeface="+mn-ea"/>
              </a:rPr>
              <a:t>(</a:t>
            </a:r>
            <a:r>
              <a:rPr lang="zh-TW" altLang="en-US" sz="1400" b="1" dirty="0">
                <a:solidFill>
                  <a:srgbClr val="FF0000"/>
                </a:solidFill>
                <a:latin typeface="+mn-ea"/>
              </a:rPr>
              <a:t>鶯歌</a:t>
            </a:r>
            <a:r>
              <a:rPr lang="en-US" altLang="zh-TW" sz="1400" b="1" dirty="0">
                <a:solidFill>
                  <a:srgbClr val="FF0000"/>
                </a:solidFill>
                <a:latin typeface="+mn-ea"/>
              </a:rPr>
              <a:t>)</a:t>
            </a:r>
          </a:p>
          <a:p>
            <a:pPr>
              <a:spcBef>
                <a:spcPts val="200"/>
              </a:spcBef>
              <a:defRPr/>
            </a:pPr>
            <a:r>
              <a:rPr lang="zh-TW" altLang="en-US" sz="2400" b="1" dirty="0">
                <a:solidFill>
                  <a:srgbClr val="0000FF"/>
                </a:solidFill>
                <a:latin typeface="+mn-ea"/>
              </a:rPr>
              <a:t>   </a:t>
            </a:r>
            <a:r>
              <a:rPr lang="zh-TW" altLang="en-US" sz="2400" dirty="0">
                <a:latin typeface="+mn-ea"/>
              </a:rPr>
              <a:t>農業群：</a:t>
            </a:r>
            <a:r>
              <a:rPr lang="zh-TW" altLang="en-US" sz="2400" b="1" dirty="0">
                <a:solidFill>
                  <a:srgbClr val="0000FF"/>
                </a:solidFill>
                <a:latin typeface="+mn-ea"/>
              </a:rPr>
              <a:t>園藝科</a:t>
            </a:r>
            <a:r>
              <a:rPr lang="en-US" altLang="zh-TW" sz="1400" b="1" dirty="0">
                <a:solidFill>
                  <a:srgbClr val="FF0000"/>
                </a:solidFill>
                <a:latin typeface="+mn-ea"/>
              </a:rPr>
              <a:t>(</a:t>
            </a:r>
            <a:r>
              <a:rPr lang="zh-TW" altLang="en-US" sz="1400" b="1" dirty="0">
                <a:solidFill>
                  <a:srgbClr val="FF0000"/>
                </a:solidFill>
                <a:latin typeface="+mn-ea"/>
              </a:rPr>
              <a:t>淡商、莊敬</a:t>
            </a:r>
            <a:r>
              <a:rPr lang="en-US" altLang="zh-TW" sz="1400" b="1" dirty="0">
                <a:solidFill>
                  <a:srgbClr val="FF0000"/>
                </a:solidFill>
                <a:latin typeface="+mn-ea"/>
              </a:rPr>
              <a:t>)</a:t>
            </a:r>
            <a:r>
              <a:rPr lang="zh-TW" altLang="en-US" sz="2400" b="1" dirty="0">
                <a:solidFill>
                  <a:srgbClr val="0000FF"/>
                </a:solidFill>
                <a:latin typeface="+mn-ea"/>
              </a:rPr>
              <a:t>、農場經營科</a:t>
            </a:r>
            <a:r>
              <a:rPr lang="en-US" altLang="zh-TW" sz="1400" b="1" dirty="0">
                <a:solidFill>
                  <a:srgbClr val="FF0000"/>
                </a:solidFill>
                <a:latin typeface="+mn-ea"/>
              </a:rPr>
              <a:t>(</a:t>
            </a:r>
            <a:r>
              <a:rPr lang="zh-TW" altLang="en-US" sz="1400" b="1" dirty="0">
                <a:solidFill>
                  <a:srgbClr val="FF0000"/>
                </a:solidFill>
                <a:latin typeface="+mn-ea"/>
              </a:rPr>
              <a:t>莊敬</a:t>
            </a:r>
            <a:r>
              <a:rPr lang="en-US" altLang="zh-TW" sz="1400" b="1" dirty="0">
                <a:solidFill>
                  <a:srgbClr val="FF0000"/>
                </a:solidFill>
                <a:latin typeface="+mn-ea"/>
              </a:rPr>
              <a:t>)</a:t>
            </a:r>
          </a:p>
          <a:p>
            <a:pPr>
              <a:spcBef>
                <a:spcPts val="200"/>
              </a:spcBef>
              <a:defRPr/>
            </a:pPr>
            <a:r>
              <a:rPr lang="zh-TW" altLang="en-US" sz="2400" dirty="0">
                <a:latin typeface="+mn-ea"/>
              </a:rPr>
              <a:t>   動力機械群：重機科</a:t>
            </a:r>
            <a:endParaRPr lang="en-US" altLang="zh-TW" sz="2400" dirty="0">
              <a:latin typeface="+mn-ea"/>
            </a:endParaRPr>
          </a:p>
          <a:p>
            <a:pPr>
              <a:spcBef>
                <a:spcPts val="200"/>
              </a:spcBef>
              <a:defRPr/>
            </a:pPr>
            <a:r>
              <a:rPr lang="zh-TW" altLang="en-US" sz="2400" dirty="0">
                <a:latin typeface="+mn-ea"/>
              </a:rPr>
              <a:t>   水產群：漁業科、水產養殖科、漁業科</a:t>
            </a:r>
            <a:endParaRPr lang="en-US" altLang="zh-TW" sz="2400" b="1" dirty="0">
              <a:solidFill>
                <a:srgbClr val="0000FF"/>
              </a:solidFill>
              <a:latin typeface="+mn-ea"/>
            </a:endParaRPr>
          </a:p>
          <a:p>
            <a:pPr>
              <a:spcBef>
                <a:spcPts val="200"/>
              </a:spcBef>
              <a:defRPr/>
            </a:pPr>
            <a:r>
              <a:rPr lang="zh-TW" altLang="en-US" sz="2400" dirty="0">
                <a:latin typeface="+mn-ea"/>
              </a:rPr>
              <a:t>   商業管理群：航運管理科</a:t>
            </a:r>
            <a:endParaRPr lang="en-US" altLang="zh-TW" sz="2400" dirty="0">
              <a:latin typeface="+mn-ea"/>
            </a:endParaRPr>
          </a:p>
          <a:p>
            <a:pPr>
              <a:spcBef>
                <a:spcPts val="200"/>
              </a:spcBef>
              <a:defRPr/>
            </a:pPr>
            <a:r>
              <a:rPr lang="en-US" altLang="zh-TW" sz="2400" dirty="0">
                <a:latin typeface="+mn-ea"/>
              </a:rPr>
              <a:t>   </a:t>
            </a:r>
            <a:r>
              <a:rPr lang="zh-TW" altLang="en-US" sz="2400" dirty="0">
                <a:latin typeface="+mn-ea"/>
              </a:rPr>
              <a:t>家政群：照顧服務科</a:t>
            </a:r>
            <a:endParaRPr lang="en-US" altLang="zh-TW" sz="2400" dirty="0">
              <a:latin typeface="+mn-ea"/>
            </a:endParaRPr>
          </a:p>
          <a:p>
            <a:pPr>
              <a:defRPr/>
            </a:pPr>
            <a:r>
              <a:rPr lang="zh-TW" altLang="zh-TW" sz="2400" dirty="0">
                <a:latin typeface="+mn-ea"/>
              </a:rPr>
              <a:t>承辦學校</a:t>
            </a:r>
            <a:r>
              <a:rPr lang="zh-TW" altLang="en-US" sz="2400" dirty="0">
                <a:latin typeface="+mn-ea"/>
              </a:rPr>
              <a:t>：新北市立瑞芳高工　　　　　</a:t>
            </a:r>
            <a:endParaRPr lang="en-US" altLang="zh-TW" sz="2400" dirty="0">
              <a:solidFill>
                <a:srgbClr val="FF0000"/>
              </a:solidFill>
              <a:latin typeface="+mn-ea"/>
            </a:endParaRPr>
          </a:p>
          <a:p>
            <a:pPr>
              <a:defRPr/>
            </a:pPr>
            <a:r>
              <a:rPr lang="zh-TW" altLang="en-US" sz="2400" dirty="0">
                <a:latin typeface="+mn-ea"/>
              </a:rPr>
              <a:t>報名日期：</a:t>
            </a:r>
            <a:r>
              <a:rPr lang="en-US" altLang="zh-TW" sz="2400" dirty="0">
                <a:latin typeface="+mn-ea"/>
              </a:rPr>
              <a:t>112</a:t>
            </a:r>
            <a:r>
              <a:rPr lang="zh-TW" altLang="en-US" sz="2400" dirty="0">
                <a:latin typeface="+mn-ea"/>
              </a:rPr>
              <a:t>年 </a:t>
            </a:r>
            <a:r>
              <a:rPr lang="en-US" altLang="zh-TW" sz="2400" dirty="0">
                <a:latin typeface="+mn-ea"/>
              </a:rPr>
              <a:t>5</a:t>
            </a:r>
            <a:r>
              <a:rPr lang="zh-TW" altLang="en-US" sz="2400" dirty="0">
                <a:latin typeface="+mn-ea"/>
              </a:rPr>
              <a:t>月 </a:t>
            </a:r>
            <a:r>
              <a:rPr lang="en-US" altLang="zh-TW" sz="2400" dirty="0">
                <a:latin typeface="+mn-ea"/>
              </a:rPr>
              <a:t>26</a:t>
            </a:r>
            <a:r>
              <a:rPr lang="zh-TW" altLang="en-US" sz="2400" dirty="0">
                <a:latin typeface="+mn-ea"/>
              </a:rPr>
              <a:t>日　　　</a:t>
            </a:r>
            <a:r>
              <a:rPr lang="zh-TW" altLang="en-US" sz="2400" b="1" dirty="0">
                <a:solidFill>
                  <a:srgbClr val="FF0000"/>
                </a:solidFill>
                <a:latin typeface="+mn-ea"/>
              </a:rPr>
              <a:t>免報名費</a:t>
            </a:r>
            <a:endParaRPr lang="en-US" altLang="zh-TW" sz="2400" b="1" dirty="0">
              <a:latin typeface="+mn-ea"/>
            </a:endParaRPr>
          </a:p>
          <a:p>
            <a:pPr>
              <a:defRPr/>
            </a:pPr>
            <a:r>
              <a:rPr lang="zh-TW" altLang="en-US" sz="2400" dirty="0">
                <a:latin typeface="+mn-ea"/>
              </a:rPr>
              <a:t>錄取公告：</a:t>
            </a:r>
            <a:r>
              <a:rPr lang="en-US" altLang="zh-TW" sz="2400" dirty="0">
                <a:latin typeface="+mn-ea"/>
              </a:rPr>
              <a:t>112</a:t>
            </a:r>
            <a:r>
              <a:rPr lang="zh-TW" altLang="en-US" sz="2400" dirty="0">
                <a:latin typeface="+mn-ea"/>
              </a:rPr>
              <a:t>年 </a:t>
            </a:r>
            <a:r>
              <a:rPr lang="en-US" altLang="zh-TW" sz="2400" dirty="0">
                <a:latin typeface="+mn-ea"/>
              </a:rPr>
              <a:t>6</a:t>
            </a:r>
            <a:r>
              <a:rPr lang="zh-TW" altLang="en-US" sz="2400" dirty="0">
                <a:latin typeface="+mn-ea"/>
              </a:rPr>
              <a:t>月 </a:t>
            </a:r>
            <a:r>
              <a:rPr lang="en-US" altLang="zh-TW" sz="2400" dirty="0">
                <a:latin typeface="+mn-ea"/>
              </a:rPr>
              <a:t>14</a:t>
            </a:r>
            <a:r>
              <a:rPr lang="zh-TW" altLang="en-US" sz="2400" dirty="0">
                <a:latin typeface="+mn-ea"/>
              </a:rPr>
              <a:t>日</a:t>
            </a:r>
            <a:endParaRPr lang="en-US" altLang="zh-TW" sz="2400" dirty="0">
              <a:latin typeface="+mn-ea"/>
            </a:endParaRPr>
          </a:p>
          <a:p>
            <a:pPr>
              <a:defRPr/>
            </a:pPr>
            <a:r>
              <a:rPr lang="zh-TW" altLang="en-US" sz="2400" dirty="0">
                <a:latin typeface="+mn-ea"/>
              </a:rPr>
              <a:t>報到日期：</a:t>
            </a:r>
            <a:r>
              <a:rPr lang="en-US" altLang="zh-TW" sz="2400" dirty="0">
                <a:latin typeface="+mn-ea"/>
              </a:rPr>
              <a:t>112</a:t>
            </a:r>
            <a:r>
              <a:rPr lang="zh-TW" altLang="en-US" sz="2400" dirty="0">
                <a:latin typeface="+mn-ea"/>
              </a:rPr>
              <a:t>年 </a:t>
            </a:r>
            <a:r>
              <a:rPr lang="en-US" altLang="zh-TW" sz="2400" dirty="0">
                <a:latin typeface="+mn-ea"/>
              </a:rPr>
              <a:t>6</a:t>
            </a:r>
            <a:r>
              <a:rPr lang="zh-TW" altLang="en-US" sz="2400" dirty="0">
                <a:latin typeface="+mn-ea"/>
              </a:rPr>
              <a:t>月 </a:t>
            </a:r>
            <a:r>
              <a:rPr lang="en-US" altLang="zh-TW" sz="2400" dirty="0">
                <a:latin typeface="+mn-ea"/>
              </a:rPr>
              <a:t>15</a:t>
            </a:r>
            <a:r>
              <a:rPr lang="zh-TW" altLang="en-US" sz="2400" dirty="0">
                <a:latin typeface="+mn-ea"/>
              </a:rPr>
              <a:t>日上午</a:t>
            </a:r>
            <a:r>
              <a:rPr lang="en-US" altLang="zh-TW" sz="2400" dirty="0">
                <a:latin typeface="+mn-ea"/>
              </a:rPr>
              <a:t>9:00-12:00 </a:t>
            </a:r>
            <a:r>
              <a:rPr lang="zh-TW" altLang="en-US" sz="2400" dirty="0">
                <a:latin typeface="+mn-ea"/>
              </a:rPr>
              <a:t>下午</a:t>
            </a:r>
            <a:r>
              <a:rPr lang="en-US" altLang="zh-TW" sz="2400" dirty="0">
                <a:latin typeface="+mn-ea"/>
              </a:rPr>
              <a:t>2:00-4:00</a:t>
            </a:r>
          </a:p>
          <a:p>
            <a:pPr>
              <a:defRPr/>
            </a:pPr>
            <a:r>
              <a:rPr lang="zh-TW" altLang="en-US" sz="2400" dirty="0">
                <a:latin typeface="+mn-ea"/>
              </a:rPr>
              <a:t>已報到放棄錄取：</a:t>
            </a:r>
            <a:r>
              <a:rPr lang="en-US" altLang="zh-TW" sz="2400" dirty="0">
                <a:latin typeface="+mn-ea"/>
              </a:rPr>
              <a:t>112</a:t>
            </a:r>
            <a:r>
              <a:rPr lang="zh-TW" altLang="en-US" sz="2400" dirty="0">
                <a:latin typeface="+mn-ea"/>
              </a:rPr>
              <a:t>年 </a:t>
            </a:r>
            <a:r>
              <a:rPr lang="en-US" altLang="zh-TW" sz="2400" dirty="0">
                <a:latin typeface="+mn-ea"/>
              </a:rPr>
              <a:t>6</a:t>
            </a:r>
            <a:r>
              <a:rPr lang="zh-TW" altLang="en-US" sz="2400" dirty="0">
                <a:latin typeface="+mn-ea"/>
              </a:rPr>
              <a:t>月 </a:t>
            </a:r>
            <a:r>
              <a:rPr lang="en-US" altLang="zh-TW" sz="2400" dirty="0">
                <a:latin typeface="+mn-ea"/>
              </a:rPr>
              <a:t>16</a:t>
            </a:r>
            <a:r>
              <a:rPr lang="zh-TW" altLang="en-US" sz="2400" dirty="0">
                <a:latin typeface="+mn-ea"/>
              </a:rPr>
              <a:t>日中午</a:t>
            </a:r>
            <a:r>
              <a:rPr lang="en-US" altLang="zh-TW" sz="2400" dirty="0">
                <a:latin typeface="+mn-ea"/>
              </a:rPr>
              <a:t>12:00</a:t>
            </a:r>
            <a:r>
              <a:rPr lang="zh-TW" altLang="en-US" sz="2400" dirty="0">
                <a:latin typeface="+mn-ea"/>
              </a:rPr>
              <a:t>前</a:t>
            </a:r>
            <a:endParaRPr lang="en-US" altLang="zh-TW" sz="2400" dirty="0">
              <a:latin typeface="+mn-ea"/>
            </a:endParaRPr>
          </a:p>
          <a:p>
            <a:pPr>
              <a:defRPr/>
            </a:pPr>
            <a:endParaRPr lang="zh-TW" altLang="zh-TW" dirty="0">
              <a:latin typeface="+mn-ea"/>
            </a:endParaRPr>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164025" y="1185939"/>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153321" y="5382121"/>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182786" y="6152894"/>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文字方塊 35"/>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7" name="文字方塊 36"/>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
        <p:nvSpPr>
          <p:cNvPr id="39" name="Freeform 1668">
            <a:extLst>
              <a:ext uri="{FF2B5EF4-FFF2-40B4-BE49-F238E27FC236}">
                <a16:creationId xmlns:a16="http://schemas.microsoft.com/office/drawing/2014/main" id="{FAE3DE10-422E-48F8-84B8-450BDC547253}"/>
              </a:ext>
            </a:extLst>
          </p:cNvPr>
          <p:cNvSpPr>
            <a:spLocks noEditPoints="1"/>
          </p:cNvSpPr>
          <p:nvPr/>
        </p:nvSpPr>
        <p:spPr bwMode="auto">
          <a:xfrm>
            <a:off x="2170245" y="6506369"/>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630E1A82-713E-48B1-9D62-A8069AF86E69}"/>
              </a:ext>
            </a:extLst>
          </p:cNvPr>
          <p:cNvSpPr>
            <a:spLocks noEditPoints="1"/>
          </p:cNvSpPr>
          <p:nvPr/>
        </p:nvSpPr>
        <p:spPr bwMode="auto">
          <a:xfrm>
            <a:off x="2164024" y="5025911"/>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94AC5D41-2CD5-44B9-8EBA-121CC9131726}"/>
              </a:ext>
            </a:extLst>
          </p:cNvPr>
          <p:cNvSpPr>
            <a:spLocks noEditPoints="1"/>
          </p:cNvSpPr>
          <p:nvPr/>
        </p:nvSpPr>
        <p:spPr bwMode="auto">
          <a:xfrm>
            <a:off x="2165762" y="5758459"/>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A0B20175-5B17-4130-AAAE-5EBD1A47812D}"/>
              </a:ext>
            </a:extLst>
          </p:cNvPr>
          <p:cNvSpPr>
            <a:spLocks noEditPoints="1"/>
          </p:cNvSpPr>
          <p:nvPr/>
        </p:nvSpPr>
        <p:spPr bwMode="auto">
          <a:xfrm>
            <a:off x="6664386" y="5306608"/>
            <a:ext cx="23696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8526453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6" y="633421"/>
            <a:ext cx="5366759" cy="172283"/>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3105013" y="385388"/>
            <a:ext cx="6825659" cy="677108"/>
          </a:xfrm>
          <a:prstGeom prst="rect">
            <a:avLst/>
          </a:prstGeom>
          <a:noFill/>
        </p:spPr>
        <p:txBody>
          <a:bodyPr wrap="square" lIns="0" tIns="0" rIns="0" bIns="0" rtlCol="0" anchor="t">
            <a:spAutoFit/>
          </a:bodyPr>
          <a:lstStyle/>
          <a:p>
            <a:pPr algn="ctr">
              <a:spcBef>
                <a:spcPts val="1200"/>
              </a:spcBef>
              <a:defRPr/>
            </a:pPr>
            <a:r>
              <a:rPr lang="zh-TW" altLang="en-US" sz="4400" b="1" dirty="0">
                <a:latin typeface="+mn-ea"/>
              </a:rPr>
              <a:t>方案架構</a:t>
            </a: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590639" y="6356358"/>
            <a:ext cx="201312" cy="365125"/>
          </a:xfrm>
        </p:spPr>
        <p:txBody>
          <a:bodyPr/>
          <a:lstStyle/>
          <a:p>
            <a:r>
              <a:rPr lang="en-US" sz="1600" dirty="0">
                <a:solidFill>
                  <a:schemeClr val="bg1"/>
                </a:solidFill>
              </a:rPr>
              <a:t>4</a:t>
            </a:r>
          </a:p>
        </p:txBody>
      </p:sp>
      <p:grpSp>
        <p:nvGrpSpPr>
          <p:cNvPr id="10" name="群組 3"/>
          <p:cNvGrpSpPr>
            <a:grpSpLocks/>
          </p:cNvGrpSpPr>
          <p:nvPr/>
        </p:nvGrpSpPr>
        <p:grpSpPr bwMode="auto">
          <a:xfrm>
            <a:off x="1630370" y="1212850"/>
            <a:ext cx="8929687" cy="4972050"/>
            <a:chOff x="1523209" y="1868110"/>
            <a:chExt cx="8714579" cy="4415217"/>
          </a:xfrm>
        </p:grpSpPr>
        <p:sp>
          <p:nvSpPr>
            <p:cNvPr id="11" name="右大括弧 10"/>
            <p:cNvSpPr>
              <a:spLocks/>
            </p:cNvSpPr>
            <p:nvPr/>
          </p:nvSpPr>
          <p:spPr bwMode="auto">
            <a:xfrm>
              <a:off x="8973593" y="3618972"/>
              <a:ext cx="567029" cy="1849542"/>
            </a:xfrm>
            <a:prstGeom prst="rightBrace">
              <a:avLst>
                <a:gd name="adj1" fmla="val 52908"/>
                <a:gd name="adj2" fmla="val 50000"/>
              </a:avLst>
            </a:prstGeom>
            <a:noFill/>
            <a:ln w="25400">
              <a:solidFill>
                <a:schemeClr val="accent1"/>
              </a:solidFill>
              <a:round/>
              <a:headEnd/>
              <a:tailEnd type="triangle" w="med" len="me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12" name="圓角矩形 11"/>
            <p:cNvSpPr/>
            <p:nvPr/>
          </p:nvSpPr>
          <p:spPr>
            <a:xfrm>
              <a:off x="9491045" y="3317294"/>
              <a:ext cx="746743" cy="246135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a:defRPr/>
              </a:pPr>
              <a:r>
                <a:rPr lang="zh-TW" altLang="en-US" sz="3600" b="1" dirty="0">
                  <a:solidFill>
                    <a:srgbClr val="C00000"/>
                  </a:solidFill>
                  <a:effectLst>
                    <a:outerShdw blurRad="38100" dist="38100" dir="2700000" algn="tl">
                      <a:srgbClr val="C0C0C0"/>
                    </a:outerShdw>
                  </a:effectLst>
                  <a:latin typeface="標楷體" pitchFamily="65" charset="-120"/>
                  <a:ea typeface="標楷體" pitchFamily="65" charset="-120"/>
                  <a:cs typeface="Times New Roman" pitchFamily="18" charset="0"/>
                </a:rPr>
                <a:t>穩健推展</a:t>
              </a:r>
            </a:p>
          </p:txBody>
        </p:sp>
        <p:sp>
          <p:nvSpPr>
            <p:cNvPr id="14" name="圓角矩形 13"/>
            <p:cNvSpPr>
              <a:spLocks noChangeArrowheads="1"/>
            </p:cNvSpPr>
            <p:nvPr/>
          </p:nvSpPr>
          <p:spPr bwMode="auto">
            <a:xfrm>
              <a:off x="3574427" y="2915526"/>
              <a:ext cx="3027251" cy="1354732"/>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0" rIns="72000" bIns="0" anchorCtr="1"/>
            <a:lstStyle>
              <a:lvl1pPr marL="268288" indent="-268288">
                <a:defRPr kumimoji="1">
                  <a:solidFill>
                    <a:schemeClr val="tx1"/>
                  </a:solidFill>
                  <a:latin typeface="Arial" pitchFamily="34" charset="0"/>
                  <a:ea typeface="新細明體" pitchFamily="18" charset="-120"/>
                </a:defRPr>
              </a:lvl1pPr>
              <a:lvl2pPr marL="906463" indent="-285750">
                <a:defRPr kumimoji="1">
                  <a:solidFill>
                    <a:schemeClr val="tx1"/>
                  </a:solidFill>
                  <a:latin typeface="Arial" pitchFamily="34" charset="0"/>
                  <a:ea typeface="新細明體" pitchFamily="18" charset="-120"/>
                </a:defRPr>
              </a:lvl2pPr>
              <a:lvl3pPr marL="1314450" indent="-228600">
                <a:defRPr kumimoji="1">
                  <a:solidFill>
                    <a:schemeClr val="tx1"/>
                  </a:solidFill>
                  <a:latin typeface="Arial" pitchFamily="34" charset="0"/>
                  <a:ea typeface="新細明體" pitchFamily="18" charset="-120"/>
                </a:defRPr>
              </a:lvl3pPr>
              <a:lvl4pPr marL="1722438" indent="-228600">
                <a:defRPr kumimoji="1">
                  <a:solidFill>
                    <a:schemeClr val="tx1"/>
                  </a:solidFill>
                  <a:latin typeface="Arial" pitchFamily="34" charset="0"/>
                  <a:ea typeface="新細明體" pitchFamily="18" charset="-120"/>
                </a:defRPr>
              </a:lvl4pPr>
              <a:lvl5pPr marL="2130425" indent="-228600">
                <a:defRPr kumimoji="1">
                  <a:solidFill>
                    <a:schemeClr val="tx1"/>
                  </a:solidFill>
                  <a:latin typeface="Arial" pitchFamily="34" charset="0"/>
                  <a:ea typeface="新細明體" pitchFamily="18" charset="-120"/>
                </a:defRPr>
              </a:lvl5pPr>
              <a:lvl6pPr marL="2587625" indent="-228600" fontAlgn="base">
                <a:spcBef>
                  <a:spcPct val="0"/>
                </a:spcBef>
                <a:spcAft>
                  <a:spcPct val="0"/>
                </a:spcAft>
                <a:defRPr kumimoji="1">
                  <a:solidFill>
                    <a:schemeClr val="tx1"/>
                  </a:solidFill>
                  <a:latin typeface="Arial" pitchFamily="34" charset="0"/>
                  <a:ea typeface="新細明體" pitchFamily="18" charset="-120"/>
                </a:defRPr>
              </a:lvl6pPr>
              <a:lvl7pPr marL="3044825" indent="-228600" fontAlgn="base">
                <a:spcBef>
                  <a:spcPct val="0"/>
                </a:spcBef>
                <a:spcAft>
                  <a:spcPct val="0"/>
                </a:spcAft>
                <a:defRPr kumimoji="1">
                  <a:solidFill>
                    <a:schemeClr val="tx1"/>
                  </a:solidFill>
                  <a:latin typeface="Arial" pitchFamily="34" charset="0"/>
                  <a:ea typeface="新細明體" pitchFamily="18" charset="-120"/>
                </a:defRPr>
              </a:lvl7pPr>
              <a:lvl8pPr marL="3502025" indent="-228600" fontAlgn="base">
                <a:spcBef>
                  <a:spcPct val="0"/>
                </a:spcBef>
                <a:spcAft>
                  <a:spcPct val="0"/>
                </a:spcAft>
                <a:defRPr kumimoji="1">
                  <a:solidFill>
                    <a:schemeClr val="tx1"/>
                  </a:solidFill>
                  <a:latin typeface="Arial" pitchFamily="34" charset="0"/>
                  <a:ea typeface="新細明體" pitchFamily="18" charset="-120"/>
                </a:defRPr>
              </a:lvl8pPr>
              <a:lvl9pPr marL="3959225" indent="-228600" fontAlgn="base">
                <a:spcBef>
                  <a:spcPct val="0"/>
                </a:spcBef>
                <a:spcAft>
                  <a:spcPct val="0"/>
                </a:spcAft>
                <a:defRPr kumimoji="1">
                  <a:solidFill>
                    <a:schemeClr val="tx1"/>
                  </a:solidFill>
                  <a:latin typeface="Arial" pitchFamily="34" charset="0"/>
                  <a:ea typeface="新細明體" pitchFamily="18" charset="-120"/>
                </a:defRPr>
              </a:lvl9pPr>
            </a:lstStyle>
            <a:p>
              <a:pPr>
                <a:defRPr/>
              </a:pPr>
              <a:r>
                <a:rPr lang="en-US" altLang="zh-TW" sz="2400" b="1" dirty="0">
                  <a:solidFill>
                    <a:prstClr val="black"/>
                  </a:solidFill>
                  <a:latin typeface="標楷體" pitchFamily="65" charset="-120"/>
                  <a:ea typeface="標楷體" pitchFamily="65" charset="-120"/>
                </a:rPr>
                <a:t>1.</a:t>
              </a:r>
              <a:r>
                <a:rPr lang="zh-TW" altLang="en-US" sz="2400" b="1" dirty="0">
                  <a:solidFill>
                    <a:prstClr val="black"/>
                  </a:solidFill>
                  <a:latin typeface="標楷體" pitchFamily="65" charset="-120"/>
                  <a:ea typeface="標楷體" pitchFamily="65" charset="-120"/>
                </a:rPr>
                <a:t>提高免試比率</a:t>
              </a:r>
              <a:endParaRPr lang="zh-TW" altLang="en-US" sz="2400" b="1" dirty="0">
                <a:solidFill>
                  <a:prstClr val="black"/>
                </a:solidFill>
                <a:latin typeface="標楷體" pitchFamily="65" charset="-120"/>
                <a:ea typeface="標楷體" pitchFamily="65" charset="-120"/>
                <a:cs typeface="Arial" pitchFamily="34" charset="0"/>
              </a:endParaRPr>
            </a:p>
            <a:p>
              <a:pPr>
                <a:defRPr/>
              </a:pPr>
              <a:r>
                <a:rPr lang="en-US" altLang="zh-TW" sz="2400" b="1" dirty="0">
                  <a:solidFill>
                    <a:prstClr val="black"/>
                  </a:solidFill>
                  <a:latin typeface="標楷體" pitchFamily="65" charset="-120"/>
                  <a:ea typeface="標楷體" pitchFamily="65" charset="-120"/>
                </a:rPr>
                <a:t>2.</a:t>
              </a:r>
              <a:r>
                <a:rPr lang="zh-TW" altLang="en-US" sz="2400" b="1" dirty="0">
                  <a:solidFill>
                    <a:prstClr val="black"/>
                  </a:solidFill>
                  <a:latin typeface="標楷體" pitchFamily="65" charset="-120"/>
                  <a:ea typeface="標楷體" pitchFamily="65" charset="-120"/>
                </a:rPr>
                <a:t>調整比序項目</a:t>
              </a:r>
              <a:endParaRPr lang="zh-TW" altLang="en-US" sz="2400" b="1" dirty="0">
                <a:solidFill>
                  <a:prstClr val="black"/>
                </a:solidFill>
                <a:latin typeface="標楷體" pitchFamily="65" charset="-120"/>
                <a:ea typeface="標楷體" pitchFamily="65" charset="-120"/>
                <a:cs typeface="Arial" pitchFamily="34" charset="0"/>
              </a:endParaRPr>
            </a:p>
            <a:p>
              <a:pPr>
                <a:defRPr/>
              </a:pPr>
              <a:r>
                <a:rPr lang="en-US" altLang="zh-TW" sz="2400" b="1" dirty="0">
                  <a:solidFill>
                    <a:prstClr val="black"/>
                  </a:solidFill>
                  <a:latin typeface="標楷體" pitchFamily="65" charset="-120"/>
                  <a:ea typeface="標楷體" pitchFamily="65" charset="-120"/>
                </a:rPr>
                <a:t>3.</a:t>
              </a:r>
              <a:r>
                <a:rPr lang="zh-TW" altLang="en-US" sz="2400" b="1" dirty="0">
                  <a:solidFill>
                    <a:srgbClr val="FF0000"/>
                  </a:solidFill>
                  <a:latin typeface="標楷體" pitchFamily="65" charset="-120"/>
                  <a:ea typeface="標楷體" pitchFamily="65" charset="-120"/>
                </a:rPr>
                <a:t>扶助弱勢</a:t>
              </a:r>
              <a:r>
                <a:rPr lang="zh-TW" altLang="en-US" sz="2400" b="1" dirty="0">
                  <a:solidFill>
                    <a:prstClr val="black"/>
                  </a:solidFill>
                  <a:latin typeface="標楷體" pitchFamily="65" charset="-120"/>
                  <a:ea typeface="標楷體" pitchFamily="65" charset="-120"/>
                </a:rPr>
                <a:t>升學</a:t>
              </a:r>
            </a:p>
          </p:txBody>
        </p:sp>
        <p:sp>
          <p:nvSpPr>
            <p:cNvPr id="15" name="圓角矩形 14"/>
            <p:cNvSpPr>
              <a:spLocks noChangeArrowheads="1"/>
            </p:cNvSpPr>
            <p:nvPr/>
          </p:nvSpPr>
          <p:spPr bwMode="auto">
            <a:xfrm>
              <a:off x="3574427" y="4201183"/>
              <a:ext cx="3027251" cy="1354732"/>
            </a:xfrm>
            <a:prstGeom prst="roundRect">
              <a:avLst>
                <a:gd name="adj" fmla="val 16667"/>
              </a:avLst>
            </a:prstGeom>
            <a:gradFill rotWithShape="1">
              <a:gsLst>
                <a:gs pos="0">
                  <a:srgbClr val="FFA2A1"/>
                </a:gs>
                <a:gs pos="35001">
                  <a:srgbClr val="FFBEBD"/>
                </a:gs>
                <a:gs pos="100000">
                  <a:srgbClr val="FFE5E5"/>
                </a:gs>
              </a:gsLst>
              <a:lin ang="16200000" scaled="1"/>
            </a:gradFill>
            <a:ln w="9525">
              <a:solidFill>
                <a:srgbClr val="BE4B48"/>
              </a:solidFill>
              <a:round/>
              <a:headEnd/>
              <a:tailEnd/>
            </a:ln>
            <a:effectLst>
              <a:outerShdw blurRad="63500" dist="20000" dir="5400000" rotWithShape="0">
                <a:srgbClr val="000000">
                  <a:alpha val="37999"/>
                </a:srgbClr>
              </a:outerShdw>
            </a:effectLst>
          </p:spPr>
          <p:txBody>
            <a:bodyPr lIns="72000" tIns="0" rIns="72000" bIns="0" anchor="ctr" anchorCtr="1"/>
            <a:lstStyle/>
            <a:p>
              <a:pPr marL="274638" indent="-274638">
                <a:defRPr/>
              </a:pPr>
              <a:r>
                <a:rPr lang="en-US" altLang="zh-TW" sz="2400" b="1" dirty="0">
                  <a:solidFill>
                    <a:prstClr val="black"/>
                  </a:solidFill>
                  <a:latin typeface="標楷體" pitchFamily="65" charset="-120"/>
                  <a:ea typeface="標楷體" pitchFamily="65" charset="-120"/>
                </a:rPr>
                <a:t>1.</a:t>
              </a:r>
              <a:r>
                <a:rPr lang="zh-TW" altLang="en-US" sz="2400" b="1" dirty="0">
                  <a:solidFill>
                    <a:prstClr val="black"/>
                  </a:solidFill>
                  <a:latin typeface="標楷體" pitchFamily="65" charset="-120"/>
                  <a:ea typeface="標楷體" pitchFamily="65" charset="-120"/>
                </a:rPr>
                <a:t>縮短入學作業期程</a:t>
              </a:r>
            </a:p>
            <a:p>
              <a:pPr marL="274638" indent="-274638">
                <a:defRPr/>
              </a:pPr>
              <a:r>
                <a:rPr lang="en-US" altLang="zh-TW" sz="2400" b="1" dirty="0">
                  <a:solidFill>
                    <a:prstClr val="black"/>
                  </a:solidFill>
                  <a:latin typeface="標楷體" pitchFamily="65" charset="-120"/>
                  <a:ea typeface="標楷體" pitchFamily="65" charset="-120"/>
                </a:rPr>
                <a:t>2.</a:t>
              </a:r>
              <a:r>
                <a:rPr lang="zh-TW" altLang="en-US" sz="2400" b="1" dirty="0">
                  <a:solidFill>
                    <a:prstClr val="black"/>
                  </a:solidFill>
                  <a:latin typeface="標楷體" pitchFamily="65" charset="-120"/>
                  <a:ea typeface="標楷體" pitchFamily="65" charset="-120"/>
                </a:rPr>
                <a:t>特招回歸各區自辦</a:t>
              </a:r>
            </a:p>
          </p:txBody>
        </p:sp>
        <p:grpSp>
          <p:nvGrpSpPr>
            <p:cNvPr id="16" name="群組 99"/>
            <p:cNvGrpSpPr/>
            <p:nvPr/>
          </p:nvGrpSpPr>
          <p:grpSpPr>
            <a:xfrm>
              <a:off x="7796147" y="2958990"/>
              <a:ext cx="1295929" cy="2949426"/>
              <a:chOff x="5858266" y="2230748"/>
              <a:chExt cx="1234014" cy="3289720"/>
            </a:xfrm>
            <a:solidFill>
              <a:schemeClr val="accent5">
                <a:lumMod val="60000"/>
                <a:lumOff val="40000"/>
              </a:schemeClr>
            </a:solidFill>
          </p:grpSpPr>
          <p:sp>
            <p:nvSpPr>
              <p:cNvPr id="28" name="圓角矩形 27"/>
              <p:cNvSpPr/>
              <p:nvPr/>
            </p:nvSpPr>
            <p:spPr>
              <a:xfrm>
                <a:off x="5868280" y="2230748"/>
                <a:ext cx="1224000" cy="1512000"/>
              </a:xfrm>
              <a:prstGeom prst="roundRect">
                <a:avLst/>
              </a:prstGeom>
              <a:grpFill/>
              <a:ln w="3175">
                <a:solidFill>
                  <a:schemeClr val="tx2">
                    <a:lumMod val="40000"/>
                    <a:lumOff val="60000"/>
                  </a:schemeClr>
                </a:solidFill>
              </a:ln>
            </p:spPr>
            <p:style>
              <a:lnRef idx="3">
                <a:schemeClr val="lt1"/>
              </a:lnRef>
              <a:fillRef idx="1">
                <a:schemeClr val="accent6"/>
              </a:fillRef>
              <a:effectRef idx="1">
                <a:schemeClr val="accent6"/>
              </a:effectRef>
              <a:fontRef idx="minor">
                <a:schemeClr val="lt1"/>
              </a:fontRef>
            </p:style>
            <p:txBody>
              <a:bodyPr lIns="0" tIns="0" rIns="0" bIns="0" anchor="ctr" anchorCtr="1"/>
              <a:lstStyle/>
              <a:p>
                <a:pPr algn="ctr">
                  <a:defRPr/>
                </a:pPr>
                <a:r>
                  <a:rPr lang="zh-TW" altLang="en-US" sz="2600" b="1" dirty="0">
                    <a:solidFill>
                      <a:prstClr val="black"/>
                    </a:solidFill>
                    <a:latin typeface="標楷體" pitchFamily="65" charset="-120"/>
                    <a:ea typeface="標楷體" pitchFamily="65" charset="-120"/>
                    <a:cs typeface="BiauKai"/>
                  </a:rPr>
                  <a:t>中央</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地方</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合作</a:t>
                </a:r>
              </a:p>
            </p:txBody>
          </p:sp>
          <p:sp>
            <p:nvSpPr>
              <p:cNvPr id="29" name="圓角矩形 28"/>
              <p:cNvSpPr/>
              <p:nvPr/>
            </p:nvSpPr>
            <p:spPr>
              <a:xfrm>
                <a:off x="5858266" y="4008468"/>
                <a:ext cx="1224000" cy="1512000"/>
              </a:xfrm>
              <a:prstGeom prst="roundRect">
                <a:avLst/>
              </a:prstGeom>
              <a:grpFill/>
              <a:ln w="3175"/>
            </p:spPr>
            <p:style>
              <a:lnRef idx="3">
                <a:schemeClr val="lt1"/>
              </a:lnRef>
              <a:fillRef idx="1">
                <a:schemeClr val="accent6"/>
              </a:fillRef>
              <a:effectRef idx="1">
                <a:schemeClr val="accent6"/>
              </a:effectRef>
              <a:fontRef idx="minor">
                <a:schemeClr val="lt1"/>
              </a:fontRef>
            </p:style>
            <p:txBody>
              <a:bodyPr lIns="0" tIns="0" rIns="0" bIns="72000" anchor="ctr" anchorCtr="1"/>
              <a:lstStyle/>
              <a:p>
                <a:pPr algn="ctr">
                  <a:defRPr/>
                </a:pPr>
                <a:r>
                  <a:rPr lang="zh-TW" altLang="en-US" sz="2600" b="1" dirty="0">
                    <a:solidFill>
                      <a:prstClr val="black"/>
                    </a:solidFill>
                    <a:latin typeface="標楷體" pitchFamily="65" charset="-120"/>
                    <a:ea typeface="標楷體" pitchFamily="65" charset="-120"/>
                    <a:cs typeface="BiauKai"/>
                  </a:rPr>
                  <a:t>落實</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細節</a:t>
                </a:r>
                <a:endParaRPr lang="en-US" altLang="zh-TW" sz="2600" b="1" dirty="0">
                  <a:solidFill>
                    <a:prstClr val="black"/>
                  </a:solidFill>
                  <a:latin typeface="標楷體" pitchFamily="65" charset="-120"/>
                  <a:ea typeface="標楷體" pitchFamily="65" charset="-120"/>
                  <a:cs typeface="BiauKai"/>
                </a:endParaRPr>
              </a:p>
              <a:p>
                <a:pPr algn="ctr">
                  <a:defRPr/>
                </a:pPr>
                <a:r>
                  <a:rPr lang="zh-TW" altLang="en-US" sz="2600" b="1" dirty="0">
                    <a:solidFill>
                      <a:prstClr val="black"/>
                    </a:solidFill>
                    <a:latin typeface="標楷體" pitchFamily="65" charset="-120"/>
                    <a:ea typeface="標楷體" pitchFamily="65" charset="-120"/>
                    <a:cs typeface="BiauKai"/>
                  </a:rPr>
                  <a:t>管理</a:t>
                </a:r>
                <a:endParaRPr lang="en-US" altLang="zh-TW" sz="2600" b="1" dirty="0">
                  <a:solidFill>
                    <a:prstClr val="black"/>
                  </a:solidFill>
                  <a:latin typeface="標楷體" pitchFamily="65" charset="-120"/>
                  <a:ea typeface="標楷體" pitchFamily="65" charset="-120"/>
                  <a:cs typeface="BiauKai"/>
                </a:endParaRPr>
              </a:p>
            </p:txBody>
          </p:sp>
        </p:grpSp>
        <p:sp>
          <p:nvSpPr>
            <p:cNvPr id="17" name="文字方塊 16"/>
            <p:cNvSpPr txBox="1"/>
            <p:nvPr/>
          </p:nvSpPr>
          <p:spPr>
            <a:xfrm>
              <a:off x="1523210" y="1875283"/>
              <a:ext cx="1728193" cy="737931"/>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核心理念</a:t>
              </a:r>
            </a:p>
          </p:txBody>
        </p:sp>
        <p:cxnSp>
          <p:nvCxnSpPr>
            <p:cNvPr id="18" name="直線單箭頭接點 17"/>
            <p:cNvCxnSpPr>
              <a:cxnSpLocks noChangeShapeType="1"/>
            </p:cNvCxnSpPr>
            <p:nvPr/>
          </p:nvCxnSpPr>
          <p:spPr bwMode="auto">
            <a:xfrm>
              <a:off x="7573063" y="5457236"/>
              <a:ext cx="268022" cy="0"/>
            </a:xfrm>
            <a:prstGeom prst="straightConnector1">
              <a:avLst/>
            </a:prstGeom>
            <a:noFill/>
            <a:ln w="25400">
              <a:solidFill>
                <a:schemeClr val="accent1"/>
              </a:solidFill>
              <a:round/>
              <a:headEnd/>
              <a:tailEnd type="triangle" w="med" len="med"/>
            </a:ln>
            <a:effectLst>
              <a:outerShdw blurRad="63500" dist="20000" dir="5400000" rotWithShape="0">
                <a:srgbClr val="000000">
                  <a:alpha val="37999"/>
                </a:srgbClr>
              </a:outerShdw>
            </a:effectLst>
          </p:spPr>
        </p:cxnSp>
        <p:sp>
          <p:nvSpPr>
            <p:cNvPr id="19" name="文字方塊 18"/>
            <p:cNvSpPr txBox="1"/>
            <p:nvPr/>
          </p:nvSpPr>
          <p:spPr>
            <a:xfrm>
              <a:off x="7679159" y="1871371"/>
              <a:ext cx="1483078" cy="737931"/>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推動策略</a:t>
              </a:r>
            </a:p>
          </p:txBody>
        </p:sp>
        <p:sp>
          <p:nvSpPr>
            <p:cNvPr id="20" name="流程圖: 替代處理程序 19"/>
            <p:cNvSpPr>
              <a:spLocks noChangeArrowheads="1"/>
            </p:cNvSpPr>
            <p:nvPr/>
          </p:nvSpPr>
          <p:spPr bwMode="auto">
            <a:xfrm>
              <a:off x="6958008" y="2825305"/>
              <a:ext cx="647590" cy="3458022"/>
            </a:xfrm>
            <a:prstGeom prst="flowChartAlternateProcess">
              <a:avLst/>
            </a:prstGeom>
            <a:gradFill rotWithShape="1">
              <a:gsLst>
                <a:gs pos="0">
                  <a:srgbClr val="A3C4FF"/>
                </a:gs>
                <a:gs pos="35001">
                  <a:srgbClr val="BFD5FF"/>
                </a:gs>
                <a:gs pos="100000">
                  <a:srgbClr val="E5EEFF"/>
                </a:gs>
              </a:gsLst>
              <a:lin ang="16200000" scaled="1"/>
            </a:gradFill>
            <a:ln w="9525">
              <a:solidFill>
                <a:srgbClr val="4A7EBB"/>
              </a:solidFill>
              <a:miter lim="800000"/>
              <a:headEnd/>
              <a:tailEnd/>
            </a:ln>
            <a:effectLst>
              <a:outerShdw blurRad="63500" dist="20000" dir="5400000" rotWithShape="0">
                <a:srgbClr val="000000">
                  <a:alpha val="37999"/>
                </a:srgbClr>
              </a:outerShdw>
            </a:effectLst>
          </p:spPr>
          <p:txBody>
            <a:bodyPr anchor="ctr"/>
            <a:lstStyle>
              <a:lvl1pPr>
                <a:defRPr kumimoji="1">
                  <a:solidFill>
                    <a:schemeClr val="tx1"/>
                  </a:solidFill>
                  <a:latin typeface="Arial" pitchFamily="34" charset="0"/>
                  <a:ea typeface="新細明體" pitchFamily="18" charset="-120"/>
                </a:defRPr>
              </a:lvl1pPr>
              <a:lvl2pPr marL="742950" indent="-285750">
                <a:defRPr kumimoji="1">
                  <a:solidFill>
                    <a:schemeClr val="tx1"/>
                  </a:solidFill>
                  <a:latin typeface="Arial" pitchFamily="34" charset="0"/>
                  <a:ea typeface="新細明體" pitchFamily="18" charset="-120"/>
                </a:defRPr>
              </a:lvl2pPr>
              <a:lvl3pPr marL="1143000" indent="-228600">
                <a:defRPr kumimoji="1">
                  <a:solidFill>
                    <a:schemeClr val="tx1"/>
                  </a:solidFill>
                  <a:latin typeface="Arial" pitchFamily="34" charset="0"/>
                  <a:ea typeface="新細明體" pitchFamily="18" charset="-120"/>
                </a:defRPr>
              </a:lvl3pPr>
              <a:lvl4pPr marL="1600200" indent="-228600">
                <a:defRPr kumimoji="1">
                  <a:solidFill>
                    <a:schemeClr val="tx1"/>
                  </a:solidFill>
                  <a:latin typeface="Arial" pitchFamily="34" charset="0"/>
                  <a:ea typeface="新細明體" pitchFamily="18" charset="-120"/>
                </a:defRPr>
              </a:lvl4pPr>
              <a:lvl5pPr marL="2057400" indent="-228600">
                <a:defRPr kumimoji="1">
                  <a:solidFill>
                    <a:schemeClr val="tx1"/>
                  </a:solidFill>
                  <a:latin typeface="Arial" pitchFamily="34" charset="0"/>
                  <a:ea typeface="新細明體" pitchFamily="18" charset="-120"/>
                </a:defRPr>
              </a:lvl5pPr>
              <a:lvl6pPr marL="2514600" indent="-228600" fontAlgn="base">
                <a:spcBef>
                  <a:spcPct val="0"/>
                </a:spcBef>
                <a:spcAft>
                  <a:spcPct val="0"/>
                </a:spcAft>
                <a:defRPr kumimoji="1">
                  <a:solidFill>
                    <a:schemeClr val="tx1"/>
                  </a:solidFill>
                  <a:latin typeface="Arial" pitchFamily="34" charset="0"/>
                  <a:ea typeface="新細明體" pitchFamily="18" charset="-120"/>
                </a:defRPr>
              </a:lvl6pPr>
              <a:lvl7pPr marL="2971800" indent="-228600" fontAlgn="base">
                <a:spcBef>
                  <a:spcPct val="0"/>
                </a:spcBef>
                <a:spcAft>
                  <a:spcPct val="0"/>
                </a:spcAft>
                <a:defRPr kumimoji="1">
                  <a:solidFill>
                    <a:schemeClr val="tx1"/>
                  </a:solidFill>
                  <a:latin typeface="Arial" pitchFamily="34" charset="0"/>
                  <a:ea typeface="新細明體" pitchFamily="18" charset="-120"/>
                </a:defRPr>
              </a:lvl7pPr>
              <a:lvl8pPr marL="3429000" indent="-228600" fontAlgn="base">
                <a:spcBef>
                  <a:spcPct val="0"/>
                </a:spcBef>
                <a:spcAft>
                  <a:spcPct val="0"/>
                </a:spcAft>
                <a:defRPr kumimoji="1">
                  <a:solidFill>
                    <a:schemeClr val="tx1"/>
                  </a:solidFill>
                  <a:latin typeface="Arial" pitchFamily="34" charset="0"/>
                  <a:ea typeface="新細明體" pitchFamily="18" charset="-120"/>
                </a:defRPr>
              </a:lvl8pPr>
              <a:lvl9pPr marL="3886200" indent="-228600" fontAlgn="base">
                <a:spcBef>
                  <a:spcPct val="0"/>
                </a:spcBef>
                <a:spcAft>
                  <a:spcPct val="0"/>
                </a:spcAft>
                <a:defRPr kumimoji="1">
                  <a:solidFill>
                    <a:schemeClr val="tx1"/>
                  </a:solidFill>
                  <a:latin typeface="Arial" pitchFamily="34" charset="0"/>
                  <a:ea typeface="新細明體" pitchFamily="18" charset="-120"/>
                </a:defRPr>
              </a:lvl9pPr>
            </a:lstStyle>
            <a:p>
              <a:pPr algn="ctr">
                <a:lnSpc>
                  <a:spcPct val="85000"/>
                </a:lnSpc>
                <a:defRPr/>
              </a:pPr>
              <a:r>
                <a:rPr lang="zh-TW" altLang="en-US" sz="2200" b="1">
                  <a:solidFill>
                    <a:srgbClr val="000000"/>
                  </a:solidFill>
                  <a:latin typeface="標楷體" pitchFamily="65" charset="-120"/>
                  <a:ea typeface="標楷體" pitchFamily="65" charset="-120"/>
                </a:rPr>
                <a:t>完備現行各入學法令規範</a:t>
              </a:r>
            </a:p>
          </p:txBody>
        </p:sp>
        <p:sp>
          <p:nvSpPr>
            <p:cNvPr id="21" name="文字方塊 20"/>
            <p:cNvSpPr txBox="1"/>
            <p:nvPr/>
          </p:nvSpPr>
          <p:spPr>
            <a:xfrm>
              <a:off x="4231283" y="1868110"/>
              <a:ext cx="1728193" cy="737931"/>
            </a:xfrm>
            <a:prstGeom prst="rect">
              <a:avLst/>
            </a:prstGeom>
            <a:noFill/>
          </p:spPr>
          <p:txBody>
            <a:bodyPr>
              <a:spAutoFit/>
            </a:bodyPr>
            <a:lstStyle/>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入學方案</a:t>
              </a:r>
              <a:endParaRPr lang="en-US" altLang="zh-TW"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endParaRPr>
            </a:p>
            <a:p>
              <a:pPr algn="ctr">
                <a:defRPr/>
              </a:pPr>
              <a:r>
                <a:rPr lang="zh-TW" altLang="en-US" sz="2400" b="1" dirty="0">
                  <a:solidFill>
                    <a:srgbClr val="7030A0"/>
                  </a:solidFill>
                  <a:effectLst>
                    <a:glow rad="101600">
                      <a:srgbClr val="D8B25C">
                        <a:satMod val="175000"/>
                        <a:alpha val="40000"/>
                      </a:srgbClr>
                    </a:glow>
                  </a:effectLst>
                  <a:latin typeface="標楷體" pitchFamily="65" charset="-120"/>
                  <a:ea typeface="標楷體" pitchFamily="65" charset="-120"/>
                  <a:cs typeface="Arial" panose="020B0604020202020204" pitchFamily="34" charset="0"/>
                </a:rPr>
                <a:t>研修趨向</a:t>
              </a:r>
            </a:p>
          </p:txBody>
        </p:sp>
        <p:sp>
          <p:nvSpPr>
            <p:cNvPr id="22" name="向右箭號 21"/>
            <p:cNvSpPr>
              <a:spLocks noChangeArrowheads="1"/>
            </p:cNvSpPr>
            <p:nvPr/>
          </p:nvSpPr>
          <p:spPr bwMode="auto">
            <a:xfrm>
              <a:off x="3098804" y="3406106"/>
              <a:ext cx="402807" cy="524413"/>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FF0000"/>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3" name="向右箭號 22"/>
            <p:cNvSpPr>
              <a:spLocks noChangeArrowheads="1"/>
            </p:cNvSpPr>
            <p:nvPr/>
          </p:nvSpPr>
          <p:spPr bwMode="auto">
            <a:xfrm>
              <a:off x="3156128" y="4612819"/>
              <a:ext cx="418300" cy="524413"/>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FF0000"/>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4" name="向右箭號 23"/>
            <p:cNvSpPr>
              <a:spLocks noChangeArrowheads="1"/>
            </p:cNvSpPr>
            <p:nvPr/>
          </p:nvSpPr>
          <p:spPr bwMode="auto">
            <a:xfrm>
              <a:off x="6643508" y="3420203"/>
              <a:ext cx="283515" cy="496219"/>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0000CC"/>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5" name="向右箭號 24"/>
            <p:cNvSpPr>
              <a:spLocks noChangeArrowheads="1"/>
            </p:cNvSpPr>
            <p:nvPr/>
          </p:nvSpPr>
          <p:spPr bwMode="auto">
            <a:xfrm>
              <a:off x="6643508" y="4844012"/>
              <a:ext cx="283515" cy="496219"/>
            </a:xfrm>
            <a:prstGeom prst="rightArrow">
              <a:avLst>
                <a:gd name="adj1" fmla="val 50000"/>
                <a:gd name="adj2" fmla="val 50000"/>
              </a:avLst>
            </a:prstGeom>
            <a:gradFill rotWithShape="1">
              <a:gsLst>
                <a:gs pos="0">
                  <a:srgbClr val="9EEAFF"/>
                </a:gs>
                <a:gs pos="35001">
                  <a:srgbClr val="BBEFFF"/>
                </a:gs>
                <a:gs pos="100000">
                  <a:srgbClr val="E4F9FF"/>
                </a:gs>
              </a:gsLst>
              <a:lin ang="16200000" scaled="1"/>
            </a:gradFill>
            <a:ln w="9525">
              <a:solidFill>
                <a:srgbClr val="0000CC"/>
              </a:solidFill>
              <a:miter lim="800000"/>
              <a:headEnd/>
              <a:tailEnd/>
            </a:ln>
            <a:effectLst>
              <a:outerShdw blurRad="63500" dist="20000" dir="5400000" rotWithShape="0">
                <a:srgbClr val="000000">
                  <a:alpha val="37999"/>
                </a:srgbClr>
              </a:outerShdw>
            </a:effectLst>
          </p:spPr>
          <p:txBody>
            <a:bodyPr anchor="ctr"/>
            <a:lstStyle/>
            <a:p>
              <a:pPr algn="ctr">
                <a:defRPr/>
              </a:pPr>
              <a:endParaRPr lang="zh-TW" altLang="en-US">
                <a:solidFill>
                  <a:prstClr val="black"/>
                </a:solidFill>
                <a:latin typeface="標楷體" pitchFamily="65" charset="-120"/>
                <a:ea typeface="標楷體" pitchFamily="65" charset="-120"/>
              </a:endParaRPr>
            </a:p>
          </p:txBody>
        </p:sp>
        <p:sp>
          <p:nvSpPr>
            <p:cNvPr id="26" name="剪去對角線角落矩形 26"/>
            <p:cNvSpPr>
              <a:spLocks noChangeArrowheads="1"/>
            </p:cNvSpPr>
            <p:nvPr/>
          </p:nvSpPr>
          <p:spPr bwMode="auto">
            <a:xfrm>
              <a:off x="1904327" y="5791338"/>
              <a:ext cx="4921994" cy="434191"/>
            </a:xfrm>
            <a:custGeom>
              <a:avLst/>
              <a:gdLst>
                <a:gd name="T0" fmla="*/ 471207 w 8358246"/>
                <a:gd name="T1" fmla="*/ 125989 h 571500"/>
                <a:gd name="T2" fmla="*/ 235604 w 8358246"/>
                <a:gd name="T3" fmla="*/ 251976 h 571500"/>
                <a:gd name="T4" fmla="*/ 0 w 8358246"/>
                <a:gd name="T5" fmla="*/ 125989 h 571500"/>
                <a:gd name="T6" fmla="*/ 235604 w 8358246"/>
                <a:gd name="T7" fmla="*/ 0 h 571500"/>
                <a:gd name="T8" fmla="*/ 0 60000 65536"/>
                <a:gd name="T9" fmla="*/ 5898240 60000 65536"/>
                <a:gd name="T10" fmla="*/ 11796480 60000 65536"/>
                <a:gd name="T11" fmla="*/ 17694720 60000 65536"/>
                <a:gd name="T12" fmla="*/ 47625 w 8358246"/>
                <a:gd name="T13" fmla="*/ 47626 h 571500"/>
                <a:gd name="T14" fmla="*/ 8310621 w 8358246"/>
                <a:gd name="T15" fmla="*/ 523874 h 571500"/>
              </a:gdLst>
              <a:ahLst/>
              <a:cxnLst>
                <a:cxn ang="T8">
                  <a:pos x="T0" y="T1"/>
                </a:cxn>
                <a:cxn ang="T9">
                  <a:pos x="T2" y="T3"/>
                </a:cxn>
                <a:cxn ang="T10">
                  <a:pos x="T4" y="T5"/>
                </a:cxn>
                <a:cxn ang="T11">
                  <a:pos x="T6" y="T7"/>
                </a:cxn>
              </a:cxnLst>
              <a:rect l="T12" t="T13" r="T14" b="T15"/>
              <a:pathLst>
                <a:path w="8358246" h="571500">
                  <a:moveTo>
                    <a:pt x="0" y="0"/>
                  </a:moveTo>
                  <a:lnTo>
                    <a:pt x="8262994" y="0"/>
                  </a:lnTo>
                  <a:lnTo>
                    <a:pt x="8358246" y="95252"/>
                  </a:lnTo>
                  <a:lnTo>
                    <a:pt x="8358246" y="571500"/>
                  </a:lnTo>
                  <a:lnTo>
                    <a:pt x="95252" y="571500"/>
                  </a:lnTo>
                  <a:lnTo>
                    <a:pt x="0" y="476248"/>
                  </a:lnTo>
                  <a:lnTo>
                    <a:pt x="0" y="0"/>
                  </a:lnTo>
                  <a:close/>
                </a:path>
              </a:pathLst>
            </a:custGeom>
            <a:gradFill rotWithShape="1">
              <a:gsLst>
                <a:gs pos="0">
                  <a:srgbClr val="DAFDA7"/>
                </a:gs>
                <a:gs pos="35001">
                  <a:srgbClr val="E4FDC2"/>
                </a:gs>
                <a:gs pos="100000">
                  <a:srgbClr val="F5FFE6"/>
                </a:gs>
              </a:gsLst>
              <a:lin ang="16200000" scaled="1"/>
            </a:gradFill>
            <a:ln w="9525">
              <a:solidFill>
                <a:srgbClr val="98B954"/>
              </a:solidFill>
              <a:miter lim="800000"/>
              <a:headEnd/>
              <a:tailEnd/>
            </a:ln>
            <a:effectLst>
              <a:outerShdw blurRad="63500" dist="20000" dir="5400000" rotWithShape="0">
                <a:srgbClr val="000000">
                  <a:alpha val="37999"/>
                </a:srgbClr>
              </a:outerShdw>
            </a:effectLst>
          </p:spPr>
          <p:txBody>
            <a:bodyPr anchor="ctr"/>
            <a:lstStyle/>
            <a:p>
              <a:pPr algn="ctr">
                <a:lnSpc>
                  <a:spcPct val="80000"/>
                </a:lnSpc>
                <a:defRPr/>
              </a:pPr>
              <a:r>
                <a:rPr lang="zh-TW" altLang="en-US" sz="2200" b="1" dirty="0">
                  <a:solidFill>
                    <a:srgbClr val="000000"/>
                  </a:solidFill>
                  <a:latin typeface="標楷體" pitchFamily="65" charset="-120"/>
                  <a:ea typeface="標楷體" pitchFamily="65" charset="-120"/>
                </a:rPr>
                <a:t>縮短</a:t>
              </a:r>
              <a:r>
                <a:rPr lang="zh-TW" altLang="en-US" sz="2200" b="1" dirty="0">
                  <a:solidFill>
                    <a:srgbClr val="0000FF"/>
                  </a:solidFill>
                  <a:latin typeface="標楷體" pitchFamily="65" charset="-120"/>
                  <a:ea typeface="標楷體" pitchFamily="65" charset="-120"/>
                </a:rPr>
                <a:t>入學辦理期程</a:t>
              </a:r>
              <a:r>
                <a:rPr lang="zh-TW" altLang="en-US" sz="2200" b="1" dirty="0">
                  <a:solidFill>
                    <a:srgbClr val="000000"/>
                  </a:solidFill>
                  <a:latin typeface="標楷體" pitchFamily="65" charset="-120"/>
                  <a:ea typeface="標楷體" pitchFamily="65" charset="-120"/>
                </a:rPr>
                <a:t> 促進</a:t>
              </a:r>
              <a:r>
                <a:rPr lang="zh-TW" altLang="en-US" sz="2200" b="1" dirty="0">
                  <a:solidFill>
                    <a:srgbClr val="0000FF"/>
                  </a:solidFill>
                  <a:latin typeface="標楷體" pitchFamily="65" charset="-120"/>
                  <a:ea typeface="標楷體" pitchFamily="65" charset="-120"/>
                </a:rPr>
                <a:t>學生儘早就位</a:t>
              </a:r>
            </a:p>
          </p:txBody>
        </p:sp>
        <p:sp>
          <p:nvSpPr>
            <p:cNvPr id="27" name="Rectangle 23"/>
            <p:cNvSpPr>
              <a:spLocks noChangeArrowheads="1"/>
            </p:cNvSpPr>
            <p:nvPr/>
          </p:nvSpPr>
          <p:spPr bwMode="auto">
            <a:xfrm>
              <a:off x="1523209" y="3111949"/>
              <a:ext cx="1575595" cy="2303463"/>
            </a:xfrm>
            <a:prstGeom prst="rect">
              <a:avLst/>
            </a:prstGeom>
            <a:gradFill rotWithShape="1">
              <a:gsLst>
                <a:gs pos="0">
                  <a:srgbClr val="76529A"/>
                </a:gs>
                <a:gs pos="50000">
                  <a:srgbClr val="AB79DD"/>
                </a:gs>
                <a:gs pos="100000">
                  <a:srgbClr val="CC91FF"/>
                </a:gs>
              </a:gsLst>
              <a:lin ang="5400000" scaled="1"/>
            </a:gradFill>
            <a:ln w="9525">
              <a:solidFill>
                <a:schemeClr val="tx1"/>
              </a:solidFill>
              <a:miter lim="800000"/>
              <a:headEnd/>
              <a:tailEnd/>
            </a:ln>
          </p:spPr>
          <p:txBody>
            <a:bodyPr wrap="none" anchor="ct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eaLnBrk="1" hangingPunct="1">
                <a:lnSpc>
                  <a:spcPct val="120000"/>
                </a:lnSpc>
                <a:spcBef>
                  <a:spcPct val="0"/>
                </a:spcBef>
                <a:buFontTx/>
                <a:buNone/>
              </a:pPr>
              <a:r>
                <a:rPr lang="zh-TW" altLang="en-US" sz="3200" b="1">
                  <a:solidFill>
                    <a:srgbClr val="FFFFFF"/>
                  </a:solidFill>
                  <a:latin typeface="標楷體" panose="03000509000000000000" pitchFamily="65" charset="-120"/>
                  <a:ea typeface="標楷體" panose="03000509000000000000" pitchFamily="65" charset="-120"/>
                </a:rPr>
                <a:t>先免試</a:t>
              </a:r>
            </a:p>
            <a:p>
              <a:pPr algn="ctr" eaLnBrk="1" hangingPunct="1">
                <a:lnSpc>
                  <a:spcPct val="120000"/>
                </a:lnSpc>
                <a:spcBef>
                  <a:spcPct val="0"/>
                </a:spcBef>
                <a:buFontTx/>
                <a:buNone/>
              </a:pPr>
              <a:r>
                <a:rPr lang="zh-TW" altLang="en-US" sz="3200" b="1">
                  <a:solidFill>
                    <a:srgbClr val="FFFFFF"/>
                  </a:solidFill>
                  <a:latin typeface="標楷體" panose="03000509000000000000" pitchFamily="65" charset="-120"/>
                  <a:ea typeface="標楷體" panose="03000509000000000000" pitchFamily="65" charset="-120"/>
                </a:rPr>
                <a:t>後特招</a:t>
              </a:r>
              <a:r>
                <a:rPr lang="en-US" altLang="zh-TW" sz="1600" b="1">
                  <a:solidFill>
                    <a:srgbClr val="FFFFFF"/>
                  </a:solidFill>
                  <a:latin typeface="標楷體" panose="03000509000000000000" pitchFamily="65" charset="-120"/>
                  <a:ea typeface="標楷體" panose="03000509000000000000" pitchFamily="65" charset="-120"/>
                </a:rPr>
                <a:t>*</a:t>
              </a:r>
              <a:endParaRPr lang="zh-TW" altLang="en-US" sz="3200" b="1">
                <a:solidFill>
                  <a:srgbClr val="FFFFFF"/>
                </a:solidFill>
                <a:latin typeface="標楷體" panose="03000509000000000000" pitchFamily="65" charset="-120"/>
                <a:ea typeface="標楷體" panose="03000509000000000000" pitchFamily="65" charset="-120"/>
              </a:endParaRPr>
            </a:p>
          </p:txBody>
        </p:sp>
      </p:grpSp>
    </p:spTree>
    <p:extLst>
      <p:ext uri="{BB962C8B-B14F-4D97-AF65-F5344CB8AC3E}">
        <p14:creationId xmlns:p14="http://schemas.microsoft.com/office/powerpoint/2010/main" val="34711192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4939471"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60</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5121098" y="246675"/>
            <a:ext cx="7000300" cy="1107996"/>
          </a:xfrm>
          <a:prstGeom prst="rect">
            <a:avLst/>
          </a:prstGeom>
          <a:noFill/>
        </p:spPr>
        <p:txBody>
          <a:bodyPr wrap="square" lIns="0" tIns="0" rIns="0" bIns="0" rtlCol="0" anchor="t">
            <a:spAutoFit/>
          </a:bodyPr>
          <a:lstStyle/>
          <a:p>
            <a:pPr algn="ctr"/>
            <a:r>
              <a:rPr lang="zh-TW" altLang="en-US" sz="3600" b="1" dirty="0">
                <a:latin typeface="+mn-ea"/>
              </a:rPr>
              <a:t>基北區產業特殊需求類科優先入學</a:t>
            </a:r>
            <a:r>
              <a:rPr lang="zh-TW" altLang="en-US" sz="3600" b="1" dirty="0"/>
              <a:t>         </a:t>
            </a:r>
            <a:endParaRPr lang="en-US" altLang="zh-TW" sz="3600" b="1" dirty="0"/>
          </a:p>
          <a:p>
            <a:pPr algn="ctr"/>
            <a:r>
              <a:rPr lang="zh-TW" altLang="en-US" sz="3600" b="1" dirty="0"/>
              <a:t>報名資格</a:t>
            </a:r>
            <a:endParaRPr lang="en-US" sz="3600" b="1" dirty="0"/>
          </a:p>
        </p:txBody>
      </p:sp>
      <p:sp>
        <p:nvSpPr>
          <p:cNvPr id="3" name="矩形 2"/>
          <p:cNvSpPr/>
          <p:nvPr/>
        </p:nvSpPr>
        <p:spPr>
          <a:xfrm>
            <a:off x="2200057" y="1607610"/>
            <a:ext cx="6843107" cy="4801314"/>
          </a:xfrm>
          <a:prstGeom prst="rect">
            <a:avLst/>
          </a:prstGeom>
        </p:spPr>
        <p:txBody>
          <a:bodyPr wrap="square">
            <a:spAutoFit/>
          </a:bodyPr>
          <a:lstStyle/>
          <a:p>
            <a:pPr>
              <a:defRPr/>
            </a:pPr>
            <a:r>
              <a:rPr lang="zh-TW" altLang="en-US" sz="2800" dirty="0">
                <a:latin typeface="微軟正黑體" panose="020B0604030504040204" pitchFamily="34" charset="-120"/>
                <a:ea typeface="微軟正黑體" panose="020B0604030504040204" pitchFamily="34" charset="-120"/>
              </a:rPr>
              <a:t>須</a:t>
            </a:r>
            <a:r>
              <a:rPr lang="zh-TW" altLang="en-US" sz="2800" dirty="0">
                <a:solidFill>
                  <a:schemeClr val="accent1"/>
                </a:solidFill>
                <a:latin typeface="微軟正黑體" panose="020B0604030504040204" pitchFamily="34" charset="-120"/>
                <a:ea typeface="微軟正黑體" panose="020B0604030504040204" pitchFamily="34" charset="-120"/>
              </a:rPr>
              <a:t>同時符合</a:t>
            </a:r>
            <a:r>
              <a:rPr lang="zh-TW" altLang="en-US" sz="2800" dirty="0">
                <a:latin typeface="微軟正黑體" panose="020B0604030504040204" pitchFamily="34" charset="-120"/>
                <a:ea typeface="微軟正黑體" panose="020B0604030504040204" pitchFamily="34" charset="-120"/>
              </a:rPr>
              <a:t>學歷條件之一和特別條件之一</a:t>
            </a:r>
          </a:p>
          <a:p>
            <a:pPr lvl="1">
              <a:spcBef>
                <a:spcPts val="600"/>
              </a:spcBef>
              <a:defRPr/>
            </a:pPr>
            <a:r>
              <a:rPr lang="zh-TW" altLang="en-US" sz="2400" dirty="0">
                <a:latin typeface="微軟正黑體" panose="020B0604030504040204" pitchFamily="34" charset="-120"/>
                <a:ea typeface="微軟正黑體" panose="020B0604030504040204" pitchFamily="34" charset="-120"/>
              </a:rPr>
              <a:t>學歷條件</a:t>
            </a:r>
          </a:p>
          <a:p>
            <a:pPr lvl="2">
              <a:defRPr/>
            </a:pPr>
            <a:r>
              <a:rPr lang="zh-TW" altLang="en-US" sz="2000" dirty="0">
                <a:latin typeface="微軟正黑體" panose="020B0604030504040204" pitchFamily="34" charset="-120"/>
                <a:ea typeface="微軟正黑體" panose="020B0604030504040204" pitchFamily="34" charset="-120"/>
              </a:rPr>
              <a:t>國中或同等學歷</a:t>
            </a:r>
          </a:p>
          <a:p>
            <a:pPr lvl="2">
              <a:defRPr/>
            </a:pPr>
            <a:r>
              <a:rPr lang="zh-TW" altLang="en-US" sz="2000" dirty="0">
                <a:latin typeface="微軟正黑體" panose="020B0604030504040204" pitchFamily="34" charset="-120"/>
                <a:ea typeface="微軟正黑體" panose="020B0604030504040204" pitchFamily="34" charset="-120"/>
              </a:rPr>
              <a:t>丙級技術士證或相當於丙級以上技術士證</a:t>
            </a:r>
          </a:p>
          <a:p>
            <a:pPr lvl="1">
              <a:spcBef>
                <a:spcPts val="600"/>
              </a:spcBef>
              <a:defRPr/>
            </a:pPr>
            <a:r>
              <a:rPr lang="zh-TW" altLang="en-US" sz="2400" dirty="0">
                <a:latin typeface="微軟正黑體" panose="020B0604030504040204" pitchFamily="34" charset="-120"/>
                <a:ea typeface="微軟正黑體" panose="020B0604030504040204" pitchFamily="34" charset="-120"/>
              </a:rPr>
              <a:t>特別條件</a:t>
            </a:r>
          </a:p>
          <a:p>
            <a:pPr lvl="2">
              <a:defRPr/>
            </a:pPr>
            <a:r>
              <a:rPr lang="zh-TW" altLang="en-US" sz="2000" dirty="0">
                <a:latin typeface="微軟正黑體" panose="020B0604030504040204" pitchFamily="34" charset="-120"/>
                <a:ea typeface="微軟正黑體" panose="020B0604030504040204" pitchFamily="34" charset="-120"/>
              </a:rPr>
              <a:t>低收入戶子女 </a:t>
            </a:r>
          </a:p>
          <a:p>
            <a:pPr lvl="2">
              <a:defRPr/>
            </a:pPr>
            <a:r>
              <a:rPr lang="zh-TW" altLang="en-US" sz="2000" dirty="0">
                <a:latin typeface="微軟正黑體" panose="020B0604030504040204" pitchFamily="34" charset="-120"/>
                <a:ea typeface="微軟正黑體" panose="020B0604030504040204" pitchFamily="34" charset="-120"/>
              </a:rPr>
              <a:t>中低收入戶子女</a:t>
            </a:r>
          </a:p>
          <a:p>
            <a:pPr lvl="2">
              <a:defRPr/>
            </a:pPr>
            <a:r>
              <a:rPr lang="zh-TW" altLang="en-US" sz="2000" dirty="0">
                <a:latin typeface="微軟正黑體" panose="020B0604030504040204" pitchFamily="34" charset="-120"/>
                <a:ea typeface="微軟正黑體" panose="020B0604030504040204" pitchFamily="34" charset="-120"/>
              </a:rPr>
              <a:t>失業勞工子女</a:t>
            </a:r>
          </a:p>
          <a:p>
            <a:pPr lvl="2">
              <a:defRPr/>
            </a:pPr>
            <a:r>
              <a:rPr lang="zh-TW" altLang="en-US" sz="2000" dirty="0">
                <a:latin typeface="微軟正黑體" panose="020B0604030504040204" pitchFamily="34" charset="-120"/>
                <a:ea typeface="微軟正黑體" panose="020B0604030504040204" pitchFamily="34" charset="-120"/>
              </a:rPr>
              <a:t>特殊境遇家庭子女</a:t>
            </a:r>
          </a:p>
          <a:p>
            <a:pPr lvl="2">
              <a:defRPr/>
            </a:pPr>
            <a:r>
              <a:rPr lang="zh-TW" altLang="en-US" sz="2000" dirty="0">
                <a:latin typeface="微軟正黑體" panose="020B0604030504040204" pitchFamily="34" charset="-120"/>
                <a:ea typeface="微軟正黑體" panose="020B0604030504040204" pitchFamily="34" charset="-120"/>
              </a:rPr>
              <a:t>育幼院童</a:t>
            </a:r>
          </a:p>
          <a:p>
            <a:pPr lvl="2">
              <a:defRPr/>
            </a:pPr>
            <a:r>
              <a:rPr lang="zh-TW" altLang="en-US" sz="2000" dirty="0">
                <a:latin typeface="微軟正黑體" panose="020B0604030504040204" pitchFamily="34" charset="-120"/>
                <a:ea typeface="微軟正黑體" panose="020B0604030504040204" pitchFamily="34" charset="-120"/>
              </a:rPr>
              <a:t>農漁民子女</a:t>
            </a:r>
          </a:p>
          <a:p>
            <a:pPr lvl="2">
              <a:defRPr/>
            </a:pPr>
            <a:r>
              <a:rPr lang="zh-TW" altLang="en-US" sz="2000" dirty="0">
                <a:latin typeface="微軟正黑體" panose="020B0604030504040204" pitchFamily="34" charset="-120"/>
                <a:ea typeface="微軟正黑體" panose="020B0604030504040204" pitchFamily="34" charset="-120"/>
              </a:rPr>
              <a:t>軍公教遺族</a:t>
            </a:r>
          </a:p>
          <a:p>
            <a:pPr lvl="2">
              <a:defRPr/>
            </a:pPr>
            <a:r>
              <a:rPr lang="zh-TW" altLang="en-US" sz="2000" dirty="0">
                <a:latin typeface="微軟正黑體" panose="020B0604030504040204" pitchFamily="34" charset="-120"/>
                <a:ea typeface="微軟正黑體" panose="020B0604030504040204" pitchFamily="34" charset="-120"/>
              </a:rPr>
              <a:t>身心障礙人士子女</a:t>
            </a:r>
          </a:p>
          <a:p>
            <a:pPr lvl="2">
              <a:defRPr/>
            </a:pPr>
            <a:r>
              <a:rPr lang="zh-TW" altLang="en-US" sz="2000" dirty="0">
                <a:latin typeface="微軟正黑體" panose="020B0604030504040204" pitchFamily="34" charset="-120"/>
                <a:ea typeface="微軟正黑體" panose="020B0604030504040204" pitchFamily="34" charset="-120"/>
              </a:rPr>
              <a:t>原住民</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4780656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436690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61</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4951590" y="196080"/>
            <a:ext cx="6881822" cy="1107996"/>
          </a:xfrm>
          <a:prstGeom prst="rect">
            <a:avLst/>
          </a:prstGeom>
          <a:noFill/>
        </p:spPr>
        <p:txBody>
          <a:bodyPr wrap="square" lIns="0" tIns="0" rIns="0" bIns="0" rtlCol="0" anchor="t">
            <a:spAutoFit/>
          </a:bodyPr>
          <a:lstStyle/>
          <a:p>
            <a:pPr algn="ctr"/>
            <a:r>
              <a:rPr lang="zh-TW" altLang="en-US" sz="3600" b="1" dirty="0"/>
              <a:t>基北區技藝技能優良學生甄選入學招生資訊</a:t>
            </a:r>
            <a:endParaRPr lang="en-US" sz="3600" b="1" dirty="0"/>
          </a:p>
        </p:txBody>
      </p:sp>
      <p:sp>
        <p:nvSpPr>
          <p:cNvPr id="3" name="矩形 2"/>
          <p:cNvSpPr/>
          <p:nvPr/>
        </p:nvSpPr>
        <p:spPr>
          <a:xfrm>
            <a:off x="2183451" y="1071521"/>
            <a:ext cx="8571716" cy="5570756"/>
          </a:xfrm>
          <a:prstGeom prst="rect">
            <a:avLst/>
          </a:prstGeom>
        </p:spPr>
        <p:txBody>
          <a:bodyPr wrap="square">
            <a:spAutoFit/>
          </a:bodyPr>
          <a:lstStyle/>
          <a:p>
            <a:r>
              <a:rPr lang="zh-TW" altLang="en-US" sz="2400" dirty="0">
                <a:latin typeface="+mn-ea"/>
              </a:rPr>
              <a:t>志願選填：一校多科</a:t>
            </a:r>
          </a:p>
          <a:p>
            <a:r>
              <a:rPr lang="zh-TW" altLang="en-US" sz="2400" dirty="0">
                <a:latin typeface="+mn-ea"/>
              </a:rPr>
              <a:t>申請資格與積分計算</a:t>
            </a:r>
            <a:r>
              <a:rPr lang="en-US" altLang="zh-TW" dirty="0">
                <a:solidFill>
                  <a:schemeClr val="accent1"/>
                </a:solidFill>
                <a:latin typeface="+mn-ea"/>
              </a:rPr>
              <a:t>(</a:t>
            </a:r>
            <a:r>
              <a:rPr lang="zh-TW" altLang="en-US" dirty="0">
                <a:solidFill>
                  <a:schemeClr val="accent1"/>
                </a:solidFill>
                <a:latin typeface="+mn-ea"/>
              </a:rPr>
              <a:t>擇優採計</a:t>
            </a:r>
            <a:r>
              <a:rPr lang="en-US" altLang="zh-TW" dirty="0">
                <a:solidFill>
                  <a:schemeClr val="accent1"/>
                </a:solidFill>
                <a:latin typeface="+mn-ea"/>
              </a:rPr>
              <a:t>)</a:t>
            </a:r>
            <a:r>
              <a:rPr lang="zh-TW" altLang="en-US" sz="2400" dirty="0">
                <a:latin typeface="+mn-ea"/>
              </a:rPr>
              <a:t>：</a:t>
            </a:r>
          </a:p>
          <a:p>
            <a:pPr lvl="1"/>
            <a:r>
              <a:rPr lang="zh-TW" altLang="en-US" sz="2400" b="1" dirty="0">
                <a:latin typeface="+mn-ea"/>
              </a:rPr>
              <a:t>國際技能競賽</a:t>
            </a:r>
            <a:r>
              <a:rPr lang="zh-TW" altLang="zh-TW" sz="2000" b="1" dirty="0">
                <a:latin typeface="+mn-ea"/>
              </a:rPr>
              <a:t>（包括科技展覽）</a:t>
            </a:r>
            <a:endParaRPr lang="en-US" altLang="zh-TW" sz="2000" b="1" dirty="0">
              <a:latin typeface="+mn-ea"/>
            </a:endParaRPr>
          </a:p>
          <a:p>
            <a:pPr lvl="1"/>
            <a:r>
              <a:rPr lang="zh-TW" altLang="en-US" sz="2000" dirty="0">
                <a:latin typeface="+mn-ea"/>
              </a:rPr>
              <a:t>   優勝以上</a:t>
            </a:r>
            <a:r>
              <a:rPr lang="en-US" altLang="zh-TW" sz="2000" dirty="0">
                <a:latin typeface="+mn-ea"/>
              </a:rPr>
              <a:t>100</a:t>
            </a:r>
            <a:r>
              <a:rPr lang="zh-TW" altLang="en-US" sz="2000" dirty="0">
                <a:latin typeface="+mn-ea"/>
              </a:rPr>
              <a:t>分，未得獎</a:t>
            </a:r>
            <a:r>
              <a:rPr lang="en-US" altLang="zh-TW" sz="2000" dirty="0">
                <a:latin typeface="+mn-ea"/>
              </a:rPr>
              <a:t>95</a:t>
            </a:r>
            <a:r>
              <a:rPr lang="zh-TW" altLang="en-US" sz="2000" dirty="0">
                <a:latin typeface="+mn-ea"/>
              </a:rPr>
              <a:t>分</a:t>
            </a:r>
          </a:p>
          <a:p>
            <a:pPr lvl="1"/>
            <a:r>
              <a:rPr lang="zh-TW" altLang="en-US" sz="2400" b="1" dirty="0">
                <a:latin typeface="+mn-ea"/>
              </a:rPr>
              <a:t>全國技藝技能競賽</a:t>
            </a:r>
            <a:endParaRPr lang="en-US" altLang="zh-TW" sz="2400" b="1" dirty="0">
              <a:latin typeface="+mn-ea"/>
            </a:endParaRPr>
          </a:p>
          <a:p>
            <a:pPr lvl="1"/>
            <a:r>
              <a:rPr lang="zh-TW" altLang="en-US" sz="2000" dirty="0">
                <a:latin typeface="+mn-ea"/>
              </a:rPr>
              <a:t>   前三名，主辦</a:t>
            </a:r>
            <a:r>
              <a:rPr lang="en-US" altLang="zh-TW" sz="2000" dirty="0">
                <a:latin typeface="+mn-ea"/>
              </a:rPr>
              <a:t>95</a:t>
            </a:r>
            <a:r>
              <a:rPr lang="zh-TW" altLang="en-US" sz="2000" dirty="0">
                <a:latin typeface="+mn-ea"/>
              </a:rPr>
              <a:t>分、協辦</a:t>
            </a:r>
            <a:r>
              <a:rPr lang="en-US" altLang="zh-TW" sz="2000" dirty="0">
                <a:latin typeface="+mn-ea"/>
              </a:rPr>
              <a:t>80</a:t>
            </a:r>
            <a:r>
              <a:rPr lang="zh-TW" altLang="en-US" sz="2000" dirty="0">
                <a:latin typeface="+mn-ea"/>
              </a:rPr>
              <a:t>分，四至六名，主辦</a:t>
            </a:r>
            <a:r>
              <a:rPr lang="en-US" altLang="zh-TW" sz="2000" dirty="0">
                <a:latin typeface="+mn-ea"/>
              </a:rPr>
              <a:t>80</a:t>
            </a:r>
            <a:r>
              <a:rPr lang="zh-TW" altLang="en-US" sz="2000" dirty="0">
                <a:latin typeface="+mn-ea"/>
              </a:rPr>
              <a:t>分、協辦</a:t>
            </a:r>
            <a:r>
              <a:rPr lang="en-US" altLang="zh-TW" sz="2000" dirty="0">
                <a:latin typeface="+mn-ea"/>
              </a:rPr>
              <a:t>65</a:t>
            </a:r>
            <a:r>
              <a:rPr lang="zh-TW" altLang="en-US" sz="2000" dirty="0">
                <a:latin typeface="+mn-ea"/>
              </a:rPr>
              <a:t>分</a:t>
            </a:r>
          </a:p>
          <a:p>
            <a:pPr lvl="1"/>
            <a:r>
              <a:rPr lang="zh-TW" altLang="en-US" sz="2400" b="1" dirty="0">
                <a:latin typeface="+mn-ea"/>
              </a:rPr>
              <a:t>全國中小學科學展覽</a:t>
            </a:r>
            <a:r>
              <a:rPr lang="zh-TW" altLang="zh-TW" sz="2400" b="1" dirty="0">
                <a:latin typeface="+mn-ea"/>
              </a:rPr>
              <a:t>、臺灣國際科學展覽會</a:t>
            </a:r>
            <a:endParaRPr lang="en-US" altLang="zh-TW" sz="2400" b="1" dirty="0">
              <a:latin typeface="+mn-ea"/>
            </a:endParaRPr>
          </a:p>
          <a:p>
            <a:pPr lvl="1"/>
            <a:r>
              <a:rPr lang="zh-TW" altLang="en-US" sz="2000" dirty="0">
                <a:latin typeface="+mn-ea"/>
              </a:rPr>
              <a:t>   前三名</a:t>
            </a:r>
            <a:r>
              <a:rPr lang="en-US" altLang="zh-TW" sz="2000" dirty="0">
                <a:latin typeface="+mn-ea"/>
              </a:rPr>
              <a:t>95</a:t>
            </a:r>
            <a:r>
              <a:rPr lang="zh-TW" altLang="en-US" sz="2000" dirty="0">
                <a:latin typeface="+mn-ea"/>
              </a:rPr>
              <a:t>分，四至優勝或佳作</a:t>
            </a:r>
            <a:r>
              <a:rPr lang="en-US" altLang="zh-TW" sz="2000" dirty="0">
                <a:latin typeface="+mn-ea"/>
              </a:rPr>
              <a:t>80</a:t>
            </a:r>
            <a:r>
              <a:rPr lang="zh-TW" altLang="en-US" sz="2000" dirty="0">
                <a:latin typeface="+mn-ea"/>
              </a:rPr>
              <a:t>分</a:t>
            </a:r>
          </a:p>
          <a:p>
            <a:pPr lvl="1"/>
            <a:r>
              <a:rPr lang="zh-TW" altLang="en-US" sz="2400" b="1" dirty="0">
                <a:latin typeface="+mn-ea"/>
              </a:rPr>
              <a:t>其他國際特殊技藝技能競賽</a:t>
            </a:r>
            <a:endParaRPr lang="en-US" altLang="zh-TW" sz="2400" b="1" dirty="0">
              <a:latin typeface="+mn-ea"/>
            </a:endParaRPr>
          </a:p>
          <a:p>
            <a:pPr lvl="1"/>
            <a:r>
              <a:rPr lang="zh-TW" altLang="en-US" sz="2000" dirty="0">
                <a:latin typeface="+mn-ea"/>
              </a:rPr>
              <a:t>   前三名</a:t>
            </a:r>
            <a:r>
              <a:rPr lang="en-US" altLang="zh-TW" sz="2000" dirty="0">
                <a:latin typeface="+mn-ea"/>
              </a:rPr>
              <a:t>95</a:t>
            </a:r>
            <a:r>
              <a:rPr lang="zh-TW" altLang="en-US" sz="2000" dirty="0">
                <a:latin typeface="+mn-ea"/>
              </a:rPr>
              <a:t>分，四至優勝</a:t>
            </a:r>
            <a:r>
              <a:rPr lang="en-US" altLang="zh-TW" sz="2000" dirty="0">
                <a:latin typeface="+mn-ea"/>
              </a:rPr>
              <a:t>80</a:t>
            </a:r>
            <a:r>
              <a:rPr lang="zh-TW" altLang="en-US" sz="2000" dirty="0">
                <a:latin typeface="+mn-ea"/>
              </a:rPr>
              <a:t>分</a:t>
            </a:r>
            <a:endParaRPr lang="en-US" altLang="zh-TW" sz="2000" dirty="0">
              <a:latin typeface="+mn-ea"/>
            </a:endParaRPr>
          </a:p>
          <a:p>
            <a:pPr lvl="1"/>
            <a:r>
              <a:rPr lang="zh-TW" altLang="en-US" sz="2400" b="1" dirty="0">
                <a:latin typeface="+mn-ea"/>
              </a:rPr>
              <a:t>各縣市技藝技能競賽、科學展覽</a:t>
            </a:r>
            <a:r>
              <a:rPr lang="en-US" altLang="zh-TW" sz="2400" b="1" dirty="0">
                <a:latin typeface="+mn-ea"/>
              </a:rPr>
              <a:t>(</a:t>
            </a:r>
            <a:r>
              <a:rPr lang="zh-TW" altLang="en-US" sz="2400" b="1" dirty="0">
                <a:latin typeface="+mn-ea"/>
              </a:rPr>
              <a:t>不包括成果展</a:t>
            </a:r>
            <a:r>
              <a:rPr lang="en-US" altLang="zh-TW" sz="2400" b="1" dirty="0">
                <a:latin typeface="+mn-ea"/>
              </a:rPr>
              <a:t>)</a:t>
            </a:r>
          </a:p>
          <a:p>
            <a:pPr lvl="1"/>
            <a:r>
              <a:rPr lang="zh-TW" altLang="en-US" sz="2000" dirty="0">
                <a:latin typeface="+mn-ea"/>
              </a:rPr>
              <a:t>   前三名</a:t>
            </a:r>
            <a:r>
              <a:rPr lang="en-US" altLang="zh-TW" sz="2000" dirty="0">
                <a:latin typeface="+mn-ea"/>
              </a:rPr>
              <a:t>(</a:t>
            </a:r>
            <a:r>
              <a:rPr lang="zh-TW" altLang="en-US" sz="2000" dirty="0">
                <a:latin typeface="+mn-ea"/>
              </a:rPr>
              <a:t>特優</a:t>
            </a:r>
            <a:r>
              <a:rPr lang="en-US" altLang="zh-TW" sz="2000" dirty="0">
                <a:latin typeface="+mn-ea"/>
              </a:rPr>
              <a:t>)70</a:t>
            </a:r>
            <a:r>
              <a:rPr lang="zh-TW" altLang="en-US" sz="2000" dirty="0">
                <a:latin typeface="+mn-ea"/>
              </a:rPr>
              <a:t>分，四至六名</a:t>
            </a:r>
            <a:r>
              <a:rPr lang="en-US" altLang="zh-TW" sz="2000" dirty="0">
                <a:latin typeface="+mn-ea"/>
              </a:rPr>
              <a:t>(</a:t>
            </a:r>
            <a:r>
              <a:rPr lang="zh-TW" altLang="en-US" sz="2000" dirty="0">
                <a:latin typeface="+mn-ea"/>
              </a:rPr>
              <a:t>優等</a:t>
            </a:r>
            <a:r>
              <a:rPr lang="en-US" altLang="zh-TW" sz="2000" dirty="0">
                <a:latin typeface="+mn-ea"/>
              </a:rPr>
              <a:t>)65</a:t>
            </a:r>
            <a:r>
              <a:rPr lang="zh-TW" altLang="en-US" sz="2000" dirty="0">
                <a:latin typeface="+mn-ea"/>
              </a:rPr>
              <a:t>分、佳作</a:t>
            </a:r>
            <a:r>
              <a:rPr lang="en-US" altLang="zh-TW" sz="2000" dirty="0">
                <a:latin typeface="+mn-ea"/>
              </a:rPr>
              <a:t>60</a:t>
            </a:r>
            <a:r>
              <a:rPr lang="zh-TW" altLang="en-US" sz="2000" dirty="0">
                <a:latin typeface="+mn-ea"/>
              </a:rPr>
              <a:t>分</a:t>
            </a:r>
            <a:endParaRPr lang="zh-TW" altLang="en-US" sz="2000" b="1" dirty="0">
              <a:latin typeface="+mn-ea"/>
            </a:endParaRPr>
          </a:p>
          <a:p>
            <a:pPr lvl="1"/>
            <a:r>
              <a:rPr lang="zh-TW" altLang="en-US" sz="2400" b="1" dirty="0">
                <a:latin typeface="+mn-ea"/>
              </a:rPr>
              <a:t>領有技術士證</a:t>
            </a:r>
            <a:endParaRPr lang="en-US" altLang="zh-TW" sz="2400" b="1" dirty="0">
              <a:latin typeface="+mn-ea"/>
            </a:endParaRPr>
          </a:p>
          <a:p>
            <a:pPr lvl="1"/>
            <a:r>
              <a:rPr lang="zh-TW" altLang="en-US" sz="2000" kern="0" dirty="0">
                <a:solidFill>
                  <a:schemeClr val="dk1"/>
                </a:solidFill>
                <a:latin typeface="+mn-ea"/>
              </a:rPr>
              <a:t>   </a:t>
            </a:r>
            <a:r>
              <a:rPr lang="zh-TW" altLang="zh-TW" sz="2000" kern="0" dirty="0">
                <a:solidFill>
                  <a:schemeClr val="dk1"/>
                </a:solidFill>
                <a:latin typeface="+mn-ea"/>
              </a:rPr>
              <a:t>領有丙級以上技術士證或相當於丙級以上之單一級技術士證</a:t>
            </a:r>
            <a:r>
              <a:rPr lang="en-US" altLang="zh-TW" sz="2000" kern="0" dirty="0">
                <a:solidFill>
                  <a:schemeClr val="dk1"/>
                </a:solidFill>
                <a:latin typeface="+mn-ea"/>
              </a:rPr>
              <a:t>50</a:t>
            </a:r>
            <a:r>
              <a:rPr lang="zh-TW" altLang="en-US" sz="2000" kern="0" dirty="0">
                <a:solidFill>
                  <a:schemeClr val="dk1"/>
                </a:solidFill>
                <a:latin typeface="+mn-ea"/>
              </a:rPr>
              <a:t>分</a:t>
            </a:r>
            <a:endParaRPr lang="zh-TW" altLang="zh-TW" sz="2000" kern="0" dirty="0">
              <a:solidFill>
                <a:schemeClr val="dk1"/>
              </a:solidFill>
              <a:latin typeface="+mn-ea"/>
            </a:endParaRPr>
          </a:p>
          <a:p>
            <a:pPr lvl="1"/>
            <a:r>
              <a:rPr lang="zh-TW" altLang="en-US" sz="2400" b="1" dirty="0">
                <a:latin typeface="+mn-ea"/>
              </a:rPr>
              <a:t>畢</a:t>
            </a:r>
            <a:r>
              <a:rPr lang="en-US" altLang="zh-TW" sz="2400" b="1" dirty="0">
                <a:latin typeface="+mn-ea"/>
              </a:rPr>
              <a:t>(</a:t>
            </a:r>
            <a:r>
              <a:rPr lang="zh-TW" altLang="en-US" sz="2400" b="1" dirty="0">
                <a:latin typeface="+mn-ea"/>
              </a:rPr>
              <a:t>結</a:t>
            </a:r>
            <a:r>
              <a:rPr lang="en-US" altLang="zh-TW" sz="2400" b="1" dirty="0">
                <a:latin typeface="+mn-ea"/>
              </a:rPr>
              <a:t>)</a:t>
            </a:r>
            <a:r>
              <a:rPr lang="zh-TW" altLang="en-US" sz="2400" b="1" dirty="0">
                <a:latin typeface="+mn-ea"/>
              </a:rPr>
              <a:t>業生技藝教育課程該班</a:t>
            </a:r>
            <a:r>
              <a:rPr lang="en-US" altLang="zh-TW" sz="2400" b="1" dirty="0">
                <a:latin typeface="+mn-ea"/>
              </a:rPr>
              <a:t>PR</a:t>
            </a:r>
            <a:r>
              <a:rPr lang="zh-TW" altLang="en-US" sz="2400" b="1" dirty="0">
                <a:latin typeface="+mn-ea"/>
              </a:rPr>
              <a:t>值</a:t>
            </a:r>
            <a:endParaRPr lang="en-US" altLang="zh-TW" sz="2400" b="1" dirty="0">
              <a:latin typeface="+mn-ea"/>
            </a:endParaRPr>
          </a:p>
          <a:p>
            <a:pPr lvl="1"/>
            <a:r>
              <a:rPr lang="zh-TW" altLang="en-US" sz="2000" dirty="0">
                <a:latin typeface="+mn-ea"/>
              </a:rPr>
              <a:t>    </a:t>
            </a:r>
            <a:r>
              <a:rPr lang="en-US" altLang="zh-TW" sz="2000" dirty="0">
                <a:latin typeface="+mn-ea"/>
              </a:rPr>
              <a:t>PR90</a:t>
            </a:r>
            <a:r>
              <a:rPr lang="zh-TW" altLang="en-US" sz="2000" dirty="0">
                <a:latin typeface="+mn-ea"/>
              </a:rPr>
              <a:t>以上</a:t>
            </a:r>
            <a:r>
              <a:rPr lang="en-US" altLang="zh-TW" sz="2000" dirty="0">
                <a:latin typeface="+mn-ea"/>
              </a:rPr>
              <a:t>50</a:t>
            </a:r>
            <a:r>
              <a:rPr lang="zh-TW" altLang="en-US" sz="2000" dirty="0">
                <a:latin typeface="+mn-ea"/>
              </a:rPr>
              <a:t>分，</a:t>
            </a:r>
            <a:r>
              <a:rPr lang="en-US" altLang="zh-TW" sz="2000" dirty="0">
                <a:latin typeface="+mn-ea"/>
              </a:rPr>
              <a:t>80-90</a:t>
            </a:r>
            <a:r>
              <a:rPr lang="zh-TW" altLang="en-US" sz="2000" dirty="0">
                <a:latin typeface="+mn-ea"/>
              </a:rPr>
              <a:t>者</a:t>
            </a:r>
            <a:r>
              <a:rPr lang="en-US" altLang="zh-TW" sz="2000" dirty="0">
                <a:latin typeface="+mn-ea"/>
              </a:rPr>
              <a:t>45</a:t>
            </a:r>
            <a:r>
              <a:rPr lang="zh-TW" altLang="en-US" sz="2000" dirty="0">
                <a:latin typeface="+mn-ea"/>
              </a:rPr>
              <a:t>分，</a:t>
            </a:r>
            <a:r>
              <a:rPr lang="en-US" altLang="zh-TW" sz="2000" dirty="0">
                <a:latin typeface="+mn-ea"/>
              </a:rPr>
              <a:t>70-80</a:t>
            </a:r>
            <a:r>
              <a:rPr lang="zh-TW" altLang="en-US" sz="2000" dirty="0">
                <a:latin typeface="+mn-ea"/>
              </a:rPr>
              <a:t>者</a:t>
            </a:r>
            <a:r>
              <a:rPr lang="en-US" altLang="zh-TW" sz="2000" dirty="0">
                <a:latin typeface="+mn-ea"/>
              </a:rPr>
              <a:t>40</a:t>
            </a:r>
            <a:r>
              <a:rPr lang="zh-TW" altLang="en-US" sz="2000" dirty="0">
                <a:latin typeface="+mn-ea"/>
              </a:rPr>
              <a:t>分</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0221129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44629"/>
            <a:ext cx="4939471" cy="1589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62</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5051069" y="227503"/>
            <a:ext cx="6883759" cy="1107996"/>
          </a:xfrm>
          <a:prstGeom prst="rect">
            <a:avLst/>
          </a:prstGeom>
          <a:noFill/>
        </p:spPr>
        <p:txBody>
          <a:bodyPr wrap="square" lIns="0" tIns="0" rIns="0" bIns="0" rtlCol="0" anchor="t">
            <a:spAutoFit/>
          </a:bodyPr>
          <a:lstStyle/>
          <a:p>
            <a:pPr algn="ctr"/>
            <a:r>
              <a:rPr lang="zh-TW" altLang="en-US" sz="3600" b="1" dirty="0"/>
              <a:t>基北區技藝技能優良學生甄選入學分發依據</a:t>
            </a:r>
            <a:endParaRPr lang="en-US" sz="3600" b="1" dirty="0"/>
          </a:p>
        </p:txBody>
      </p:sp>
      <p:sp>
        <p:nvSpPr>
          <p:cNvPr id="4" name="矩形 3"/>
          <p:cNvSpPr/>
          <p:nvPr/>
        </p:nvSpPr>
        <p:spPr>
          <a:xfrm>
            <a:off x="2098058" y="1710890"/>
            <a:ext cx="9307287" cy="5262979"/>
          </a:xfrm>
          <a:prstGeom prst="rect">
            <a:avLst/>
          </a:prstGeom>
        </p:spPr>
        <p:txBody>
          <a:bodyPr wrap="square">
            <a:spAutoFit/>
          </a:bodyPr>
          <a:lstStyle/>
          <a:p>
            <a:pPr lvl="1">
              <a:defRPr/>
            </a:pPr>
            <a:r>
              <a:rPr lang="zh-TW" altLang="en-US" sz="2400" dirty="0">
                <a:latin typeface="+mn-ea"/>
              </a:rPr>
              <a:t>依積分高低順序及志願序分發相關專業群科就讀</a:t>
            </a:r>
            <a:endParaRPr lang="en-US" altLang="zh-TW" sz="2400" dirty="0">
              <a:latin typeface="+mn-ea"/>
            </a:endParaRPr>
          </a:p>
          <a:p>
            <a:pPr lvl="1">
              <a:defRPr/>
            </a:pPr>
            <a:r>
              <a:rPr lang="zh-TW" altLang="en-US" sz="2400" dirty="0">
                <a:latin typeface="+mn-ea"/>
              </a:rPr>
              <a:t>積分相同進行同分參酌以定錄取，同分參酌項目</a:t>
            </a:r>
            <a:r>
              <a:rPr lang="zh-TW" altLang="en-US" sz="2400" dirty="0">
                <a:solidFill>
                  <a:schemeClr val="accent1"/>
                </a:solidFill>
                <a:latin typeface="+mn-ea"/>
              </a:rPr>
              <a:t>詳見簡章</a:t>
            </a:r>
            <a:endParaRPr lang="en-US" altLang="zh-TW" sz="2400" dirty="0">
              <a:solidFill>
                <a:schemeClr val="accent1"/>
              </a:solidFill>
              <a:latin typeface="+mn-ea"/>
            </a:endParaRPr>
          </a:p>
          <a:p>
            <a:pPr lvl="1">
              <a:defRPr/>
            </a:pPr>
            <a:r>
              <a:rPr lang="zh-TW" altLang="en-US" sz="2400" dirty="0">
                <a:latin typeface="+mn-ea"/>
              </a:rPr>
              <a:t>所填志願之校科已額滿者，不予分發；其分發至額滿為止</a:t>
            </a:r>
            <a:endParaRPr lang="en-US" altLang="zh-TW" sz="2400" dirty="0">
              <a:latin typeface="+mn-ea"/>
            </a:endParaRPr>
          </a:p>
          <a:p>
            <a:pPr lvl="1">
              <a:defRPr/>
            </a:pPr>
            <a:r>
              <a:rPr lang="zh-TW" altLang="en-US" sz="2400" dirty="0">
                <a:latin typeface="+mn-ea"/>
              </a:rPr>
              <a:t>經積分比序且同分參酌後，仍無法評比者，增額錄取之</a:t>
            </a:r>
            <a:endParaRPr lang="en-US" altLang="zh-TW" sz="2400" dirty="0">
              <a:latin typeface="+mn-ea"/>
            </a:endParaRPr>
          </a:p>
          <a:p>
            <a:pPr lvl="1">
              <a:defRPr/>
            </a:pPr>
            <a:r>
              <a:rPr lang="zh-TW" altLang="en-US" sz="2400" dirty="0">
                <a:latin typeface="+mn-ea"/>
              </a:rPr>
              <a:t>分發以</a:t>
            </a:r>
            <a:r>
              <a:rPr lang="zh-TW" altLang="en-US" sz="2400" dirty="0">
                <a:solidFill>
                  <a:schemeClr val="accent1"/>
                </a:solidFill>
                <a:latin typeface="+mn-ea"/>
              </a:rPr>
              <a:t>一次為限</a:t>
            </a:r>
            <a:r>
              <a:rPr lang="zh-TW" altLang="en-US" sz="2400" dirty="0">
                <a:latin typeface="+mn-ea"/>
              </a:rPr>
              <a:t>，一經分發後不得申請更改</a:t>
            </a:r>
            <a:endParaRPr lang="en-US" altLang="zh-TW" sz="2400" dirty="0">
              <a:latin typeface="+mn-ea"/>
            </a:endParaRPr>
          </a:p>
          <a:p>
            <a:pPr lvl="1">
              <a:defRPr/>
            </a:pPr>
            <a:endParaRPr lang="zh-TW" altLang="en-US" sz="2400" dirty="0">
              <a:latin typeface="+mn-ea"/>
            </a:endParaRPr>
          </a:p>
          <a:p>
            <a:pPr>
              <a:defRPr/>
            </a:pPr>
            <a:r>
              <a:rPr lang="zh-TW" altLang="en-US" sz="2400" dirty="0">
                <a:latin typeface="+mn-ea"/>
              </a:rPr>
              <a:t>錄取名額：</a:t>
            </a:r>
            <a:r>
              <a:rPr lang="zh-TW" altLang="en-US" sz="2400" b="1" dirty="0">
                <a:solidFill>
                  <a:srgbClr val="0000FF"/>
                </a:solidFill>
                <a:latin typeface="+mn-ea"/>
              </a:rPr>
              <a:t>公立學校每班內含</a:t>
            </a:r>
            <a:r>
              <a:rPr lang="en-US" altLang="zh-TW" sz="2400" b="1" dirty="0">
                <a:solidFill>
                  <a:srgbClr val="0000FF"/>
                </a:solidFill>
                <a:latin typeface="+mn-ea"/>
              </a:rPr>
              <a:t>2</a:t>
            </a:r>
            <a:r>
              <a:rPr lang="zh-TW" altLang="en-US" sz="2400" b="1" dirty="0">
                <a:solidFill>
                  <a:srgbClr val="0000FF"/>
                </a:solidFill>
                <a:latin typeface="+mn-ea"/>
              </a:rPr>
              <a:t>名，私立學校每班外加</a:t>
            </a:r>
            <a:r>
              <a:rPr lang="en-US" altLang="zh-TW" sz="2400" b="1" dirty="0">
                <a:solidFill>
                  <a:srgbClr val="0000FF"/>
                </a:solidFill>
                <a:latin typeface="+mn-ea"/>
              </a:rPr>
              <a:t>2</a:t>
            </a:r>
            <a:r>
              <a:rPr lang="zh-TW" altLang="en-US" sz="2400" b="1" dirty="0">
                <a:solidFill>
                  <a:srgbClr val="0000FF"/>
                </a:solidFill>
                <a:latin typeface="+mn-ea"/>
              </a:rPr>
              <a:t>名</a:t>
            </a:r>
            <a:endParaRPr lang="en-US" altLang="zh-TW" sz="2400" b="1" dirty="0">
              <a:solidFill>
                <a:srgbClr val="0000FF"/>
              </a:solidFill>
              <a:latin typeface="+mn-ea"/>
            </a:endParaRPr>
          </a:p>
          <a:p>
            <a:pPr>
              <a:defRPr/>
            </a:pPr>
            <a:r>
              <a:rPr lang="zh-TW" altLang="zh-TW" sz="2400" dirty="0">
                <a:solidFill>
                  <a:prstClr val="black"/>
                </a:solidFill>
              </a:rPr>
              <a:t>承辦學校</a:t>
            </a:r>
            <a:r>
              <a:rPr lang="zh-TW" altLang="en-US" sz="2400" dirty="0">
                <a:solidFill>
                  <a:prstClr val="black"/>
                </a:solidFill>
              </a:rPr>
              <a:t>：新北市立樟樹國際實中</a:t>
            </a:r>
            <a:endParaRPr lang="en-US" altLang="zh-TW" sz="2400" dirty="0">
              <a:solidFill>
                <a:prstClr val="black"/>
              </a:solidFill>
            </a:endParaRPr>
          </a:p>
          <a:p>
            <a:pPr>
              <a:defRPr/>
            </a:pPr>
            <a:r>
              <a:rPr lang="zh-TW" altLang="en-US" sz="2400" dirty="0">
                <a:latin typeface="+mn-ea"/>
              </a:rPr>
              <a:t>網路填寫報名資料：</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1</a:t>
            </a:r>
            <a:r>
              <a:rPr lang="zh-TW" altLang="en-US" sz="2400" dirty="0">
                <a:latin typeface="+mn-ea"/>
              </a:rPr>
              <a:t>日</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9</a:t>
            </a:r>
            <a:r>
              <a:rPr lang="zh-TW" altLang="en-US" sz="2400" dirty="0">
                <a:latin typeface="+mn-ea"/>
              </a:rPr>
              <a:t>日 </a:t>
            </a:r>
            <a:endParaRPr lang="en-US" altLang="zh-TW" sz="2400" dirty="0">
              <a:latin typeface="+mn-ea"/>
            </a:endParaRPr>
          </a:p>
          <a:p>
            <a:pPr>
              <a:defRPr/>
            </a:pPr>
            <a:r>
              <a:rPr lang="zh-TW" altLang="en-US" sz="2400" dirty="0">
                <a:latin typeface="+mn-ea"/>
              </a:rPr>
              <a:t>報名繳件：</a:t>
            </a:r>
            <a:r>
              <a:rPr lang="en-US" altLang="zh-TW" sz="2400" dirty="0">
                <a:latin typeface="+mn-ea"/>
              </a:rPr>
              <a:t>112</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11</a:t>
            </a:r>
            <a:r>
              <a:rPr lang="zh-TW" altLang="en-US" sz="2400" dirty="0">
                <a:latin typeface="+mn-ea"/>
              </a:rPr>
              <a:t>日上午</a:t>
            </a:r>
            <a:r>
              <a:rPr lang="en-US" altLang="zh-TW" sz="2400" dirty="0">
                <a:latin typeface="+mn-ea"/>
              </a:rPr>
              <a:t>8:30-11:30</a:t>
            </a:r>
          </a:p>
          <a:p>
            <a:pPr>
              <a:defRPr/>
            </a:pPr>
            <a:r>
              <a:rPr lang="zh-TW" altLang="en-US" sz="2400" dirty="0">
                <a:latin typeface="+mn-ea"/>
              </a:rPr>
              <a:t>放榜：</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14</a:t>
            </a:r>
            <a:r>
              <a:rPr lang="zh-TW" altLang="en-US" sz="2400" dirty="0">
                <a:latin typeface="+mn-ea"/>
              </a:rPr>
              <a:t>日</a:t>
            </a:r>
            <a:r>
              <a:rPr lang="en-US" altLang="zh-TW" sz="2400" dirty="0">
                <a:latin typeface="+mn-ea"/>
              </a:rPr>
              <a:t>11</a:t>
            </a:r>
            <a:r>
              <a:rPr lang="zh-TW" altLang="en-US" sz="2400" dirty="0">
                <a:latin typeface="+mn-ea"/>
              </a:rPr>
              <a:t>時</a:t>
            </a:r>
          </a:p>
          <a:p>
            <a:pPr>
              <a:defRPr/>
            </a:pPr>
            <a:r>
              <a:rPr lang="zh-TW" altLang="en-US" sz="2400" dirty="0">
                <a:latin typeface="+mn-ea"/>
              </a:rPr>
              <a:t>報到：</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15</a:t>
            </a:r>
            <a:r>
              <a:rPr lang="zh-TW" altLang="en-US" sz="2400" dirty="0">
                <a:latin typeface="+mn-ea"/>
              </a:rPr>
              <a:t>日上午</a:t>
            </a:r>
            <a:r>
              <a:rPr lang="en-US" altLang="zh-TW" sz="2400" dirty="0">
                <a:latin typeface="+mn-ea"/>
              </a:rPr>
              <a:t>9 </a:t>
            </a:r>
            <a:r>
              <a:rPr lang="zh-TW" altLang="en-US" sz="2400" dirty="0">
                <a:latin typeface="+mn-ea"/>
              </a:rPr>
              <a:t>時至</a:t>
            </a:r>
            <a:r>
              <a:rPr lang="en-US" altLang="zh-TW" sz="2400" dirty="0">
                <a:latin typeface="+mn-ea"/>
              </a:rPr>
              <a:t>12 </a:t>
            </a:r>
            <a:r>
              <a:rPr lang="zh-TW" altLang="en-US" sz="2400" dirty="0">
                <a:latin typeface="+mn-ea"/>
              </a:rPr>
              <a:t>時</a:t>
            </a:r>
            <a:endParaRPr lang="en-US" altLang="zh-TW" sz="2400" dirty="0">
              <a:latin typeface="+mn-ea"/>
            </a:endParaRPr>
          </a:p>
          <a:p>
            <a:pPr>
              <a:defRPr/>
            </a:pPr>
            <a:r>
              <a:rPr lang="zh-TW" altLang="en-US" sz="2400" dirty="0">
                <a:latin typeface="+mn-ea"/>
              </a:rPr>
              <a:t>已報到學生聲明放棄錄取：</a:t>
            </a:r>
            <a:r>
              <a:rPr lang="en-US" altLang="zh-TW" sz="2400" dirty="0">
                <a:latin typeface="+mn-ea"/>
              </a:rPr>
              <a:t>112</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16</a:t>
            </a:r>
            <a:r>
              <a:rPr lang="zh-TW" altLang="en-US" sz="2400" dirty="0">
                <a:latin typeface="+mn-ea"/>
              </a:rPr>
              <a:t>日中午</a:t>
            </a:r>
            <a:r>
              <a:rPr lang="en-US" altLang="zh-TW" sz="2400" dirty="0">
                <a:latin typeface="+mn-ea"/>
              </a:rPr>
              <a:t>12 </a:t>
            </a:r>
            <a:r>
              <a:rPr lang="zh-TW" altLang="en-US" sz="2400" dirty="0">
                <a:latin typeface="+mn-ea"/>
              </a:rPr>
              <a:t>時前</a:t>
            </a:r>
            <a:endParaRPr lang="en-US" altLang="zh-TW" sz="2400" dirty="0">
              <a:latin typeface="+mn-ea"/>
            </a:endParaRPr>
          </a:p>
          <a:p>
            <a:pPr>
              <a:defRPr/>
            </a:pPr>
            <a:endParaRPr lang="zh-TW" altLang="en-US" sz="2400" dirty="0">
              <a:latin typeface="+mn-ea"/>
            </a:endParaRPr>
          </a:p>
        </p:txBody>
      </p:sp>
      <p:sp>
        <p:nvSpPr>
          <p:cNvPr id="23" name="Freeform 1668">
            <a:extLst>
              <a:ext uri="{FF2B5EF4-FFF2-40B4-BE49-F238E27FC236}">
                <a16:creationId xmlns:a16="http://schemas.microsoft.com/office/drawing/2014/main" id="{0823C732-8F44-466E-B9A4-83308DEE4F76}"/>
              </a:ext>
            </a:extLst>
          </p:cNvPr>
          <p:cNvSpPr>
            <a:spLocks noEditPoints="1"/>
          </p:cNvSpPr>
          <p:nvPr/>
        </p:nvSpPr>
        <p:spPr bwMode="auto">
          <a:xfrm>
            <a:off x="2315472" y="1798681"/>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315472" y="2536878"/>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315472" y="3261559"/>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315472" y="2141101"/>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301785" y="2886299"/>
            <a:ext cx="259631" cy="259630"/>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文字方塊 36"/>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39" name="文字方塊 38"/>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187184773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3" y="636929"/>
            <a:ext cx="3717423"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63</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48547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384001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b="1" dirty="0"/>
              <a:t>產特、技優、實用</a:t>
            </a:r>
          </a:p>
        </p:txBody>
      </p:sp>
      <p:sp>
        <p:nvSpPr>
          <p:cNvPr id="14" name="文字方塊 13"/>
          <p:cNvSpPr txBox="1"/>
          <p:nvPr/>
        </p:nvSpPr>
        <p:spPr>
          <a:xfrm>
            <a:off x="442867" y="5073819"/>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3233417" y="381702"/>
            <a:ext cx="8797218" cy="677108"/>
          </a:xfrm>
          <a:prstGeom prst="rect">
            <a:avLst/>
          </a:prstGeom>
          <a:noFill/>
        </p:spPr>
        <p:txBody>
          <a:bodyPr wrap="square" lIns="0" tIns="0" rIns="0" bIns="0" rtlCol="0" anchor="t">
            <a:spAutoFit/>
          </a:bodyPr>
          <a:lstStyle/>
          <a:p>
            <a:pPr algn="ctr"/>
            <a:r>
              <a:rPr lang="zh-TW" altLang="en-US" sz="4400" b="1" dirty="0"/>
              <a:t>實用技能學程招生資訊</a:t>
            </a:r>
            <a:r>
              <a:rPr lang="en-US" altLang="zh-TW" sz="2400" b="1" dirty="0">
                <a:solidFill>
                  <a:srgbClr val="FF0000"/>
                </a:solidFill>
              </a:rPr>
              <a:t>(</a:t>
            </a:r>
            <a:r>
              <a:rPr lang="zh-TW" altLang="en-US" sz="2400" b="1" dirty="0">
                <a:solidFill>
                  <a:srgbClr val="FF0000"/>
                </a:solidFill>
              </a:rPr>
              <a:t>以</a:t>
            </a:r>
            <a:r>
              <a:rPr lang="en-US" altLang="zh-TW" sz="2400" b="1" dirty="0">
                <a:solidFill>
                  <a:srgbClr val="FF0000"/>
                </a:solidFill>
              </a:rPr>
              <a:t>111</a:t>
            </a:r>
            <a:r>
              <a:rPr lang="zh-TW" altLang="en-US" sz="2400" b="1" dirty="0">
                <a:solidFill>
                  <a:srgbClr val="FF0000"/>
                </a:solidFill>
              </a:rPr>
              <a:t>學年度為例</a:t>
            </a:r>
            <a:r>
              <a:rPr lang="en-US" altLang="zh-TW" sz="2400" b="1" dirty="0">
                <a:solidFill>
                  <a:srgbClr val="FF0000"/>
                </a:solidFill>
              </a:rPr>
              <a:t>)</a:t>
            </a:r>
            <a:endParaRPr lang="en-US" sz="2400" b="1" dirty="0">
              <a:solidFill>
                <a:srgbClr val="FF0000"/>
              </a:solidFill>
            </a:endParaRPr>
          </a:p>
        </p:txBody>
      </p:sp>
      <p:sp>
        <p:nvSpPr>
          <p:cNvPr id="4" name="矩形 3"/>
          <p:cNvSpPr/>
          <p:nvPr/>
        </p:nvSpPr>
        <p:spPr>
          <a:xfrm>
            <a:off x="2163837" y="1127871"/>
            <a:ext cx="8674720" cy="5386090"/>
          </a:xfrm>
          <a:prstGeom prst="rect">
            <a:avLst/>
          </a:prstGeom>
        </p:spPr>
        <p:txBody>
          <a:bodyPr wrap="square">
            <a:spAutoFit/>
          </a:bodyPr>
          <a:lstStyle/>
          <a:p>
            <a:pPr>
              <a:defRPr/>
            </a:pPr>
            <a:r>
              <a:rPr lang="zh-TW" altLang="en-US" sz="2400" dirty="0">
                <a:latin typeface="+mn-ea"/>
              </a:rPr>
              <a:t> 全國分區同時辦理輔導分發入學</a:t>
            </a:r>
          </a:p>
          <a:p>
            <a:pPr>
              <a:defRPr/>
            </a:pPr>
            <a:r>
              <a:rPr lang="zh-TW" altLang="en-US" sz="2400" dirty="0">
                <a:latin typeface="+mn-ea"/>
              </a:rPr>
              <a:t> 學生可任選一區報名</a:t>
            </a:r>
            <a:r>
              <a:rPr lang="en-US" altLang="zh-TW" sz="2400" dirty="0">
                <a:latin typeface="+mn-ea"/>
              </a:rPr>
              <a:t>(</a:t>
            </a:r>
            <a:r>
              <a:rPr lang="zh-TW" altLang="en-US" sz="2400" dirty="0">
                <a:solidFill>
                  <a:srgbClr val="FF0000"/>
                </a:solidFill>
                <a:latin typeface="+mn-ea"/>
              </a:rPr>
              <a:t>限一區</a:t>
            </a:r>
            <a:r>
              <a:rPr lang="en-US" altLang="zh-TW" sz="2400" dirty="0">
                <a:latin typeface="+mn-ea"/>
              </a:rPr>
              <a:t>)</a:t>
            </a:r>
            <a:r>
              <a:rPr lang="zh-TW" altLang="en-US" sz="2400" dirty="0">
                <a:latin typeface="+mn-ea"/>
              </a:rPr>
              <a:t>，採志願序分發</a:t>
            </a:r>
          </a:p>
          <a:p>
            <a:pPr>
              <a:defRPr/>
            </a:pPr>
            <a:r>
              <a:rPr lang="zh-TW" altLang="en-US" sz="2400" dirty="0">
                <a:latin typeface="+mn-ea"/>
              </a:rPr>
              <a:t> </a:t>
            </a:r>
            <a:r>
              <a:rPr lang="zh-TW" altLang="en-US" sz="2400" dirty="0">
                <a:solidFill>
                  <a:srgbClr val="FF0000"/>
                </a:solidFill>
                <a:latin typeface="+mn-ea"/>
              </a:rPr>
              <a:t>不採計</a:t>
            </a:r>
            <a:r>
              <a:rPr lang="zh-TW" altLang="en-US" sz="2400" dirty="0">
                <a:latin typeface="+mn-ea"/>
              </a:rPr>
              <a:t>在校或國中教育會考成績</a:t>
            </a:r>
          </a:p>
          <a:p>
            <a:pPr>
              <a:defRPr/>
            </a:pPr>
            <a:r>
              <a:rPr lang="zh-TW" altLang="en-US" sz="2400" b="1" dirty="0">
                <a:solidFill>
                  <a:srgbClr val="0070C0"/>
                </a:solidFill>
                <a:latin typeface="微軟正黑體" panose="020B0604030504040204" pitchFamily="34" charset="-120"/>
                <a:ea typeface="微軟正黑體" panose="020B0604030504040204" pitchFamily="34" charset="-120"/>
              </a:rPr>
              <a:t> </a:t>
            </a:r>
            <a:r>
              <a:rPr lang="zh-TW" altLang="en-US" sz="2400" b="1" dirty="0"/>
              <a:t>分區分發，</a:t>
            </a:r>
            <a:r>
              <a:rPr lang="zh-TW" altLang="en-US" sz="2400" dirty="0">
                <a:latin typeface="+mn-ea"/>
              </a:rPr>
              <a:t>修習國中</a:t>
            </a:r>
            <a:r>
              <a:rPr lang="zh-TW" altLang="en-US" sz="2400" dirty="0">
                <a:solidFill>
                  <a:srgbClr val="FF0000"/>
                </a:solidFill>
                <a:latin typeface="+mn-ea"/>
              </a:rPr>
              <a:t>技藝教育課程</a:t>
            </a:r>
            <a:r>
              <a:rPr lang="zh-TW" altLang="en-US" sz="2400" dirty="0">
                <a:latin typeface="+mn-ea"/>
              </a:rPr>
              <a:t>之國中畢業生</a:t>
            </a:r>
            <a:r>
              <a:rPr lang="zh-TW" altLang="en-US" sz="2400" dirty="0">
                <a:solidFill>
                  <a:srgbClr val="FF0000"/>
                </a:solidFill>
                <a:latin typeface="+mn-ea"/>
              </a:rPr>
              <a:t>優先錄取</a:t>
            </a:r>
          </a:p>
          <a:p>
            <a:pPr>
              <a:defRPr/>
            </a:pPr>
            <a:r>
              <a:rPr lang="zh-TW" altLang="en-US" sz="2800" b="1" dirty="0">
                <a:latin typeface="+mn-ea"/>
              </a:rPr>
              <a:t>優點特色</a:t>
            </a:r>
          </a:p>
          <a:p>
            <a:pPr>
              <a:defRPr/>
            </a:pPr>
            <a:r>
              <a:rPr lang="zh-TW" altLang="en-US" sz="2400" dirty="0">
                <a:latin typeface="+mn-ea"/>
              </a:rPr>
              <a:t>  培養學生職場就業技能為主</a:t>
            </a:r>
          </a:p>
          <a:p>
            <a:pPr>
              <a:defRPr/>
            </a:pPr>
            <a:r>
              <a:rPr lang="zh-TW" altLang="en-US" sz="2400" dirty="0">
                <a:latin typeface="+mn-ea"/>
              </a:rPr>
              <a:t>  適合有興趣學習技藝，就業意願高且想學習一技之長的學生</a:t>
            </a:r>
          </a:p>
          <a:p>
            <a:pPr>
              <a:defRPr/>
            </a:pPr>
            <a:r>
              <a:rPr lang="zh-TW" altLang="en-US" sz="2400" dirty="0">
                <a:latin typeface="+mn-ea"/>
              </a:rPr>
              <a:t>  日間上課／夜間上課</a:t>
            </a:r>
            <a:endParaRPr lang="en-US" altLang="zh-TW" sz="2400" dirty="0">
              <a:latin typeface="+mn-ea"/>
            </a:endParaRPr>
          </a:p>
          <a:p>
            <a:pPr>
              <a:defRPr/>
            </a:pPr>
            <a:r>
              <a:rPr lang="zh-TW" altLang="en-US" sz="2800" b="1" dirty="0">
                <a:latin typeface="+mn-ea"/>
              </a:rPr>
              <a:t>重要招生日程　</a:t>
            </a:r>
            <a:endParaRPr lang="zh-TW" altLang="en-US" sz="2000" b="1" dirty="0">
              <a:solidFill>
                <a:srgbClr val="FF0000"/>
              </a:solidFill>
              <a:latin typeface="+mn-ea"/>
            </a:endParaRPr>
          </a:p>
          <a:p>
            <a:pPr>
              <a:defRPr/>
            </a:pPr>
            <a:r>
              <a:rPr lang="zh-TW" altLang="en-US" sz="2400" dirty="0">
                <a:latin typeface="+mn-ea"/>
              </a:rPr>
              <a:t>  報名：</a:t>
            </a:r>
            <a:r>
              <a:rPr lang="en-US" altLang="zh-TW" sz="2400" dirty="0">
                <a:latin typeface="+mn-ea"/>
              </a:rPr>
              <a:t>111</a:t>
            </a:r>
            <a:r>
              <a:rPr lang="zh-TW" altLang="en-US" sz="2400" dirty="0">
                <a:latin typeface="+mn-ea"/>
              </a:rPr>
              <a:t>年</a:t>
            </a:r>
            <a:r>
              <a:rPr lang="en-US" altLang="zh-TW" sz="2400" dirty="0">
                <a:latin typeface="+mn-ea"/>
              </a:rPr>
              <a:t>5</a:t>
            </a:r>
            <a:r>
              <a:rPr lang="zh-TW" altLang="en-US" sz="2400" dirty="0">
                <a:latin typeface="+mn-ea"/>
              </a:rPr>
              <a:t>月</a:t>
            </a:r>
            <a:r>
              <a:rPr lang="en-US" altLang="zh-TW" sz="2400" dirty="0">
                <a:latin typeface="+mn-ea"/>
              </a:rPr>
              <a:t>19</a:t>
            </a:r>
            <a:r>
              <a:rPr lang="zh-TW" altLang="en-US" sz="2400" dirty="0">
                <a:latin typeface="+mn-ea"/>
              </a:rPr>
              <a:t>日</a:t>
            </a:r>
            <a:r>
              <a:rPr lang="en-US" altLang="zh-TW" sz="2400" dirty="0">
                <a:latin typeface="+mn-ea"/>
              </a:rPr>
              <a:t>-5</a:t>
            </a:r>
            <a:r>
              <a:rPr lang="zh-TW" altLang="en-US" sz="2400" dirty="0">
                <a:latin typeface="+mn-ea"/>
              </a:rPr>
              <a:t>月</a:t>
            </a:r>
            <a:r>
              <a:rPr lang="en-US" altLang="zh-TW" sz="2400" dirty="0">
                <a:latin typeface="+mn-ea"/>
              </a:rPr>
              <a:t>25</a:t>
            </a:r>
            <a:r>
              <a:rPr lang="zh-TW" altLang="en-US" sz="2400" dirty="0">
                <a:latin typeface="+mn-ea"/>
              </a:rPr>
              <a:t>日</a:t>
            </a:r>
            <a:r>
              <a:rPr lang="en-US" altLang="zh-TW" sz="2400" dirty="0">
                <a:latin typeface="+mn-ea"/>
              </a:rPr>
              <a:t>(</a:t>
            </a:r>
            <a:r>
              <a:rPr lang="zh-TW" altLang="en-US" sz="2400" dirty="0">
                <a:latin typeface="+mn-ea"/>
              </a:rPr>
              <a:t>應屆報名</a:t>
            </a:r>
            <a:r>
              <a:rPr lang="en-US" altLang="zh-TW" sz="2400" dirty="0">
                <a:latin typeface="+mn-ea"/>
              </a:rPr>
              <a:t>)</a:t>
            </a:r>
          </a:p>
          <a:p>
            <a:pPr>
              <a:defRPr/>
            </a:pPr>
            <a:r>
              <a:rPr lang="zh-TW" altLang="en-US" sz="2400" dirty="0">
                <a:latin typeface="+mn-ea"/>
              </a:rPr>
              <a:t>  放榜：</a:t>
            </a:r>
            <a:r>
              <a:rPr lang="en-US" altLang="zh-TW" sz="2400" dirty="0">
                <a:latin typeface="+mn-ea"/>
              </a:rPr>
              <a:t>111</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13</a:t>
            </a:r>
            <a:r>
              <a:rPr lang="zh-TW" altLang="en-US" sz="2400" dirty="0">
                <a:latin typeface="+mn-ea"/>
              </a:rPr>
              <a:t>日</a:t>
            </a:r>
          </a:p>
          <a:p>
            <a:pPr>
              <a:defRPr/>
            </a:pPr>
            <a:r>
              <a:rPr lang="zh-TW" altLang="en-US" sz="2400" dirty="0">
                <a:latin typeface="+mn-ea"/>
              </a:rPr>
              <a:t>  報到：</a:t>
            </a:r>
            <a:r>
              <a:rPr lang="en-US" altLang="zh-TW" sz="2400" dirty="0">
                <a:latin typeface="+mn-ea"/>
              </a:rPr>
              <a:t>111</a:t>
            </a:r>
            <a:r>
              <a:rPr lang="zh-TW" altLang="en-US" sz="2400" dirty="0">
                <a:latin typeface="+mn-ea"/>
              </a:rPr>
              <a:t>年</a:t>
            </a:r>
            <a:r>
              <a:rPr lang="en-US" altLang="zh-TW" sz="2400" dirty="0">
                <a:latin typeface="+mn-ea"/>
              </a:rPr>
              <a:t>6</a:t>
            </a:r>
            <a:r>
              <a:rPr lang="zh-TW" altLang="en-US" sz="2400" dirty="0">
                <a:latin typeface="+mn-ea"/>
              </a:rPr>
              <a:t>月</a:t>
            </a:r>
            <a:r>
              <a:rPr lang="en-US" altLang="zh-TW" sz="2400" dirty="0">
                <a:latin typeface="+mn-ea"/>
              </a:rPr>
              <a:t>16</a:t>
            </a:r>
            <a:r>
              <a:rPr lang="zh-TW" altLang="en-US" sz="2400" dirty="0">
                <a:latin typeface="+mn-ea"/>
              </a:rPr>
              <a:t>日</a:t>
            </a:r>
          </a:p>
          <a:p>
            <a:pPr>
              <a:defRPr/>
            </a:pPr>
            <a:r>
              <a:rPr lang="zh-TW" altLang="en-US" sz="2400" dirty="0">
                <a:latin typeface="+mn-ea"/>
              </a:rPr>
              <a:t>  報到後聲明放棄錄取資格、遞補截止日</a:t>
            </a:r>
            <a:r>
              <a:rPr lang="en-US" altLang="zh-TW" sz="2400" dirty="0">
                <a:latin typeface="+mn-ea"/>
              </a:rPr>
              <a:t>6</a:t>
            </a:r>
            <a:r>
              <a:rPr lang="zh-TW" altLang="en-US" sz="2400" dirty="0">
                <a:latin typeface="+mn-ea"/>
              </a:rPr>
              <a:t>月</a:t>
            </a:r>
            <a:r>
              <a:rPr lang="en-US" altLang="zh-TW" sz="2400" dirty="0">
                <a:latin typeface="+mn-ea"/>
              </a:rPr>
              <a:t>17</a:t>
            </a:r>
            <a:r>
              <a:rPr lang="zh-TW" altLang="en-US" sz="2400" dirty="0">
                <a:latin typeface="+mn-ea"/>
              </a:rPr>
              <a:t>日</a:t>
            </a:r>
          </a:p>
          <a:p>
            <a:pPr>
              <a:defRPr/>
            </a:pPr>
            <a:r>
              <a:rPr lang="zh-TW" altLang="en-US" sz="2400" dirty="0">
                <a:latin typeface="+mn-ea"/>
              </a:rPr>
              <a:t>  未在規定日程內放棄不得報名參加下一個入學管道 </a:t>
            </a:r>
          </a:p>
        </p:txBody>
      </p:sp>
      <p:sp>
        <p:nvSpPr>
          <p:cNvPr id="22" name="文字方塊 21"/>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23" name="文字方塊 22"/>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419969449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1964436" y="100571"/>
            <a:ext cx="8260842" cy="662190"/>
          </a:xfrm>
          <a:prstGeom prst="rect">
            <a:avLst/>
          </a:prstGeom>
          <a:blipFill>
            <a:blip r:embed="rId2" cstate="print"/>
            <a:stretch>
              <a:fillRect/>
            </a:stretch>
          </a:blipFill>
        </p:spPr>
        <p:txBody>
          <a:bodyPr wrap="square" lIns="0" tIns="0" rIns="0" bIns="0" rtlCol="0"/>
          <a:lstStyle/>
          <a:p>
            <a:endParaRPr/>
          </a:p>
        </p:txBody>
      </p:sp>
      <p:sp>
        <p:nvSpPr>
          <p:cNvPr id="3" name="object 3"/>
          <p:cNvSpPr txBox="1">
            <a:spLocks noGrp="1"/>
          </p:cNvSpPr>
          <p:nvPr>
            <p:ph type="title"/>
          </p:nvPr>
        </p:nvSpPr>
        <p:spPr>
          <a:xfrm>
            <a:off x="2959989" y="137541"/>
            <a:ext cx="6271895" cy="513715"/>
          </a:xfrm>
          <a:prstGeom prst="rect">
            <a:avLst/>
          </a:prstGeom>
        </p:spPr>
        <p:txBody>
          <a:bodyPr vert="horz" wrap="square" lIns="0" tIns="12700" rIns="0" bIns="0" rtlCol="0" anchor="ctr">
            <a:spAutoFit/>
          </a:bodyPr>
          <a:lstStyle/>
          <a:p>
            <a:pPr marL="12700">
              <a:lnSpc>
                <a:spcPct val="100000"/>
              </a:lnSpc>
              <a:spcBef>
                <a:spcPts val="100"/>
              </a:spcBef>
            </a:pPr>
            <a:r>
              <a:rPr sz="3200" b="1" dirty="0">
                <a:solidFill>
                  <a:srgbClr val="000000"/>
                </a:solidFill>
                <a:latin typeface="微軟正黑體"/>
                <a:cs typeface="微軟正黑體"/>
              </a:rPr>
              <a:t>技高專業群科-</a:t>
            </a:r>
            <a:r>
              <a:rPr sz="3200" b="1" dirty="0">
                <a:solidFill>
                  <a:srgbClr val="0000FF"/>
                </a:solidFill>
                <a:latin typeface="微軟正黑體"/>
                <a:cs typeface="微軟正黑體"/>
              </a:rPr>
              <a:t>群科歸屬</a:t>
            </a:r>
            <a:r>
              <a:rPr sz="3200" b="1" spc="-10" dirty="0">
                <a:solidFill>
                  <a:srgbClr val="0000FF"/>
                </a:solidFill>
                <a:latin typeface="微軟正黑體"/>
                <a:cs typeface="微軟正黑體"/>
              </a:rPr>
              <a:t>表</a:t>
            </a:r>
            <a:r>
              <a:rPr sz="2800" b="1" spc="-10" dirty="0">
                <a:solidFill>
                  <a:srgbClr val="C00000"/>
                </a:solidFill>
                <a:latin typeface="微軟正黑體"/>
                <a:cs typeface="微軟正黑體"/>
              </a:rPr>
              <a:t>(108</a:t>
            </a:r>
            <a:r>
              <a:rPr sz="2800" b="1" spc="-5" dirty="0">
                <a:solidFill>
                  <a:srgbClr val="C00000"/>
                </a:solidFill>
                <a:latin typeface="微軟正黑體"/>
                <a:cs typeface="微軟正黑體"/>
              </a:rPr>
              <a:t>課綱)</a:t>
            </a:r>
            <a:endParaRPr sz="2800" dirty="0">
              <a:latin typeface="微軟正黑體"/>
              <a:cs typeface="微軟正黑體"/>
            </a:endParaRPr>
          </a:p>
        </p:txBody>
      </p:sp>
      <p:sp>
        <p:nvSpPr>
          <p:cNvPr id="4" name="object 4"/>
          <p:cNvSpPr/>
          <p:nvPr/>
        </p:nvSpPr>
        <p:spPr>
          <a:xfrm>
            <a:off x="1981200" y="822960"/>
            <a:ext cx="8243316" cy="5715000"/>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3832860" y="4251960"/>
            <a:ext cx="1690370" cy="184785"/>
          </a:xfrm>
          <a:prstGeom prst="rect">
            <a:avLst/>
          </a:prstGeom>
          <a:solidFill>
            <a:srgbClr val="FAE4D4"/>
          </a:solidFill>
        </p:spPr>
        <p:txBody>
          <a:bodyPr vert="horz" wrap="square" lIns="0" tIns="0" rIns="0" bIns="0" rtlCol="0">
            <a:spAutoFit/>
          </a:bodyPr>
          <a:lstStyle/>
          <a:p>
            <a:pPr>
              <a:lnSpc>
                <a:spcPts val="1415"/>
              </a:lnSpc>
            </a:pPr>
            <a:r>
              <a:rPr sz="1200" b="1" dirty="0">
                <a:solidFill>
                  <a:srgbClr val="0000FF"/>
                </a:solidFill>
                <a:latin typeface="微軟正黑體"/>
                <a:cs typeface="微軟正黑體"/>
              </a:rPr>
              <a:t>照顧服務科</a:t>
            </a:r>
            <a:endParaRPr sz="1200">
              <a:latin typeface="微軟正黑體"/>
              <a:cs typeface="微軟正黑體"/>
            </a:endParaRPr>
          </a:p>
        </p:txBody>
      </p:sp>
      <p:sp>
        <p:nvSpPr>
          <p:cNvPr id="6" name="object 6"/>
          <p:cNvSpPr txBox="1"/>
          <p:nvPr/>
        </p:nvSpPr>
        <p:spPr>
          <a:xfrm>
            <a:off x="6588379" y="6019596"/>
            <a:ext cx="2083435" cy="197490"/>
          </a:xfrm>
          <a:prstGeom prst="rect">
            <a:avLst/>
          </a:prstGeom>
        </p:spPr>
        <p:txBody>
          <a:bodyPr vert="horz" wrap="square" lIns="0" tIns="12700" rIns="0" bIns="0" rtlCol="0">
            <a:spAutoFit/>
          </a:bodyPr>
          <a:lstStyle/>
          <a:p>
            <a:pPr marL="12700">
              <a:spcBef>
                <a:spcPts val="100"/>
              </a:spcBef>
            </a:pPr>
            <a:r>
              <a:rPr sz="1200" b="1" dirty="0">
                <a:solidFill>
                  <a:srgbClr val="FD51F8"/>
                </a:solidFill>
                <a:latin typeface="微軟正黑體"/>
                <a:cs typeface="微軟正黑體"/>
              </a:rPr>
              <a:t>、原住民藝能科</a:t>
            </a:r>
            <a:r>
              <a:rPr sz="1200" b="1" spc="-5" dirty="0">
                <a:solidFill>
                  <a:srgbClr val="FD51F8"/>
                </a:solidFill>
                <a:latin typeface="微軟正黑體"/>
                <a:cs typeface="微軟正黑體"/>
              </a:rPr>
              <a:t>(</a:t>
            </a:r>
            <a:r>
              <a:rPr sz="1200" b="1" dirty="0">
                <a:solidFill>
                  <a:srgbClr val="FD51F8"/>
                </a:solidFill>
                <a:latin typeface="微軟正黑體"/>
                <a:cs typeface="微軟正黑體"/>
              </a:rPr>
              <a:t>10</a:t>
            </a:r>
            <a:r>
              <a:rPr sz="1200" b="1" spc="5" dirty="0">
                <a:solidFill>
                  <a:srgbClr val="FD51F8"/>
                </a:solidFill>
                <a:latin typeface="微軟正黑體"/>
                <a:cs typeface="微軟正黑體"/>
              </a:rPr>
              <a:t>8</a:t>
            </a:r>
            <a:r>
              <a:rPr sz="1200" b="1" dirty="0">
                <a:solidFill>
                  <a:srgbClr val="FD51F8"/>
                </a:solidFill>
                <a:latin typeface="微軟正黑體"/>
                <a:cs typeface="微軟正黑體"/>
              </a:rPr>
              <a:t>年起試辦)</a:t>
            </a:r>
            <a:endParaRPr sz="1200">
              <a:latin typeface="微軟正黑體"/>
              <a:cs typeface="微軟正黑體"/>
            </a:endParaRPr>
          </a:p>
        </p:txBody>
      </p:sp>
      <p:sp>
        <p:nvSpPr>
          <p:cNvPr id="7" name="object 7"/>
          <p:cNvSpPr txBox="1"/>
          <p:nvPr/>
        </p:nvSpPr>
        <p:spPr>
          <a:xfrm>
            <a:off x="9811511" y="4136136"/>
            <a:ext cx="335280" cy="200025"/>
          </a:xfrm>
          <a:prstGeom prst="rect">
            <a:avLst/>
          </a:prstGeom>
          <a:solidFill>
            <a:srgbClr val="FAE4D4"/>
          </a:solidFill>
        </p:spPr>
        <p:txBody>
          <a:bodyPr vert="horz" wrap="square" lIns="0" tIns="8255" rIns="0" bIns="0" rtlCol="0">
            <a:spAutoFit/>
          </a:bodyPr>
          <a:lstStyle/>
          <a:p>
            <a:pPr marL="3810" algn="ctr">
              <a:spcBef>
                <a:spcPts val="65"/>
              </a:spcBef>
            </a:pPr>
            <a:r>
              <a:rPr sz="1200" b="1" dirty="0">
                <a:latin typeface="微軟正黑體"/>
                <a:cs typeface="微軟正黑體"/>
              </a:rPr>
              <a:t>8</a:t>
            </a:r>
            <a:endParaRPr sz="1200">
              <a:latin typeface="微軟正黑體"/>
              <a:cs typeface="微軟正黑體"/>
            </a:endParaRPr>
          </a:p>
        </p:txBody>
      </p:sp>
      <p:sp>
        <p:nvSpPr>
          <p:cNvPr id="8" name="object 8"/>
          <p:cNvSpPr txBox="1"/>
          <p:nvPr/>
        </p:nvSpPr>
        <p:spPr>
          <a:xfrm>
            <a:off x="9745981" y="5937504"/>
            <a:ext cx="466725" cy="186055"/>
          </a:xfrm>
          <a:prstGeom prst="rect">
            <a:avLst/>
          </a:prstGeom>
          <a:solidFill>
            <a:srgbClr val="FFFFFF"/>
          </a:solidFill>
        </p:spPr>
        <p:txBody>
          <a:bodyPr vert="horz" wrap="square" lIns="0" tIns="0" rIns="0" bIns="0" rtlCol="0">
            <a:spAutoFit/>
          </a:bodyPr>
          <a:lstStyle/>
          <a:p>
            <a:pPr marL="39370">
              <a:lnSpc>
                <a:spcPts val="1420"/>
              </a:lnSpc>
            </a:pPr>
            <a:r>
              <a:rPr sz="1200" b="1" dirty="0">
                <a:latin typeface="微軟正黑體"/>
                <a:cs typeface="微軟正黑體"/>
              </a:rPr>
              <a:t>12+</a:t>
            </a:r>
            <a:r>
              <a:rPr sz="1200" b="1" dirty="0">
                <a:solidFill>
                  <a:srgbClr val="FD51F8"/>
                </a:solidFill>
                <a:latin typeface="微軟正黑體"/>
                <a:cs typeface="微軟正黑體"/>
              </a:rPr>
              <a:t>1</a:t>
            </a:r>
            <a:endParaRPr sz="1200">
              <a:latin typeface="微軟正黑體"/>
              <a:cs typeface="微軟正黑體"/>
            </a:endParaRPr>
          </a:p>
        </p:txBody>
      </p:sp>
      <p:sp>
        <p:nvSpPr>
          <p:cNvPr id="9" name="object 9"/>
          <p:cNvSpPr/>
          <p:nvPr/>
        </p:nvSpPr>
        <p:spPr>
          <a:xfrm>
            <a:off x="9744457" y="6309360"/>
            <a:ext cx="466725" cy="184785"/>
          </a:xfrm>
          <a:custGeom>
            <a:avLst/>
            <a:gdLst/>
            <a:ahLst/>
            <a:cxnLst/>
            <a:rect l="l" t="t" r="r" b="b"/>
            <a:pathLst>
              <a:path w="466725" h="184785">
                <a:moveTo>
                  <a:pt x="466344" y="0"/>
                </a:moveTo>
                <a:lnTo>
                  <a:pt x="0" y="0"/>
                </a:lnTo>
                <a:lnTo>
                  <a:pt x="0" y="184403"/>
                </a:lnTo>
                <a:lnTo>
                  <a:pt x="466344" y="184403"/>
                </a:lnTo>
                <a:lnTo>
                  <a:pt x="466344" y="0"/>
                </a:lnTo>
                <a:close/>
              </a:path>
            </a:pathLst>
          </a:custGeom>
          <a:solidFill>
            <a:srgbClr val="FFFFFF"/>
          </a:solidFill>
        </p:spPr>
        <p:txBody>
          <a:bodyPr wrap="square" lIns="0" tIns="0" rIns="0" bIns="0" rtlCol="0"/>
          <a:lstStyle/>
          <a:p>
            <a:endParaRPr/>
          </a:p>
        </p:txBody>
      </p:sp>
      <p:sp>
        <p:nvSpPr>
          <p:cNvPr id="10" name="object 10"/>
          <p:cNvSpPr txBox="1"/>
          <p:nvPr/>
        </p:nvSpPr>
        <p:spPr>
          <a:xfrm>
            <a:off x="9771127" y="6293612"/>
            <a:ext cx="553085" cy="429259"/>
          </a:xfrm>
          <a:prstGeom prst="rect">
            <a:avLst/>
          </a:prstGeom>
        </p:spPr>
        <p:txBody>
          <a:bodyPr vert="horz" wrap="square" lIns="0" tIns="12700" rIns="0" bIns="0" rtlCol="0">
            <a:spAutoFit/>
          </a:bodyPr>
          <a:lstStyle/>
          <a:p>
            <a:pPr marL="12700">
              <a:lnSpc>
                <a:spcPts val="1350"/>
              </a:lnSpc>
              <a:spcBef>
                <a:spcPts val="100"/>
              </a:spcBef>
            </a:pPr>
            <a:r>
              <a:rPr sz="1200" b="1" dirty="0">
                <a:latin typeface="微軟正黑體"/>
                <a:cs typeface="微軟正黑體"/>
              </a:rPr>
              <a:t>9</a:t>
            </a:r>
            <a:r>
              <a:rPr lang="en-US" sz="1200" b="1" dirty="0">
                <a:latin typeface="微軟正黑體"/>
                <a:cs typeface="微軟正黑體"/>
              </a:rPr>
              <a:t>2</a:t>
            </a:r>
            <a:r>
              <a:rPr sz="1200" b="1" dirty="0">
                <a:latin typeface="微軟正黑體"/>
                <a:cs typeface="微軟正黑體"/>
              </a:rPr>
              <a:t>+</a:t>
            </a:r>
            <a:r>
              <a:rPr sz="1200" b="1" dirty="0">
                <a:solidFill>
                  <a:srgbClr val="FD51F8"/>
                </a:solidFill>
                <a:latin typeface="微軟正黑體"/>
                <a:cs typeface="微軟正黑體"/>
              </a:rPr>
              <a:t>2</a:t>
            </a:r>
            <a:endParaRPr sz="1200" dirty="0">
              <a:latin typeface="微軟正黑體"/>
              <a:cs typeface="微軟正黑體"/>
            </a:endParaRPr>
          </a:p>
          <a:p>
            <a:pPr marR="5080" algn="r">
              <a:lnSpc>
                <a:spcPts val="1830"/>
              </a:lnSpc>
            </a:pPr>
            <a:r>
              <a:rPr sz="1600" b="1" spc="-5" dirty="0">
                <a:solidFill>
                  <a:srgbClr val="0000FF"/>
                </a:solidFill>
                <a:latin typeface="微軟正黑體"/>
                <a:cs typeface="微軟正黑體"/>
              </a:rPr>
              <a:t>4</a:t>
            </a:r>
            <a:endParaRPr sz="1600" dirty="0">
              <a:latin typeface="微軟正黑體"/>
              <a:cs typeface="微軟正黑體"/>
            </a:endParaRPr>
          </a:p>
        </p:txBody>
      </p:sp>
    </p:spTree>
    <p:extLst>
      <p:ext uri="{BB962C8B-B14F-4D97-AF65-F5344CB8AC3E}">
        <p14:creationId xmlns:p14="http://schemas.microsoft.com/office/powerpoint/2010/main" val="368918592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5859808"/>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5195844"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65</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384001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4852371"/>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7158" y="5098538"/>
            <a:ext cx="877163" cy="369332"/>
          </a:xfrm>
          <a:prstGeom prst="rect">
            <a:avLst/>
          </a:prstGeom>
          <a:noFill/>
        </p:spPr>
        <p:txBody>
          <a:bodyPr wrap="none" rtlCol="0">
            <a:spAutoFit/>
          </a:bodyPr>
          <a:lstStyle/>
          <a:p>
            <a:r>
              <a:rPr lang="zh-TW" altLang="en-US" b="1" dirty="0"/>
              <a:t>科學班</a:t>
            </a:r>
          </a:p>
        </p:txBody>
      </p:sp>
      <p:sp>
        <p:nvSpPr>
          <p:cNvPr id="16" name="文字方塊 15"/>
          <p:cNvSpPr txBox="1"/>
          <p:nvPr/>
        </p:nvSpPr>
        <p:spPr>
          <a:xfrm>
            <a:off x="300929" y="6087445"/>
            <a:ext cx="1107996" cy="369332"/>
          </a:xfrm>
          <a:prstGeom prst="rect">
            <a:avLst/>
          </a:prstGeom>
          <a:noFill/>
        </p:spPr>
        <p:txBody>
          <a:bodyPr wrap="none" rtlCol="0">
            <a:spAutoFit/>
          </a:bodyPr>
          <a:lstStyle/>
          <a:p>
            <a:r>
              <a:rPr lang="zh-TW" altLang="en-US" dirty="0">
                <a:solidFill>
                  <a:schemeClr val="bg1"/>
                </a:solidFill>
              </a:rPr>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6" y="448023"/>
            <a:ext cx="8972537" cy="677108"/>
          </a:xfrm>
          <a:prstGeom prst="rect">
            <a:avLst/>
          </a:prstGeom>
          <a:noFill/>
        </p:spPr>
        <p:txBody>
          <a:bodyPr wrap="square" lIns="0" tIns="0" rIns="0" bIns="0" rtlCol="0" anchor="t">
            <a:spAutoFit/>
          </a:bodyPr>
          <a:lstStyle/>
          <a:p>
            <a:pPr algn="ctr"/>
            <a:r>
              <a:rPr lang="zh-TW" altLang="en-US" sz="4400" b="1" dirty="0"/>
              <a:t>科學班 </a:t>
            </a:r>
            <a:endParaRPr lang="en-US" sz="2000" b="1" dirty="0">
              <a:solidFill>
                <a:srgbClr val="FF0000"/>
              </a:solidFill>
            </a:endParaRPr>
          </a:p>
        </p:txBody>
      </p:sp>
      <p:sp>
        <p:nvSpPr>
          <p:cNvPr id="3" name="矩形 2"/>
          <p:cNvSpPr/>
          <p:nvPr/>
        </p:nvSpPr>
        <p:spPr>
          <a:xfrm>
            <a:off x="2375733" y="1042034"/>
            <a:ext cx="8586923" cy="6140142"/>
          </a:xfrm>
          <a:prstGeom prst="rect">
            <a:avLst/>
          </a:prstGeom>
        </p:spPr>
        <p:txBody>
          <a:bodyPr wrap="square">
            <a:spAutoFit/>
          </a:bodyPr>
          <a:lstStyle/>
          <a:p>
            <a:pPr>
              <a:spcBef>
                <a:spcPts val="600"/>
              </a:spcBef>
              <a:spcAft>
                <a:spcPts val="600"/>
              </a:spcAft>
              <a:defRPr/>
            </a:pPr>
            <a:r>
              <a:rPr lang="zh-TW" altLang="en-US" sz="2000" dirty="0">
                <a:latin typeface="+mn-ea"/>
              </a:rPr>
              <a:t>招生學校：建國高中、師大附中、北一女</a:t>
            </a:r>
          </a:p>
          <a:p>
            <a:pPr>
              <a:spcBef>
                <a:spcPts val="600"/>
              </a:spcBef>
              <a:spcAft>
                <a:spcPts val="600"/>
              </a:spcAft>
              <a:defRPr/>
            </a:pPr>
            <a:r>
              <a:rPr lang="zh-TW" altLang="en-US" sz="2000" dirty="0">
                <a:latin typeface="+mn-ea"/>
              </a:rPr>
              <a:t>報名日期：</a:t>
            </a:r>
            <a:r>
              <a:rPr lang="en-US" altLang="zh-TW" sz="2000" dirty="0">
                <a:latin typeface="+mn-ea"/>
              </a:rPr>
              <a:t>112</a:t>
            </a:r>
            <a:r>
              <a:rPr lang="zh-TW" altLang="en-US" sz="2000" dirty="0">
                <a:latin typeface="+mn-ea"/>
              </a:rPr>
              <a:t>年</a:t>
            </a:r>
            <a:r>
              <a:rPr lang="en-US" altLang="zh-TW" sz="2000" dirty="0">
                <a:latin typeface="+mn-ea"/>
              </a:rPr>
              <a:t>2</a:t>
            </a:r>
            <a:r>
              <a:rPr lang="zh-TW" altLang="en-US" sz="2000" dirty="0">
                <a:latin typeface="+mn-ea"/>
              </a:rPr>
              <a:t>月</a:t>
            </a:r>
            <a:r>
              <a:rPr lang="en-US" altLang="zh-TW" sz="2000" dirty="0">
                <a:latin typeface="+mn-ea"/>
              </a:rPr>
              <a:t>16</a:t>
            </a:r>
            <a:r>
              <a:rPr lang="zh-TW" altLang="en-US" sz="2000" dirty="0">
                <a:latin typeface="+mn-ea"/>
              </a:rPr>
              <a:t>日</a:t>
            </a:r>
            <a:r>
              <a:rPr lang="en-US" altLang="zh-TW" sz="2000" dirty="0">
                <a:latin typeface="+mn-ea"/>
              </a:rPr>
              <a:t>-3</a:t>
            </a:r>
            <a:r>
              <a:rPr lang="zh-TW" altLang="en-US" sz="2000" dirty="0">
                <a:latin typeface="+mn-ea"/>
              </a:rPr>
              <a:t>月</a:t>
            </a:r>
            <a:r>
              <a:rPr lang="en-US" altLang="zh-TW" sz="2000" dirty="0">
                <a:latin typeface="+mn-ea"/>
              </a:rPr>
              <a:t>2</a:t>
            </a:r>
            <a:r>
              <a:rPr lang="zh-TW" altLang="en-US" sz="2000" dirty="0">
                <a:latin typeface="+mn-ea"/>
              </a:rPr>
              <a:t>日</a:t>
            </a:r>
            <a:r>
              <a:rPr lang="en-US" altLang="zh-TW" sz="2000" dirty="0">
                <a:latin typeface="+mn-ea"/>
              </a:rPr>
              <a:t>【</a:t>
            </a:r>
            <a:r>
              <a:rPr lang="zh-TW" altLang="en-US" sz="2000" dirty="0">
                <a:latin typeface="+mn-ea"/>
              </a:rPr>
              <a:t>擇</a:t>
            </a:r>
            <a:r>
              <a:rPr lang="zh-TW" altLang="en-US" sz="2000" dirty="0">
                <a:solidFill>
                  <a:schemeClr val="accent1"/>
                </a:solidFill>
                <a:latin typeface="+mn-ea"/>
              </a:rPr>
              <a:t>一校</a:t>
            </a:r>
            <a:r>
              <a:rPr lang="zh-TW" altLang="en-US" sz="2000" dirty="0">
                <a:latin typeface="+mn-ea"/>
              </a:rPr>
              <a:t>報名</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招考方式：由各校獨招。</a:t>
            </a:r>
          </a:p>
          <a:p>
            <a:pPr>
              <a:spcBef>
                <a:spcPts val="600"/>
              </a:spcBef>
              <a:spcAft>
                <a:spcPts val="600"/>
              </a:spcAft>
              <a:defRPr/>
            </a:pPr>
            <a:r>
              <a:rPr lang="zh-TW" altLang="en-US" sz="2000" dirty="0">
                <a:latin typeface="+mn-ea"/>
              </a:rPr>
              <a:t>報名費：</a:t>
            </a:r>
            <a:r>
              <a:rPr lang="en-US" altLang="zh-TW" sz="2000" dirty="0">
                <a:latin typeface="+mn-ea"/>
              </a:rPr>
              <a:t>300</a:t>
            </a:r>
            <a:r>
              <a:rPr lang="zh-TW" altLang="en-US" sz="2000" dirty="0">
                <a:latin typeface="+mn-ea"/>
              </a:rPr>
              <a:t>元。</a:t>
            </a:r>
          </a:p>
          <a:p>
            <a:pPr>
              <a:spcBef>
                <a:spcPts val="600"/>
              </a:spcBef>
              <a:defRPr/>
            </a:pPr>
            <a:r>
              <a:rPr lang="zh-TW" altLang="en-US" sz="2000" dirty="0">
                <a:latin typeface="+mn-ea"/>
              </a:rPr>
              <a:t>報考資格：經學校推薦後，始得報考科學班；其推薦總人數，以應屆畢業生</a:t>
            </a:r>
            <a:endParaRPr lang="en-US" altLang="zh-TW" sz="2000" dirty="0">
              <a:latin typeface="+mn-ea"/>
            </a:endParaRPr>
          </a:p>
          <a:p>
            <a:pPr>
              <a:spcBef>
                <a:spcPts val="600"/>
              </a:spcBef>
              <a:defRPr/>
            </a:pPr>
            <a:r>
              <a:rPr lang="en-US" altLang="zh-TW" sz="2000" dirty="0">
                <a:latin typeface="+mn-ea"/>
              </a:rPr>
              <a:t>                  </a:t>
            </a:r>
            <a:r>
              <a:rPr lang="zh-TW" altLang="en-US" sz="2000" dirty="0">
                <a:latin typeface="+mn-ea"/>
              </a:rPr>
              <a:t>總人數</a:t>
            </a:r>
            <a:r>
              <a:rPr lang="en-US" altLang="zh-TW" sz="2000" dirty="0">
                <a:latin typeface="+mn-ea"/>
              </a:rPr>
              <a:t>20%</a:t>
            </a:r>
            <a:r>
              <a:rPr lang="zh-TW" altLang="en-US" sz="2000" dirty="0">
                <a:latin typeface="+mn-ea"/>
              </a:rPr>
              <a:t>為限。同時具備條件一</a:t>
            </a:r>
            <a:r>
              <a:rPr lang="en-US" altLang="zh-TW" sz="2000" dirty="0">
                <a:latin typeface="+mn-ea"/>
              </a:rPr>
              <a:t>(</a:t>
            </a:r>
            <a:r>
              <a:rPr lang="zh-TW" altLang="en-US" sz="2000" dirty="0">
                <a:latin typeface="+mn-ea"/>
              </a:rPr>
              <a:t>六項之一項</a:t>
            </a:r>
            <a:r>
              <a:rPr lang="en-US" altLang="zh-TW" sz="2000" dirty="0">
                <a:latin typeface="+mn-ea"/>
              </a:rPr>
              <a:t>)</a:t>
            </a:r>
            <a:r>
              <a:rPr lang="zh-TW" altLang="en-US" sz="2000" dirty="0">
                <a:latin typeface="+mn-ea"/>
              </a:rPr>
              <a:t>與條件二者。</a:t>
            </a:r>
            <a:r>
              <a:rPr lang="en-US" altLang="zh-TW" sz="2000" dirty="0">
                <a:latin typeface="+mn-ea"/>
              </a:rPr>
              <a:t>(</a:t>
            </a:r>
            <a:r>
              <a:rPr lang="zh-TW" altLang="en-US" sz="2000" dirty="0">
                <a:latin typeface="+mn-ea"/>
              </a:rPr>
              <a:t>詳</a:t>
            </a:r>
            <a:endParaRPr lang="en-US" altLang="zh-TW" sz="2000" dirty="0">
              <a:latin typeface="+mn-ea"/>
            </a:endParaRPr>
          </a:p>
          <a:p>
            <a:pPr>
              <a:spcBef>
                <a:spcPts val="600"/>
              </a:spcBef>
              <a:defRPr/>
            </a:pPr>
            <a:r>
              <a:rPr lang="en-US" altLang="zh-TW" sz="2000" dirty="0">
                <a:latin typeface="+mn-ea"/>
              </a:rPr>
              <a:t>                  </a:t>
            </a:r>
            <a:r>
              <a:rPr lang="zh-TW" altLang="en-US" sz="2000" dirty="0">
                <a:latin typeface="+mn-ea"/>
              </a:rPr>
              <a:t>見簡章</a:t>
            </a:r>
            <a:r>
              <a:rPr lang="en-US" altLang="zh-TW" sz="2000" dirty="0">
                <a:latin typeface="+mn-ea"/>
              </a:rPr>
              <a:t>)</a:t>
            </a:r>
          </a:p>
          <a:p>
            <a:pPr>
              <a:spcBef>
                <a:spcPts val="600"/>
              </a:spcBef>
              <a:spcAft>
                <a:spcPts val="600"/>
              </a:spcAft>
              <a:defRPr/>
            </a:pPr>
            <a:r>
              <a:rPr lang="zh-TW" altLang="en-US" sz="2000" dirty="0">
                <a:latin typeface="+mn-ea"/>
              </a:rPr>
              <a:t>招收人數：每校</a:t>
            </a:r>
            <a:r>
              <a:rPr lang="en-US" altLang="zh-TW" sz="2000" dirty="0">
                <a:latin typeface="+mn-ea"/>
              </a:rPr>
              <a:t>30 </a:t>
            </a:r>
            <a:r>
              <a:rPr lang="zh-TW" altLang="en-US" sz="2000" dirty="0">
                <a:latin typeface="+mn-ea"/>
              </a:rPr>
              <a:t>名</a:t>
            </a:r>
            <a:r>
              <a:rPr lang="en-US" altLang="zh-TW" sz="2000" dirty="0">
                <a:latin typeface="+mn-ea"/>
              </a:rPr>
              <a:t>(</a:t>
            </a:r>
            <a:r>
              <a:rPr lang="zh-TW" altLang="en-US" sz="2000" dirty="0">
                <a:latin typeface="+mn-ea"/>
              </a:rPr>
              <a:t>含直接錄取至多○名，依各校簡章</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考試科目：科學能力檢定</a:t>
            </a:r>
            <a:endParaRPr lang="en-US" altLang="zh-TW" sz="2000" dirty="0">
              <a:latin typeface="+mn-ea"/>
            </a:endParaRPr>
          </a:p>
          <a:p>
            <a:pPr>
              <a:spcBef>
                <a:spcPts val="600"/>
              </a:spcBef>
              <a:spcAft>
                <a:spcPts val="600"/>
              </a:spcAft>
              <a:defRPr/>
            </a:pPr>
            <a:r>
              <a:rPr lang="zh-TW" altLang="en-US" sz="2000" dirty="0">
                <a:latin typeface="+mn-ea"/>
              </a:rPr>
              <a:t>日期：</a:t>
            </a:r>
            <a:r>
              <a:rPr lang="en-US" altLang="zh-TW" sz="2000" dirty="0">
                <a:latin typeface="+mn-ea"/>
              </a:rPr>
              <a:t>112</a:t>
            </a:r>
            <a:r>
              <a:rPr lang="zh-TW" altLang="en-US" sz="2000" dirty="0">
                <a:latin typeface="+mn-ea"/>
              </a:rPr>
              <a:t>年</a:t>
            </a:r>
            <a:r>
              <a:rPr lang="en-US" altLang="zh-TW" sz="2000" dirty="0">
                <a:latin typeface="+mn-ea"/>
              </a:rPr>
              <a:t>3</a:t>
            </a:r>
            <a:r>
              <a:rPr lang="zh-TW" altLang="en-US" sz="2000" dirty="0">
                <a:latin typeface="+mn-ea"/>
              </a:rPr>
              <a:t>月</a:t>
            </a:r>
            <a:r>
              <a:rPr lang="en-US" altLang="zh-TW" sz="2000" dirty="0">
                <a:latin typeface="+mn-ea"/>
              </a:rPr>
              <a:t>11</a:t>
            </a:r>
            <a:r>
              <a:rPr lang="zh-TW" altLang="en-US" sz="2000" dirty="0">
                <a:latin typeface="+mn-ea"/>
              </a:rPr>
              <a:t>日</a:t>
            </a:r>
            <a:r>
              <a:rPr lang="en-US" altLang="zh-TW" sz="2000" dirty="0">
                <a:latin typeface="+mn-ea"/>
              </a:rPr>
              <a:t>(</a:t>
            </a:r>
            <a:r>
              <a:rPr lang="zh-TW" altLang="en-US" sz="2000" dirty="0">
                <a:latin typeface="+mn-ea"/>
              </a:rPr>
              <a:t>六</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錄取放榜：</a:t>
            </a:r>
            <a:r>
              <a:rPr lang="en-US" altLang="zh-TW" sz="2000" dirty="0">
                <a:latin typeface="+mn-ea"/>
              </a:rPr>
              <a:t>112</a:t>
            </a:r>
            <a:r>
              <a:rPr lang="zh-TW" altLang="en-US" sz="2000" dirty="0">
                <a:latin typeface="+mn-ea"/>
              </a:rPr>
              <a:t>年</a:t>
            </a:r>
            <a:r>
              <a:rPr lang="en-US" altLang="zh-TW" sz="2000" dirty="0">
                <a:latin typeface="+mn-ea"/>
              </a:rPr>
              <a:t>4</a:t>
            </a:r>
            <a:r>
              <a:rPr lang="zh-TW" altLang="en-US" sz="2000" dirty="0">
                <a:latin typeface="+mn-ea"/>
              </a:rPr>
              <a:t>月○日</a:t>
            </a:r>
            <a:r>
              <a:rPr lang="en-US" altLang="zh-TW" sz="2000" dirty="0">
                <a:latin typeface="+mn-ea"/>
              </a:rPr>
              <a:t>(○)</a:t>
            </a:r>
            <a:endParaRPr lang="zh-TW" altLang="en-US" sz="2000" dirty="0">
              <a:latin typeface="+mn-ea"/>
            </a:endParaRPr>
          </a:p>
          <a:p>
            <a:pPr>
              <a:spcBef>
                <a:spcPts val="600"/>
              </a:spcBef>
              <a:spcAft>
                <a:spcPts val="600"/>
              </a:spcAft>
              <a:defRPr/>
            </a:pPr>
            <a:r>
              <a:rPr lang="zh-TW" altLang="en-US" sz="2000" dirty="0">
                <a:latin typeface="+mn-ea"/>
              </a:rPr>
              <a:t>錄取報到：正取</a:t>
            </a:r>
            <a:r>
              <a:rPr lang="en-US" altLang="zh-TW" sz="2000" dirty="0">
                <a:latin typeface="+mn-ea"/>
              </a:rPr>
              <a:t>112</a:t>
            </a:r>
            <a:r>
              <a:rPr lang="zh-TW" altLang="en-US" sz="2000" dirty="0">
                <a:latin typeface="+mn-ea"/>
              </a:rPr>
              <a:t>年</a:t>
            </a:r>
            <a:r>
              <a:rPr lang="en-US" altLang="zh-TW" sz="2000" dirty="0">
                <a:latin typeface="+mn-ea"/>
              </a:rPr>
              <a:t>4</a:t>
            </a:r>
            <a:r>
              <a:rPr lang="zh-TW" altLang="en-US" sz="2000" dirty="0">
                <a:latin typeface="+mn-ea"/>
              </a:rPr>
              <a:t>月</a:t>
            </a:r>
            <a:r>
              <a:rPr lang="en-US" altLang="zh-TW" sz="2000" dirty="0">
                <a:latin typeface="+mn-ea"/>
              </a:rPr>
              <a:t>7</a:t>
            </a:r>
            <a:r>
              <a:rPr lang="zh-TW" altLang="en-US" sz="2000" dirty="0">
                <a:latin typeface="+mn-ea"/>
              </a:rPr>
              <a:t>日</a:t>
            </a:r>
            <a:r>
              <a:rPr lang="en-US" altLang="zh-TW" sz="2000" dirty="0">
                <a:latin typeface="+mn-ea"/>
              </a:rPr>
              <a:t>(</a:t>
            </a:r>
            <a:r>
              <a:rPr lang="zh-TW" altLang="en-US" sz="2000" dirty="0">
                <a:latin typeface="+mn-ea"/>
              </a:rPr>
              <a:t>五</a:t>
            </a:r>
            <a:r>
              <a:rPr lang="en-US" altLang="zh-TW" sz="2000" dirty="0">
                <a:latin typeface="+mn-ea"/>
              </a:rPr>
              <a:t>)</a:t>
            </a:r>
          </a:p>
          <a:p>
            <a:pPr lvl="0">
              <a:defRPr/>
            </a:pPr>
            <a:r>
              <a:rPr lang="zh-TW" altLang="en-US" sz="2000" dirty="0">
                <a:latin typeface="+mn-ea"/>
              </a:rPr>
              <a:t>相關資訊請見招生學校網頁或教務處</a:t>
            </a:r>
            <a:r>
              <a:rPr lang="zh-TW" altLang="en-US" sz="2800" b="1" dirty="0">
                <a:solidFill>
                  <a:prstClr val="black"/>
                </a:solidFill>
              </a:rPr>
              <a:t>　</a:t>
            </a:r>
            <a:endParaRPr lang="zh-TW" altLang="en-US" sz="2000" b="1" dirty="0">
              <a:solidFill>
                <a:srgbClr val="FF0000"/>
              </a:solidFill>
            </a:endParaRPr>
          </a:p>
          <a:p>
            <a:pPr>
              <a:spcBef>
                <a:spcPts val="600"/>
              </a:spcBef>
              <a:spcAft>
                <a:spcPts val="600"/>
              </a:spcAft>
              <a:defRPr/>
            </a:pPr>
            <a:endParaRPr lang="zh-TW" altLang="en-US" sz="2000" dirty="0">
              <a:latin typeface="+mn-ea"/>
            </a:endParaRPr>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54585" y="125375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54585" y="169431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51621" y="2164832"/>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51621" y="262535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51621" y="3085886"/>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51621" y="3838004"/>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49360" y="4308517"/>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49360" y="4756356"/>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49360" y="522686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668">
            <a:extLst>
              <a:ext uri="{FF2B5EF4-FFF2-40B4-BE49-F238E27FC236}">
                <a16:creationId xmlns:a16="http://schemas.microsoft.com/office/drawing/2014/main" id="{0823C732-8F44-466E-B9A4-83308DEE4F76}"/>
              </a:ext>
            </a:extLst>
          </p:cNvPr>
          <p:cNvSpPr>
            <a:spLocks noEditPoints="1"/>
          </p:cNvSpPr>
          <p:nvPr/>
        </p:nvSpPr>
        <p:spPr bwMode="auto">
          <a:xfrm>
            <a:off x="2249360" y="5680117"/>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4" name="Freeform 1668">
            <a:extLst>
              <a:ext uri="{FF2B5EF4-FFF2-40B4-BE49-F238E27FC236}">
                <a16:creationId xmlns:a16="http://schemas.microsoft.com/office/drawing/2014/main" id="{0823C732-8F44-466E-B9A4-83308DEE4F76}"/>
              </a:ext>
            </a:extLst>
          </p:cNvPr>
          <p:cNvSpPr>
            <a:spLocks noEditPoints="1"/>
          </p:cNvSpPr>
          <p:nvPr/>
        </p:nvSpPr>
        <p:spPr bwMode="auto">
          <a:xfrm>
            <a:off x="2260288" y="6133365"/>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文字方塊 4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333105023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4850825"/>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1" y="636929"/>
            <a:ext cx="4922379"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66</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384001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5851312"/>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7158" y="5098538"/>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8" y="6099976"/>
            <a:ext cx="1107996" cy="369332"/>
          </a:xfrm>
          <a:prstGeom prst="rect">
            <a:avLst/>
          </a:prstGeom>
          <a:noFill/>
        </p:spPr>
        <p:txBody>
          <a:bodyPr wrap="none" rtlCol="0">
            <a:spAutoFit/>
          </a:bodyPr>
          <a:lstStyle/>
          <a:p>
            <a:r>
              <a:rPr lang="zh-TW" altLang="en-US" b="1" dirty="0"/>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3551157" y="472567"/>
            <a:ext cx="8640843" cy="677108"/>
          </a:xfrm>
          <a:prstGeom prst="rect">
            <a:avLst/>
          </a:prstGeom>
          <a:noFill/>
        </p:spPr>
        <p:txBody>
          <a:bodyPr wrap="square" lIns="0" tIns="0" rIns="0" bIns="0" rtlCol="0" anchor="t">
            <a:spAutoFit/>
          </a:bodyPr>
          <a:lstStyle/>
          <a:p>
            <a:pPr algn="ctr"/>
            <a:r>
              <a:rPr lang="zh-TW" altLang="en-US" sz="4400" b="1" dirty="0"/>
              <a:t>基北區特招考試分發</a:t>
            </a:r>
            <a:endParaRPr lang="en-US" sz="4400" b="1" dirty="0"/>
          </a:p>
        </p:txBody>
      </p:sp>
      <p:sp>
        <p:nvSpPr>
          <p:cNvPr id="24" name="Freeform 1668">
            <a:extLst>
              <a:ext uri="{FF2B5EF4-FFF2-40B4-BE49-F238E27FC236}">
                <a16:creationId xmlns:a16="http://schemas.microsoft.com/office/drawing/2014/main" id="{0823C732-8F44-466E-B9A4-83308DEE4F76}"/>
              </a:ext>
            </a:extLst>
          </p:cNvPr>
          <p:cNvSpPr>
            <a:spLocks noEditPoints="1"/>
          </p:cNvSpPr>
          <p:nvPr/>
        </p:nvSpPr>
        <p:spPr bwMode="auto">
          <a:xfrm>
            <a:off x="2241193" y="1392670"/>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668">
            <a:extLst>
              <a:ext uri="{FF2B5EF4-FFF2-40B4-BE49-F238E27FC236}">
                <a16:creationId xmlns:a16="http://schemas.microsoft.com/office/drawing/2014/main" id="{0823C732-8F44-466E-B9A4-83308DEE4F76}"/>
              </a:ext>
            </a:extLst>
          </p:cNvPr>
          <p:cNvSpPr>
            <a:spLocks noEditPoints="1"/>
          </p:cNvSpPr>
          <p:nvPr/>
        </p:nvSpPr>
        <p:spPr bwMode="auto">
          <a:xfrm>
            <a:off x="2241193" y="2098150"/>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5" name="Freeform 1668">
            <a:extLst>
              <a:ext uri="{FF2B5EF4-FFF2-40B4-BE49-F238E27FC236}">
                <a16:creationId xmlns:a16="http://schemas.microsoft.com/office/drawing/2014/main" id="{0823C732-8F44-466E-B9A4-83308DEE4F76}"/>
              </a:ext>
            </a:extLst>
          </p:cNvPr>
          <p:cNvSpPr>
            <a:spLocks noEditPoints="1"/>
          </p:cNvSpPr>
          <p:nvPr/>
        </p:nvSpPr>
        <p:spPr bwMode="auto">
          <a:xfrm>
            <a:off x="2238229" y="2568663"/>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1668">
            <a:extLst>
              <a:ext uri="{FF2B5EF4-FFF2-40B4-BE49-F238E27FC236}">
                <a16:creationId xmlns:a16="http://schemas.microsoft.com/office/drawing/2014/main" id="{0823C732-8F44-466E-B9A4-83308DEE4F76}"/>
              </a:ext>
            </a:extLst>
          </p:cNvPr>
          <p:cNvSpPr>
            <a:spLocks noEditPoints="1"/>
          </p:cNvSpPr>
          <p:nvPr/>
        </p:nvSpPr>
        <p:spPr bwMode="auto">
          <a:xfrm>
            <a:off x="2238229" y="3003552"/>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668">
            <a:extLst>
              <a:ext uri="{FF2B5EF4-FFF2-40B4-BE49-F238E27FC236}">
                <a16:creationId xmlns:a16="http://schemas.microsoft.com/office/drawing/2014/main" id="{0823C732-8F44-466E-B9A4-83308DEE4F76}"/>
              </a:ext>
            </a:extLst>
          </p:cNvPr>
          <p:cNvSpPr>
            <a:spLocks noEditPoints="1"/>
          </p:cNvSpPr>
          <p:nvPr/>
        </p:nvSpPr>
        <p:spPr bwMode="auto">
          <a:xfrm>
            <a:off x="2238229" y="3788817"/>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668">
            <a:extLst>
              <a:ext uri="{FF2B5EF4-FFF2-40B4-BE49-F238E27FC236}">
                <a16:creationId xmlns:a16="http://schemas.microsoft.com/office/drawing/2014/main" id="{0823C732-8F44-466E-B9A4-83308DEE4F76}"/>
              </a:ext>
            </a:extLst>
          </p:cNvPr>
          <p:cNvSpPr>
            <a:spLocks noEditPoints="1"/>
          </p:cNvSpPr>
          <p:nvPr/>
        </p:nvSpPr>
        <p:spPr bwMode="auto">
          <a:xfrm>
            <a:off x="2238229" y="4233288"/>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1668">
            <a:extLst>
              <a:ext uri="{FF2B5EF4-FFF2-40B4-BE49-F238E27FC236}">
                <a16:creationId xmlns:a16="http://schemas.microsoft.com/office/drawing/2014/main" id="{0823C732-8F44-466E-B9A4-83308DEE4F76}"/>
              </a:ext>
            </a:extLst>
          </p:cNvPr>
          <p:cNvSpPr>
            <a:spLocks noEditPoints="1"/>
          </p:cNvSpPr>
          <p:nvPr/>
        </p:nvSpPr>
        <p:spPr bwMode="auto">
          <a:xfrm>
            <a:off x="2235968" y="4686709"/>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1668">
            <a:extLst>
              <a:ext uri="{FF2B5EF4-FFF2-40B4-BE49-F238E27FC236}">
                <a16:creationId xmlns:a16="http://schemas.microsoft.com/office/drawing/2014/main" id="{0823C732-8F44-466E-B9A4-83308DEE4F76}"/>
              </a:ext>
            </a:extLst>
          </p:cNvPr>
          <p:cNvSpPr>
            <a:spLocks noEditPoints="1"/>
          </p:cNvSpPr>
          <p:nvPr/>
        </p:nvSpPr>
        <p:spPr bwMode="auto">
          <a:xfrm>
            <a:off x="2235968" y="5126002"/>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2" name="Freeform 1668">
            <a:extLst>
              <a:ext uri="{FF2B5EF4-FFF2-40B4-BE49-F238E27FC236}">
                <a16:creationId xmlns:a16="http://schemas.microsoft.com/office/drawing/2014/main" id="{0823C732-8F44-466E-B9A4-83308DEE4F76}"/>
              </a:ext>
            </a:extLst>
          </p:cNvPr>
          <p:cNvSpPr>
            <a:spLocks noEditPoints="1"/>
          </p:cNvSpPr>
          <p:nvPr/>
        </p:nvSpPr>
        <p:spPr bwMode="auto">
          <a:xfrm>
            <a:off x="2235968" y="5596515"/>
            <a:ext cx="230888" cy="230888"/>
          </a:xfrm>
          <a:custGeom>
            <a:avLst/>
            <a:gdLst>
              <a:gd name="T0" fmla="*/ 288 w 718"/>
              <a:gd name="T1" fmla="*/ 477 h 719"/>
              <a:gd name="T2" fmla="*/ 276 w 718"/>
              <a:gd name="T3" fmla="*/ 475 h 719"/>
              <a:gd name="T4" fmla="*/ 196 w 718"/>
              <a:gd name="T5" fmla="*/ 391 h 719"/>
              <a:gd name="T6" fmla="*/ 204 w 718"/>
              <a:gd name="T7" fmla="*/ 380 h 719"/>
              <a:gd name="T8" fmla="*/ 217 w 718"/>
              <a:gd name="T9" fmla="*/ 382 h 719"/>
              <a:gd name="T10" fmla="*/ 506 w 718"/>
              <a:gd name="T11" fmla="*/ 243 h 719"/>
              <a:gd name="T12" fmla="*/ 519 w 718"/>
              <a:gd name="T13" fmla="*/ 247 h 719"/>
              <a:gd name="T14" fmla="*/ 521 w 718"/>
              <a:gd name="T15" fmla="*/ 260 h 719"/>
              <a:gd name="T16" fmla="*/ 341 w 718"/>
              <a:gd name="T17" fmla="*/ 2 h 719"/>
              <a:gd name="T18" fmla="*/ 287 w 718"/>
              <a:gd name="T19" fmla="*/ 8 h 719"/>
              <a:gd name="T20" fmla="*/ 236 w 718"/>
              <a:gd name="T21" fmla="*/ 22 h 719"/>
              <a:gd name="T22" fmla="*/ 188 w 718"/>
              <a:gd name="T23" fmla="*/ 45 h 719"/>
              <a:gd name="T24" fmla="*/ 144 w 718"/>
              <a:gd name="T25" fmla="*/ 72 h 719"/>
              <a:gd name="T26" fmla="*/ 106 w 718"/>
              <a:gd name="T27" fmla="*/ 106 h 719"/>
              <a:gd name="T28" fmla="*/ 71 w 718"/>
              <a:gd name="T29" fmla="*/ 145 h 719"/>
              <a:gd name="T30" fmla="*/ 44 w 718"/>
              <a:gd name="T31" fmla="*/ 189 h 719"/>
              <a:gd name="T32" fmla="*/ 22 w 718"/>
              <a:gd name="T33" fmla="*/ 237 h 719"/>
              <a:gd name="T34" fmla="*/ 7 w 718"/>
              <a:gd name="T35" fmla="*/ 289 h 719"/>
              <a:gd name="T36" fmla="*/ 1 w 718"/>
              <a:gd name="T37" fmla="*/ 342 h 719"/>
              <a:gd name="T38" fmla="*/ 2 w 718"/>
              <a:gd name="T39" fmla="*/ 397 h 719"/>
              <a:gd name="T40" fmla="*/ 12 w 718"/>
              <a:gd name="T41" fmla="*/ 450 h 719"/>
              <a:gd name="T42" fmla="*/ 28 w 718"/>
              <a:gd name="T43" fmla="*/ 501 h 719"/>
              <a:gd name="T44" fmla="*/ 51 w 718"/>
              <a:gd name="T45" fmla="*/ 547 h 719"/>
              <a:gd name="T46" fmla="*/ 82 w 718"/>
              <a:gd name="T47" fmla="*/ 589 h 719"/>
              <a:gd name="T48" fmla="*/ 118 w 718"/>
              <a:gd name="T49" fmla="*/ 627 h 719"/>
              <a:gd name="T50" fmla="*/ 159 w 718"/>
              <a:gd name="T51" fmla="*/ 659 h 719"/>
              <a:gd name="T52" fmla="*/ 204 w 718"/>
              <a:gd name="T53" fmla="*/ 684 h 719"/>
              <a:gd name="T54" fmla="*/ 252 w 718"/>
              <a:gd name="T55" fmla="*/ 704 h 719"/>
              <a:gd name="T56" fmla="*/ 304 w 718"/>
              <a:gd name="T57" fmla="*/ 716 h 719"/>
              <a:gd name="T58" fmla="*/ 360 w 718"/>
              <a:gd name="T59" fmla="*/ 719 h 719"/>
              <a:gd name="T60" fmla="*/ 414 w 718"/>
              <a:gd name="T61" fmla="*/ 716 h 719"/>
              <a:gd name="T62" fmla="*/ 466 w 718"/>
              <a:gd name="T63" fmla="*/ 704 h 719"/>
              <a:gd name="T64" fmla="*/ 515 w 718"/>
              <a:gd name="T65" fmla="*/ 684 h 719"/>
              <a:gd name="T66" fmla="*/ 561 w 718"/>
              <a:gd name="T67" fmla="*/ 659 h 719"/>
              <a:gd name="T68" fmla="*/ 600 w 718"/>
              <a:gd name="T69" fmla="*/ 627 h 719"/>
              <a:gd name="T70" fmla="*/ 637 w 718"/>
              <a:gd name="T71" fmla="*/ 589 h 719"/>
              <a:gd name="T72" fmla="*/ 667 w 718"/>
              <a:gd name="T73" fmla="*/ 547 h 719"/>
              <a:gd name="T74" fmla="*/ 691 w 718"/>
              <a:gd name="T75" fmla="*/ 501 h 719"/>
              <a:gd name="T76" fmla="*/ 707 w 718"/>
              <a:gd name="T77" fmla="*/ 450 h 719"/>
              <a:gd name="T78" fmla="*/ 716 w 718"/>
              <a:gd name="T79" fmla="*/ 397 h 719"/>
              <a:gd name="T80" fmla="*/ 718 w 718"/>
              <a:gd name="T81" fmla="*/ 342 h 719"/>
              <a:gd name="T82" fmla="*/ 712 w 718"/>
              <a:gd name="T83" fmla="*/ 289 h 719"/>
              <a:gd name="T84" fmla="*/ 696 w 718"/>
              <a:gd name="T85" fmla="*/ 237 h 719"/>
              <a:gd name="T86" fmla="*/ 675 w 718"/>
              <a:gd name="T87" fmla="*/ 189 h 719"/>
              <a:gd name="T88" fmla="*/ 647 w 718"/>
              <a:gd name="T89" fmla="*/ 145 h 719"/>
              <a:gd name="T90" fmla="*/ 614 w 718"/>
              <a:gd name="T91" fmla="*/ 106 h 719"/>
              <a:gd name="T92" fmla="*/ 574 w 718"/>
              <a:gd name="T93" fmla="*/ 72 h 719"/>
              <a:gd name="T94" fmla="*/ 531 w 718"/>
              <a:gd name="T95" fmla="*/ 45 h 719"/>
              <a:gd name="T96" fmla="*/ 483 w 718"/>
              <a:gd name="T97" fmla="*/ 22 h 719"/>
              <a:gd name="T98" fmla="*/ 431 w 718"/>
              <a:gd name="T99" fmla="*/ 8 h 719"/>
              <a:gd name="T100" fmla="*/ 377 w 718"/>
              <a:gd name="T101" fmla="*/ 2 h 7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718" h="719">
                <a:moveTo>
                  <a:pt x="519" y="263"/>
                </a:moveTo>
                <a:lnTo>
                  <a:pt x="292" y="475"/>
                </a:lnTo>
                <a:lnTo>
                  <a:pt x="288" y="477"/>
                </a:lnTo>
                <a:lnTo>
                  <a:pt x="283" y="479"/>
                </a:lnTo>
                <a:lnTo>
                  <a:pt x="279" y="477"/>
                </a:lnTo>
                <a:lnTo>
                  <a:pt x="276" y="475"/>
                </a:lnTo>
                <a:lnTo>
                  <a:pt x="199" y="400"/>
                </a:lnTo>
                <a:lnTo>
                  <a:pt x="197" y="396"/>
                </a:lnTo>
                <a:lnTo>
                  <a:pt x="196" y="391"/>
                </a:lnTo>
                <a:lnTo>
                  <a:pt x="197" y="387"/>
                </a:lnTo>
                <a:lnTo>
                  <a:pt x="199" y="382"/>
                </a:lnTo>
                <a:lnTo>
                  <a:pt x="204" y="380"/>
                </a:lnTo>
                <a:lnTo>
                  <a:pt x="208" y="379"/>
                </a:lnTo>
                <a:lnTo>
                  <a:pt x="213" y="380"/>
                </a:lnTo>
                <a:lnTo>
                  <a:pt x="217" y="382"/>
                </a:lnTo>
                <a:lnTo>
                  <a:pt x="284" y="450"/>
                </a:lnTo>
                <a:lnTo>
                  <a:pt x="502" y="247"/>
                </a:lnTo>
                <a:lnTo>
                  <a:pt x="506" y="243"/>
                </a:lnTo>
                <a:lnTo>
                  <a:pt x="511" y="243"/>
                </a:lnTo>
                <a:lnTo>
                  <a:pt x="515" y="243"/>
                </a:lnTo>
                <a:lnTo>
                  <a:pt x="519" y="247"/>
                </a:lnTo>
                <a:lnTo>
                  <a:pt x="522" y="251"/>
                </a:lnTo>
                <a:lnTo>
                  <a:pt x="522" y="255"/>
                </a:lnTo>
                <a:lnTo>
                  <a:pt x="521" y="260"/>
                </a:lnTo>
                <a:lnTo>
                  <a:pt x="519" y="263"/>
                </a:lnTo>
                <a:close/>
                <a:moveTo>
                  <a:pt x="360" y="0"/>
                </a:moveTo>
                <a:lnTo>
                  <a:pt x="341" y="2"/>
                </a:lnTo>
                <a:lnTo>
                  <a:pt x="322" y="3"/>
                </a:lnTo>
                <a:lnTo>
                  <a:pt x="304" y="5"/>
                </a:lnTo>
                <a:lnTo>
                  <a:pt x="287" y="8"/>
                </a:lnTo>
                <a:lnTo>
                  <a:pt x="269" y="13"/>
                </a:lnTo>
                <a:lnTo>
                  <a:pt x="252" y="17"/>
                </a:lnTo>
                <a:lnTo>
                  <a:pt x="236" y="22"/>
                </a:lnTo>
                <a:lnTo>
                  <a:pt x="219" y="29"/>
                </a:lnTo>
                <a:lnTo>
                  <a:pt x="204" y="37"/>
                </a:lnTo>
                <a:lnTo>
                  <a:pt x="188" y="45"/>
                </a:lnTo>
                <a:lnTo>
                  <a:pt x="173" y="53"/>
                </a:lnTo>
                <a:lnTo>
                  <a:pt x="159" y="62"/>
                </a:lnTo>
                <a:lnTo>
                  <a:pt x="144" y="72"/>
                </a:lnTo>
                <a:lnTo>
                  <a:pt x="131" y="83"/>
                </a:lnTo>
                <a:lnTo>
                  <a:pt x="118" y="94"/>
                </a:lnTo>
                <a:lnTo>
                  <a:pt x="106" y="106"/>
                </a:lnTo>
                <a:lnTo>
                  <a:pt x="93" y="119"/>
                </a:lnTo>
                <a:lnTo>
                  <a:pt x="82" y="132"/>
                </a:lnTo>
                <a:lnTo>
                  <a:pt x="71" y="145"/>
                </a:lnTo>
                <a:lnTo>
                  <a:pt x="61" y="159"/>
                </a:lnTo>
                <a:lnTo>
                  <a:pt x="51" y="174"/>
                </a:lnTo>
                <a:lnTo>
                  <a:pt x="44" y="189"/>
                </a:lnTo>
                <a:lnTo>
                  <a:pt x="35" y="205"/>
                </a:lnTo>
                <a:lnTo>
                  <a:pt x="28" y="221"/>
                </a:lnTo>
                <a:lnTo>
                  <a:pt x="22" y="237"/>
                </a:lnTo>
                <a:lnTo>
                  <a:pt x="16" y="253"/>
                </a:lnTo>
                <a:lnTo>
                  <a:pt x="12" y="271"/>
                </a:lnTo>
                <a:lnTo>
                  <a:pt x="7" y="289"/>
                </a:lnTo>
                <a:lnTo>
                  <a:pt x="4" y="305"/>
                </a:lnTo>
                <a:lnTo>
                  <a:pt x="2" y="324"/>
                </a:lnTo>
                <a:lnTo>
                  <a:pt x="1" y="342"/>
                </a:lnTo>
                <a:lnTo>
                  <a:pt x="0" y="360"/>
                </a:lnTo>
                <a:lnTo>
                  <a:pt x="1" y="379"/>
                </a:lnTo>
                <a:lnTo>
                  <a:pt x="2" y="397"/>
                </a:lnTo>
                <a:lnTo>
                  <a:pt x="4" y="416"/>
                </a:lnTo>
                <a:lnTo>
                  <a:pt x="7" y="433"/>
                </a:lnTo>
                <a:lnTo>
                  <a:pt x="12" y="450"/>
                </a:lnTo>
                <a:lnTo>
                  <a:pt x="16" y="467"/>
                </a:lnTo>
                <a:lnTo>
                  <a:pt x="22" y="484"/>
                </a:lnTo>
                <a:lnTo>
                  <a:pt x="28" y="501"/>
                </a:lnTo>
                <a:lnTo>
                  <a:pt x="35" y="516"/>
                </a:lnTo>
                <a:lnTo>
                  <a:pt x="44" y="532"/>
                </a:lnTo>
                <a:lnTo>
                  <a:pt x="51" y="547"/>
                </a:lnTo>
                <a:lnTo>
                  <a:pt x="61" y="561"/>
                </a:lnTo>
                <a:lnTo>
                  <a:pt x="71" y="576"/>
                </a:lnTo>
                <a:lnTo>
                  <a:pt x="82" y="589"/>
                </a:lnTo>
                <a:lnTo>
                  <a:pt x="93" y="602"/>
                </a:lnTo>
                <a:lnTo>
                  <a:pt x="106" y="614"/>
                </a:lnTo>
                <a:lnTo>
                  <a:pt x="118" y="627"/>
                </a:lnTo>
                <a:lnTo>
                  <a:pt x="131" y="638"/>
                </a:lnTo>
                <a:lnTo>
                  <a:pt x="144" y="649"/>
                </a:lnTo>
                <a:lnTo>
                  <a:pt x="159" y="659"/>
                </a:lnTo>
                <a:lnTo>
                  <a:pt x="173" y="667"/>
                </a:lnTo>
                <a:lnTo>
                  <a:pt x="188" y="676"/>
                </a:lnTo>
                <a:lnTo>
                  <a:pt x="204" y="684"/>
                </a:lnTo>
                <a:lnTo>
                  <a:pt x="219" y="692"/>
                </a:lnTo>
                <a:lnTo>
                  <a:pt x="236" y="698"/>
                </a:lnTo>
                <a:lnTo>
                  <a:pt x="252" y="704"/>
                </a:lnTo>
                <a:lnTo>
                  <a:pt x="269" y="708"/>
                </a:lnTo>
                <a:lnTo>
                  <a:pt x="287" y="713"/>
                </a:lnTo>
                <a:lnTo>
                  <a:pt x="304" y="716"/>
                </a:lnTo>
                <a:lnTo>
                  <a:pt x="322" y="718"/>
                </a:lnTo>
                <a:lnTo>
                  <a:pt x="341" y="719"/>
                </a:lnTo>
                <a:lnTo>
                  <a:pt x="360" y="719"/>
                </a:lnTo>
                <a:lnTo>
                  <a:pt x="377" y="719"/>
                </a:lnTo>
                <a:lnTo>
                  <a:pt x="396" y="718"/>
                </a:lnTo>
                <a:lnTo>
                  <a:pt x="414" y="716"/>
                </a:lnTo>
                <a:lnTo>
                  <a:pt x="431" y="713"/>
                </a:lnTo>
                <a:lnTo>
                  <a:pt x="449" y="708"/>
                </a:lnTo>
                <a:lnTo>
                  <a:pt x="466" y="704"/>
                </a:lnTo>
                <a:lnTo>
                  <a:pt x="483" y="698"/>
                </a:lnTo>
                <a:lnTo>
                  <a:pt x="499" y="692"/>
                </a:lnTo>
                <a:lnTo>
                  <a:pt x="515" y="684"/>
                </a:lnTo>
                <a:lnTo>
                  <a:pt x="531" y="676"/>
                </a:lnTo>
                <a:lnTo>
                  <a:pt x="545" y="667"/>
                </a:lnTo>
                <a:lnTo>
                  <a:pt x="561" y="659"/>
                </a:lnTo>
                <a:lnTo>
                  <a:pt x="574" y="649"/>
                </a:lnTo>
                <a:lnTo>
                  <a:pt x="588" y="638"/>
                </a:lnTo>
                <a:lnTo>
                  <a:pt x="600" y="627"/>
                </a:lnTo>
                <a:lnTo>
                  <a:pt x="614" y="614"/>
                </a:lnTo>
                <a:lnTo>
                  <a:pt x="626" y="602"/>
                </a:lnTo>
                <a:lnTo>
                  <a:pt x="637" y="589"/>
                </a:lnTo>
                <a:lnTo>
                  <a:pt x="647" y="576"/>
                </a:lnTo>
                <a:lnTo>
                  <a:pt x="658" y="561"/>
                </a:lnTo>
                <a:lnTo>
                  <a:pt x="667" y="547"/>
                </a:lnTo>
                <a:lnTo>
                  <a:pt x="675" y="532"/>
                </a:lnTo>
                <a:lnTo>
                  <a:pt x="683" y="516"/>
                </a:lnTo>
                <a:lnTo>
                  <a:pt x="691" y="501"/>
                </a:lnTo>
                <a:lnTo>
                  <a:pt x="696" y="484"/>
                </a:lnTo>
                <a:lnTo>
                  <a:pt x="702" y="467"/>
                </a:lnTo>
                <a:lnTo>
                  <a:pt x="707" y="450"/>
                </a:lnTo>
                <a:lnTo>
                  <a:pt x="712" y="433"/>
                </a:lnTo>
                <a:lnTo>
                  <a:pt x="714" y="416"/>
                </a:lnTo>
                <a:lnTo>
                  <a:pt x="716" y="397"/>
                </a:lnTo>
                <a:lnTo>
                  <a:pt x="718" y="379"/>
                </a:lnTo>
                <a:lnTo>
                  <a:pt x="718" y="360"/>
                </a:lnTo>
                <a:lnTo>
                  <a:pt x="718" y="342"/>
                </a:lnTo>
                <a:lnTo>
                  <a:pt x="716" y="324"/>
                </a:lnTo>
                <a:lnTo>
                  <a:pt x="714" y="305"/>
                </a:lnTo>
                <a:lnTo>
                  <a:pt x="712" y="289"/>
                </a:lnTo>
                <a:lnTo>
                  <a:pt x="707" y="271"/>
                </a:lnTo>
                <a:lnTo>
                  <a:pt x="702" y="253"/>
                </a:lnTo>
                <a:lnTo>
                  <a:pt x="696" y="237"/>
                </a:lnTo>
                <a:lnTo>
                  <a:pt x="691" y="221"/>
                </a:lnTo>
                <a:lnTo>
                  <a:pt x="683" y="205"/>
                </a:lnTo>
                <a:lnTo>
                  <a:pt x="675" y="189"/>
                </a:lnTo>
                <a:lnTo>
                  <a:pt x="667" y="174"/>
                </a:lnTo>
                <a:lnTo>
                  <a:pt x="658" y="159"/>
                </a:lnTo>
                <a:lnTo>
                  <a:pt x="647" y="145"/>
                </a:lnTo>
                <a:lnTo>
                  <a:pt x="637" y="132"/>
                </a:lnTo>
                <a:lnTo>
                  <a:pt x="626" y="119"/>
                </a:lnTo>
                <a:lnTo>
                  <a:pt x="614" y="106"/>
                </a:lnTo>
                <a:lnTo>
                  <a:pt x="600" y="94"/>
                </a:lnTo>
                <a:lnTo>
                  <a:pt x="588" y="83"/>
                </a:lnTo>
                <a:lnTo>
                  <a:pt x="574" y="72"/>
                </a:lnTo>
                <a:lnTo>
                  <a:pt x="561" y="62"/>
                </a:lnTo>
                <a:lnTo>
                  <a:pt x="545" y="53"/>
                </a:lnTo>
                <a:lnTo>
                  <a:pt x="531" y="45"/>
                </a:lnTo>
                <a:lnTo>
                  <a:pt x="515" y="37"/>
                </a:lnTo>
                <a:lnTo>
                  <a:pt x="499" y="29"/>
                </a:lnTo>
                <a:lnTo>
                  <a:pt x="483" y="22"/>
                </a:lnTo>
                <a:lnTo>
                  <a:pt x="466" y="17"/>
                </a:lnTo>
                <a:lnTo>
                  <a:pt x="449" y="13"/>
                </a:lnTo>
                <a:lnTo>
                  <a:pt x="431" y="8"/>
                </a:lnTo>
                <a:lnTo>
                  <a:pt x="414" y="5"/>
                </a:lnTo>
                <a:lnTo>
                  <a:pt x="396" y="3"/>
                </a:lnTo>
                <a:lnTo>
                  <a:pt x="377" y="2"/>
                </a:lnTo>
                <a:lnTo>
                  <a:pt x="360" y="0"/>
                </a:lnTo>
                <a:close/>
              </a:path>
            </a:pathLst>
          </a:custGeom>
          <a:solidFill>
            <a:schemeClr val="accent6">
              <a:lumMod val="60000"/>
              <a:lumOff val="4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 name="矩形 3"/>
          <p:cNvSpPr/>
          <p:nvPr/>
        </p:nvSpPr>
        <p:spPr>
          <a:xfrm>
            <a:off x="2397821" y="1314041"/>
            <a:ext cx="9472126" cy="5170646"/>
          </a:xfrm>
          <a:prstGeom prst="rect">
            <a:avLst/>
          </a:prstGeom>
        </p:spPr>
        <p:txBody>
          <a:bodyPr wrap="square">
            <a:spAutoFit/>
          </a:bodyPr>
          <a:lstStyle/>
          <a:p>
            <a:pPr>
              <a:spcBef>
                <a:spcPts val="0"/>
              </a:spcBef>
              <a:defRPr/>
            </a:pPr>
            <a:r>
              <a:rPr lang="zh-TW" altLang="en-US" sz="2000" dirty="0">
                <a:latin typeface="+mn-ea"/>
              </a:rPr>
              <a:t>招生學校：</a:t>
            </a:r>
            <a:r>
              <a:rPr lang="zh-TW" altLang="en-US" sz="2000" dirty="0">
                <a:solidFill>
                  <a:srgbClr val="FF0000"/>
                </a:solidFill>
                <a:latin typeface="+mn-ea"/>
              </a:rPr>
              <a:t>中正高中</a:t>
            </a:r>
            <a:r>
              <a:rPr lang="en-US" altLang="zh-TW" sz="2000" dirty="0">
                <a:solidFill>
                  <a:srgbClr val="FF0000"/>
                </a:solidFill>
                <a:latin typeface="+mn-ea"/>
              </a:rPr>
              <a:t>(</a:t>
            </a:r>
            <a:r>
              <a:rPr lang="zh-TW" altLang="en-US" sz="2000" dirty="0">
                <a:solidFill>
                  <a:srgbClr val="FF0000"/>
                </a:solidFill>
                <a:latin typeface="+mn-ea"/>
              </a:rPr>
              <a:t>國際移動力課程實驗班</a:t>
            </a:r>
            <a:r>
              <a:rPr lang="en-US" altLang="zh-TW" sz="2000" dirty="0">
                <a:solidFill>
                  <a:srgbClr val="FF0000"/>
                </a:solidFill>
                <a:latin typeface="+mn-ea"/>
              </a:rPr>
              <a:t>)</a:t>
            </a:r>
            <a:r>
              <a:rPr lang="zh-TW" altLang="en-US" sz="2000" dirty="0">
                <a:latin typeface="+mn-ea"/>
              </a:rPr>
              <a:t>、師大附中</a:t>
            </a:r>
            <a:r>
              <a:rPr lang="en-US" altLang="zh-TW" sz="2000" dirty="0">
                <a:latin typeface="+mn-ea"/>
              </a:rPr>
              <a:t>(</a:t>
            </a:r>
            <a:r>
              <a:rPr lang="zh-TW" altLang="en-US" sz="2000" dirty="0">
                <a:latin typeface="+mn-ea"/>
              </a:rPr>
              <a:t>資訊科學特色班</a:t>
            </a:r>
            <a:r>
              <a:rPr lang="en-US" altLang="zh-TW" sz="2000" dirty="0">
                <a:latin typeface="+mn-ea"/>
              </a:rPr>
              <a:t>)</a:t>
            </a:r>
            <a:r>
              <a:rPr lang="zh-TW" altLang="en-US" sz="2000" dirty="0">
                <a:latin typeface="+mn-ea"/>
              </a:rPr>
              <a:t>、</a:t>
            </a:r>
            <a:endParaRPr lang="en-US" altLang="zh-TW" sz="2000" dirty="0">
              <a:latin typeface="+mn-ea"/>
            </a:endParaRPr>
          </a:p>
          <a:p>
            <a:pPr>
              <a:spcBef>
                <a:spcPts val="0"/>
              </a:spcBef>
              <a:defRPr/>
            </a:pPr>
            <a:r>
              <a:rPr lang="zh-TW" altLang="en-US" sz="2000" dirty="0">
                <a:latin typeface="+mn-ea"/>
              </a:rPr>
              <a:t>             西松高中</a:t>
            </a:r>
            <a:r>
              <a:rPr lang="en-US" altLang="zh-TW" sz="2000" dirty="0">
                <a:latin typeface="+mn-ea"/>
              </a:rPr>
              <a:t>(</a:t>
            </a:r>
            <a:r>
              <a:rPr lang="zh-TW" altLang="en-US" sz="2000" dirty="0">
                <a:latin typeface="+mn-ea"/>
              </a:rPr>
              <a:t>國際文憑雙語實驗班</a:t>
            </a:r>
            <a:r>
              <a:rPr lang="en-US" altLang="zh-TW" sz="2000" dirty="0">
                <a:latin typeface="+mn-ea"/>
              </a:rPr>
              <a:t>)</a:t>
            </a:r>
            <a:r>
              <a:rPr lang="zh-TW" altLang="en-US" sz="2000" dirty="0">
                <a:latin typeface="+mn-ea"/>
              </a:rPr>
              <a:t>、海大附中</a:t>
            </a:r>
            <a:r>
              <a:rPr lang="en-US" altLang="zh-TW" sz="2000" dirty="0">
                <a:latin typeface="+mn-ea"/>
              </a:rPr>
              <a:t>(</a:t>
            </a:r>
            <a:r>
              <a:rPr lang="zh-TW" altLang="en-US" sz="2000" dirty="0">
                <a:latin typeface="+mn-ea"/>
              </a:rPr>
              <a:t>海洋科技人文培育實驗特色班</a:t>
            </a:r>
            <a:r>
              <a:rPr lang="en-US" altLang="zh-TW" sz="2000" dirty="0">
                <a:latin typeface="+mn-ea"/>
              </a:rPr>
              <a:t>)</a:t>
            </a:r>
          </a:p>
          <a:p>
            <a:pPr>
              <a:lnSpc>
                <a:spcPct val="150000"/>
              </a:lnSpc>
              <a:spcBef>
                <a:spcPts val="0"/>
              </a:spcBef>
              <a:defRPr/>
            </a:pPr>
            <a:r>
              <a:rPr lang="zh-TW" altLang="en-US" sz="2000" dirty="0">
                <a:latin typeface="+mn-ea"/>
              </a:rPr>
              <a:t>報名日期：</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19</a:t>
            </a:r>
            <a:r>
              <a:rPr lang="zh-TW" altLang="en-US" sz="2000" dirty="0">
                <a:latin typeface="+mn-ea"/>
              </a:rPr>
              <a:t>日</a:t>
            </a:r>
            <a:r>
              <a:rPr lang="en-US" altLang="zh-TW" sz="2000" dirty="0">
                <a:latin typeface="+mn-ea"/>
              </a:rPr>
              <a:t>-21</a:t>
            </a:r>
            <a:r>
              <a:rPr lang="zh-TW" altLang="en-US" sz="2000" dirty="0">
                <a:latin typeface="+mn-ea"/>
              </a:rPr>
              <a:t>日</a:t>
            </a:r>
            <a:r>
              <a:rPr lang="en-US" altLang="zh-TW" sz="2000" dirty="0">
                <a:latin typeface="+mn-ea"/>
              </a:rPr>
              <a:t>【</a:t>
            </a:r>
            <a:r>
              <a:rPr lang="zh-TW" altLang="en-US" sz="2000" dirty="0">
                <a:latin typeface="+mn-ea"/>
              </a:rPr>
              <a:t>擇</a:t>
            </a:r>
            <a:r>
              <a:rPr lang="zh-TW" altLang="en-US" sz="2000" dirty="0">
                <a:solidFill>
                  <a:schemeClr val="accent1"/>
                </a:solidFill>
                <a:latin typeface="+mn-ea"/>
              </a:rPr>
              <a:t>一校</a:t>
            </a:r>
            <a:r>
              <a:rPr lang="zh-TW" altLang="en-US" sz="2000" dirty="0">
                <a:latin typeface="+mn-ea"/>
              </a:rPr>
              <a:t>報名</a:t>
            </a:r>
            <a:r>
              <a:rPr lang="en-US" altLang="zh-TW" sz="2000" dirty="0">
                <a:latin typeface="+mn-ea"/>
              </a:rPr>
              <a:t>】</a:t>
            </a:r>
          </a:p>
          <a:p>
            <a:pPr>
              <a:lnSpc>
                <a:spcPct val="150000"/>
              </a:lnSpc>
              <a:spcBef>
                <a:spcPts val="0"/>
              </a:spcBef>
              <a:defRPr/>
            </a:pPr>
            <a:r>
              <a:rPr lang="zh-TW" altLang="en-US" sz="2000" dirty="0">
                <a:latin typeface="+mn-ea"/>
              </a:rPr>
              <a:t>會考成績為報名門檻。</a:t>
            </a:r>
          </a:p>
          <a:p>
            <a:pPr>
              <a:spcBef>
                <a:spcPts val="600"/>
              </a:spcBef>
              <a:defRPr/>
            </a:pPr>
            <a:r>
              <a:rPr lang="zh-TW" altLang="en-US" sz="2000" dirty="0">
                <a:solidFill>
                  <a:srgbClr val="FF0000"/>
                </a:solidFill>
                <a:latin typeface="+mn-ea"/>
              </a:rPr>
              <a:t>考試科目：中正高中</a:t>
            </a:r>
            <a:r>
              <a:rPr lang="en-US" altLang="zh-TW" sz="2000" dirty="0">
                <a:solidFill>
                  <a:srgbClr val="FF0000"/>
                </a:solidFill>
                <a:latin typeface="+mn-ea"/>
              </a:rPr>
              <a:t>(</a:t>
            </a:r>
            <a:r>
              <a:rPr lang="zh-TW" altLang="en-US" sz="2000" dirty="0">
                <a:solidFill>
                  <a:srgbClr val="FF0000"/>
                </a:solidFill>
                <a:latin typeface="+mn-ea"/>
              </a:rPr>
              <a:t>句意解析、訊息判別、創意思考</a:t>
            </a:r>
            <a:r>
              <a:rPr lang="en-US" altLang="zh-TW" sz="2000" dirty="0">
                <a:solidFill>
                  <a:srgbClr val="FF0000"/>
                </a:solidFill>
                <a:latin typeface="+mn-ea"/>
              </a:rPr>
              <a:t>)</a:t>
            </a:r>
            <a:r>
              <a:rPr lang="zh-TW" altLang="en-US" sz="2000" dirty="0">
                <a:solidFill>
                  <a:srgbClr val="FF0000"/>
                </a:solidFill>
                <a:latin typeface="+mn-ea"/>
              </a:rPr>
              <a:t>、師大附中</a:t>
            </a:r>
            <a:r>
              <a:rPr lang="en-US" altLang="zh-TW" sz="2000" dirty="0">
                <a:solidFill>
                  <a:srgbClr val="FF0000"/>
                </a:solidFill>
                <a:latin typeface="+mn-ea"/>
              </a:rPr>
              <a:t>(</a:t>
            </a:r>
            <a:r>
              <a:rPr lang="zh-TW" altLang="en-US" sz="2000" dirty="0">
                <a:solidFill>
                  <a:srgbClr val="FF0000"/>
                </a:solidFill>
                <a:latin typeface="+mn-ea"/>
              </a:rPr>
              <a:t>數學、運算思維</a:t>
            </a:r>
            <a:r>
              <a:rPr lang="en-US" altLang="zh-TW" sz="2000" dirty="0">
                <a:solidFill>
                  <a:srgbClr val="FF0000"/>
                </a:solidFill>
                <a:latin typeface="+mn-ea"/>
              </a:rPr>
              <a:t>)</a:t>
            </a:r>
          </a:p>
          <a:p>
            <a:pPr>
              <a:spcBef>
                <a:spcPts val="600"/>
              </a:spcBef>
              <a:defRPr/>
            </a:pPr>
            <a:r>
              <a:rPr lang="zh-TW" altLang="en-US" sz="2000" dirty="0">
                <a:solidFill>
                  <a:srgbClr val="FF0000"/>
                </a:solidFill>
                <a:latin typeface="+mn-ea"/>
              </a:rPr>
              <a:t>                  西松高中</a:t>
            </a:r>
            <a:r>
              <a:rPr lang="en-US" altLang="zh-TW" sz="2000" dirty="0">
                <a:solidFill>
                  <a:srgbClr val="FF0000"/>
                </a:solidFill>
                <a:latin typeface="+mn-ea"/>
              </a:rPr>
              <a:t>(</a:t>
            </a:r>
            <a:r>
              <a:rPr lang="zh-TW" altLang="en-US" sz="2000" dirty="0">
                <a:solidFill>
                  <a:srgbClr val="FF0000"/>
                </a:solidFill>
                <a:latin typeface="+mn-ea"/>
              </a:rPr>
              <a:t>文本分析、資料判讀</a:t>
            </a:r>
            <a:r>
              <a:rPr lang="en-US" altLang="zh-TW" sz="2000" dirty="0">
                <a:solidFill>
                  <a:srgbClr val="FF0000"/>
                </a:solidFill>
                <a:latin typeface="+mn-ea"/>
              </a:rPr>
              <a:t>)</a:t>
            </a:r>
            <a:r>
              <a:rPr lang="zh-TW" altLang="en-US" sz="2000" dirty="0">
                <a:solidFill>
                  <a:srgbClr val="FF0000"/>
                </a:solidFill>
                <a:latin typeface="+mn-ea"/>
              </a:rPr>
              <a:t>、海大附中</a:t>
            </a:r>
            <a:r>
              <a:rPr lang="en-US" altLang="zh-TW" sz="2000" dirty="0">
                <a:solidFill>
                  <a:srgbClr val="FF0000"/>
                </a:solidFill>
                <a:latin typeface="+mn-ea"/>
              </a:rPr>
              <a:t>(</a:t>
            </a:r>
            <a:r>
              <a:rPr lang="zh-TW" altLang="en-US" sz="2000" dirty="0">
                <a:solidFill>
                  <a:srgbClr val="FF0000"/>
                </a:solidFill>
                <a:latin typeface="+mn-ea"/>
              </a:rPr>
              <a:t>數學能力、自然能力</a:t>
            </a:r>
            <a:r>
              <a:rPr lang="en-US" altLang="zh-TW" sz="2000" dirty="0">
                <a:solidFill>
                  <a:srgbClr val="FF0000"/>
                </a:solidFill>
                <a:latin typeface="+mn-ea"/>
              </a:rPr>
              <a:t>)</a:t>
            </a:r>
          </a:p>
          <a:p>
            <a:pPr>
              <a:lnSpc>
                <a:spcPct val="150000"/>
              </a:lnSpc>
              <a:spcBef>
                <a:spcPts val="0"/>
              </a:spcBef>
              <a:defRPr/>
            </a:pPr>
            <a:r>
              <a:rPr lang="zh-TW" altLang="en-US" sz="2000" dirty="0">
                <a:latin typeface="+mn-ea"/>
              </a:rPr>
              <a:t>考試日期：</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25</a:t>
            </a:r>
            <a:r>
              <a:rPr lang="zh-TW" altLang="en-US" sz="2000" dirty="0">
                <a:latin typeface="+mn-ea"/>
              </a:rPr>
              <a:t>日</a:t>
            </a:r>
            <a:r>
              <a:rPr lang="en-US" altLang="zh-TW" sz="2000" dirty="0">
                <a:latin typeface="+mn-ea"/>
              </a:rPr>
              <a:t>(</a:t>
            </a:r>
            <a:r>
              <a:rPr lang="zh-TW" altLang="en-US" sz="2000" dirty="0">
                <a:latin typeface="+mn-ea"/>
              </a:rPr>
              <a:t>日</a:t>
            </a:r>
            <a:r>
              <a:rPr lang="en-US" altLang="zh-TW" sz="2000" dirty="0">
                <a:latin typeface="+mn-ea"/>
              </a:rPr>
              <a:t>)</a:t>
            </a:r>
          </a:p>
          <a:p>
            <a:pPr>
              <a:lnSpc>
                <a:spcPct val="150000"/>
              </a:lnSpc>
              <a:spcBef>
                <a:spcPts val="0"/>
              </a:spcBef>
              <a:defRPr/>
            </a:pPr>
            <a:r>
              <a:rPr lang="zh-TW" altLang="en-US" sz="2000" dirty="0">
                <a:latin typeface="+mn-ea"/>
              </a:rPr>
              <a:t>成績查詢截止日：</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27</a:t>
            </a:r>
            <a:r>
              <a:rPr lang="zh-TW" altLang="en-US" sz="2000" dirty="0">
                <a:latin typeface="+mn-ea"/>
              </a:rPr>
              <a:t>日</a:t>
            </a:r>
            <a:r>
              <a:rPr lang="en-US" altLang="zh-TW" sz="2000" dirty="0">
                <a:latin typeface="+mn-ea"/>
              </a:rPr>
              <a:t>(</a:t>
            </a:r>
            <a:r>
              <a:rPr lang="zh-TW" altLang="en-US" sz="2000" dirty="0">
                <a:latin typeface="+mn-ea"/>
              </a:rPr>
              <a:t>一</a:t>
            </a:r>
            <a:r>
              <a:rPr lang="en-US" altLang="zh-TW" sz="2000" dirty="0">
                <a:latin typeface="+mn-ea"/>
              </a:rPr>
              <a:t>)</a:t>
            </a:r>
            <a:endParaRPr lang="zh-TW" altLang="en-US" sz="2000" dirty="0">
              <a:latin typeface="+mn-ea"/>
            </a:endParaRPr>
          </a:p>
          <a:p>
            <a:pPr>
              <a:lnSpc>
                <a:spcPct val="150000"/>
              </a:lnSpc>
              <a:spcBef>
                <a:spcPts val="0"/>
              </a:spcBef>
              <a:defRPr/>
            </a:pPr>
            <a:r>
              <a:rPr lang="zh-TW" altLang="en-US" sz="2000" dirty="0">
                <a:latin typeface="+mn-ea"/>
              </a:rPr>
              <a:t>志願選填：</a:t>
            </a:r>
            <a:r>
              <a:rPr lang="en-US" altLang="zh-TW" sz="2000" dirty="0">
                <a:latin typeface="+mn-ea"/>
              </a:rPr>
              <a:t>112</a:t>
            </a:r>
            <a:r>
              <a:rPr lang="zh-TW" altLang="en-US" sz="2000" dirty="0">
                <a:latin typeface="+mn-ea"/>
              </a:rPr>
              <a:t>年</a:t>
            </a:r>
            <a:r>
              <a:rPr lang="en-US" altLang="zh-TW" sz="2000" dirty="0">
                <a:latin typeface="+mn-ea"/>
              </a:rPr>
              <a:t>6</a:t>
            </a:r>
            <a:r>
              <a:rPr lang="zh-TW" altLang="en-US" sz="2000" dirty="0">
                <a:latin typeface="+mn-ea"/>
              </a:rPr>
              <a:t>月</a:t>
            </a:r>
            <a:r>
              <a:rPr lang="en-US" altLang="zh-TW" sz="2000" dirty="0">
                <a:latin typeface="+mn-ea"/>
              </a:rPr>
              <a:t>28</a:t>
            </a:r>
            <a:r>
              <a:rPr lang="zh-TW" altLang="en-US" sz="2000" dirty="0">
                <a:latin typeface="+mn-ea"/>
              </a:rPr>
              <a:t>日</a:t>
            </a:r>
            <a:r>
              <a:rPr lang="en-US" altLang="zh-TW" sz="2000" dirty="0">
                <a:latin typeface="+mn-ea"/>
              </a:rPr>
              <a:t>(</a:t>
            </a:r>
            <a:r>
              <a:rPr lang="zh-TW" altLang="en-US" sz="2000" dirty="0">
                <a:latin typeface="+mn-ea"/>
              </a:rPr>
              <a:t>二</a:t>
            </a:r>
            <a:r>
              <a:rPr lang="en-US" altLang="zh-TW" sz="2000" dirty="0">
                <a:latin typeface="+mn-ea"/>
              </a:rPr>
              <a:t>)~6</a:t>
            </a:r>
            <a:r>
              <a:rPr lang="zh-TW" altLang="en-US" sz="2000" dirty="0">
                <a:latin typeface="+mn-ea"/>
              </a:rPr>
              <a:t>月</a:t>
            </a:r>
            <a:r>
              <a:rPr lang="en-US" altLang="zh-TW" sz="2000" dirty="0">
                <a:latin typeface="+mn-ea"/>
              </a:rPr>
              <a:t>29</a:t>
            </a:r>
            <a:r>
              <a:rPr lang="zh-TW" altLang="en-US" sz="2000" dirty="0">
                <a:latin typeface="+mn-ea"/>
              </a:rPr>
              <a:t>日</a:t>
            </a:r>
            <a:r>
              <a:rPr lang="en-US" altLang="zh-TW" sz="2000" dirty="0">
                <a:latin typeface="+mn-ea"/>
              </a:rPr>
              <a:t>(</a:t>
            </a:r>
            <a:r>
              <a:rPr lang="zh-TW" altLang="en-US" sz="2000" dirty="0">
                <a:latin typeface="+mn-ea"/>
              </a:rPr>
              <a:t>三</a:t>
            </a:r>
            <a:r>
              <a:rPr lang="en-US" altLang="zh-TW" sz="2000" dirty="0">
                <a:latin typeface="+mn-ea"/>
              </a:rPr>
              <a:t>)</a:t>
            </a:r>
            <a:endParaRPr lang="zh-TW" altLang="en-US" sz="2000" dirty="0">
              <a:latin typeface="+mn-ea"/>
            </a:endParaRPr>
          </a:p>
          <a:p>
            <a:pPr>
              <a:lnSpc>
                <a:spcPct val="150000"/>
              </a:lnSpc>
              <a:spcBef>
                <a:spcPts val="0"/>
              </a:spcBef>
              <a:defRPr/>
            </a:pPr>
            <a:r>
              <a:rPr lang="zh-TW" altLang="en-US" sz="2000" dirty="0">
                <a:latin typeface="+mn-ea"/>
              </a:rPr>
              <a:t>分發放榜：</a:t>
            </a:r>
            <a:r>
              <a:rPr lang="en-US" altLang="zh-TW" sz="2000" dirty="0">
                <a:latin typeface="+mn-ea"/>
              </a:rPr>
              <a:t>112</a:t>
            </a:r>
            <a:r>
              <a:rPr lang="zh-TW" altLang="en-US" sz="2000" dirty="0">
                <a:latin typeface="+mn-ea"/>
              </a:rPr>
              <a:t>年</a:t>
            </a:r>
            <a:r>
              <a:rPr lang="en-US" altLang="zh-TW" sz="2000" dirty="0">
                <a:latin typeface="+mn-ea"/>
              </a:rPr>
              <a:t>7</a:t>
            </a:r>
            <a:r>
              <a:rPr lang="zh-TW" altLang="en-US" sz="2000" dirty="0">
                <a:latin typeface="+mn-ea"/>
              </a:rPr>
              <a:t>月</a:t>
            </a:r>
            <a:r>
              <a:rPr lang="en-US" altLang="zh-TW" sz="2000" dirty="0">
                <a:latin typeface="+mn-ea"/>
              </a:rPr>
              <a:t>14</a:t>
            </a:r>
            <a:r>
              <a:rPr lang="zh-TW" altLang="en-US" sz="2000" dirty="0">
                <a:latin typeface="+mn-ea"/>
              </a:rPr>
              <a:t>日</a:t>
            </a:r>
            <a:r>
              <a:rPr lang="en-US" altLang="zh-TW" sz="2000" dirty="0">
                <a:latin typeface="+mn-ea"/>
              </a:rPr>
              <a:t>(</a:t>
            </a:r>
            <a:r>
              <a:rPr lang="zh-TW" altLang="en-US" sz="2000" dirty="0">
                <a:latin typeface="+mn-ea"/>
              </a:rPr>
              <a:t>五</a:t>
            </a:r>
            <a:r>
              <a:rPr lang="en-US" altLang="zh-TW" sz="2000" dirty="0">
                <a:latin typeface="+mn-ea"/>
              </a:rPr>
              <a:t>)【</a:t>
            </a:r>
            <a:r>
              <a:rPr lang="zh-TW" altLang="en-US" sz="2000" dirty="0">
                <a:latin typeface="+mn-ea"/>
              </a:rPr>
              <a:t>與基北區免試一次分發到位</a:t>
            </a:r>
            <a:r>
              <a:rPr lang="en-US" altLang="zh-TW" sz="2000" dirty="0">
                <a:latin typeface="+mn-ea"/>
              </a:rPr>
              <a:t>】</a:t>
            </a:r>
          </a:p>
          <a:p>
            <a:pPr>
              <a:lnSpc>
                <a:spcPct val="150000"/>
              </a:lnSpc>
              <a:spcBef>
                <a:spcPts val="0"/>
              </a:spcBef>
              <a:defRPr/>
            </a:pPr>
            <a:r>
              <a:rPr lang="zh-TW" altLang="en-US" sz="2000" dirty="0">
                <a:latin typeface="+mn-ea"/>
              </a:rPr>
              <a:t>相關資訊請見</a:t>
            </a:r>
            <a:r>
              <a:rPr lang="en-US" altLang="zh-TW" sz="2000" dirty="0">
                <a:latin typeface="+mn-ea"/>
                <a:hlinkClick r:id="rId2"/>
              </a:rPr>
              <a:t>https://www.specialexam.pro.k12ea.gov.tw</a:t>
            </a:r>
            <a:endParaRPr lang="en-US" altLang="zh-TW" sz="2000" dirty="0">
              <a:latin typeface="+mn-ea"/>
            </a:endParaRPr>
          </a:p>
          <a:p>
            <a:pPr>
              <a:lnSpc>
                <a:spcPct val="150000"/>
              </a:lnSpc>
              <a:spcBef>
                <a:spcPts val="0"/>
              </a:spcBef>
              <a:defRPr/>
            </a:pPr>
            <a:r>
              <a:rPr lang="en-US" altLang="zh-TW" sz="2000" dirty="0">
                <a:latin typeface="+mn-ea"/>
              </a:rPr>
              <a:t>             112</a:t>
            </a:r>
            <a:r>
              <a:rPr lang="zh-TW" altLang="en-US" sz="2000" dirty="0">
                <a:latin typeface="+mn-ea"/>
              </a:rPr>
              <a:t>學年度高級中等學校特色招生考試分發入學宣導網站</a:t>
            </a:r>
          </a:p>
        </p:txBody>
      </p:sp>
      <p:sp>
        <p:nvSpPr>
          <p:cNvPr id="45" name="文字方塊 4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spTree>
    <p:extLst>
      <p:ext uri="{BB962C8B-B14F-4D97-AF65-F5344CB8AC3E}">
        <p14:creationId xmlns:p14="http://schemas.microsoft.com/office/powerpoint/2010/main" val="284714343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 name="Oval 83">
            <a:extLst>
              <a:ext uri="{FF2B5EF4-FFF2-40B4-BE49-F238E27FC236}">
                <a16:creationId xmlns:a16="http://schemas.microsoft.com/office/drawing/2014/main" id="{B43C524D-9D6A-4800-B4AC-49E079ABD482}"/>
              </a:ext>
            </a:extLst>
          </p:cNvPr>
          <p:cNvSpPr/>
          <p:nvPr/>
        </p:nvSpPr>
        <p:spPr>
          <a:xfrm rot="5400000">
            <a:off x="7727387" y="3199252"/>
            <a:ext cx="5380018" cy="1217807"/>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83">
            <a:extLst>
              <a:ext uri="{FF2B5EF4-FFF2-40B4-BE49-F238E27FC236}">
                <a16:creationId xmlns:a16="http://schemas.microsoft.com/office/drawing/2014/main" id="{B43C524D-9D6A-4800-B4AC-49E079ABD482}"/>
              </a:ext>
            </a:extLst>
          </p:cNvPr>
          <p:cNvSpPr/>
          <p:nvPr/>
        </p:nvSpPr>
        <p:spPr>
          <a:xfrm rot="5400000">
            <a:off x="6461765" y="3385234"/>
            <a:ext cx="4321220" cy="973559"/>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Arrow: Chevron 51">
            <a:extLst>
              <a:ext uri="{FF2B5EF4-FFF2-40B4-BE49-F238E27FC236}">
                <a16:creationId xmlns:a16="http://schemas.microsoft.com/office/drawing/2014/main" id="{421BF210-F8C0-47E7-92CA-34F5EF9AA6FA}"/>
              </a:ext>
            </a:extLst>
          </p:cNvPr>
          <p:cNvSpPr/>
          <p:nvPr/>
        </p:nvSpPr>
        <p:spPr>
          <a:xfrm rot="10800000" flipH="1">
            <a:off x="4500681" y="4542276"/>
            <a:ext cx="3106619" cy="919876"/>
          </a:xfrm>
          <a:prstGeom prst="chevr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1" name="Oval 115">
            <a:extLst>
              <a:ext uri="{FF2B5EF4-FFF2-40B4-BE49-F238E27FC236}">
                <a16:creationId xmlns:a16="http://schemas.microsoft.com/office/drawing/2014/main" id="{424DBE1A-28BA-4F2D-87FC-2C0875049881}"/>
              </a:ext>
            </a:extLst>
          </p:cNvPr>
          <p:cNvSpPr/>
          <p:nvPr/>
        </p:nvSpPr>
        <p:spPr>
          <a:xfrm rot="10800000">
            <a:off x="5972217" y="5401418"/>
            <a:ext cx="187987" cy="178553"/>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Arrow: Chevron 51">
            <a:extLst>
              <a:ext uri="{FF2B5EF4-FFF2-40B4-BE49-F238E27FC236}">
                <a16:creationId xmlns:a16="http://schemas.microsoft.com/office/drawing/2014/main" id="{421BF210-F8C0-47E7-92CA-34F5EF9AA6FA}"/>
              </a:ext>
            </a:extLst>
          </p:cNvPr>
          <p:cNvSpPr/>
          <p:nvPr/>
        </p:nvSpPr>
        <p:spPr>
          <a:xfrm rot="10800000" flipH="1">
            <a:off x="4500681" y="3341691"/>
            <a:ext cx="3106619" cy="919876"/>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9" name="Oval 115">
            <a:extLst>
              <a:ext uri="{FF2B5EF4-FFF2-40B4-BE49-F238E27FC236}">
                <a16:creationId xmlns:a16="http://schemas.microsoft.com/office/drawing/2014/main" id="{424DBE1A-28BA-4F2D-87FC-2C0875049881}"/>
              </a:ext>
            </a:extLst>
          </p:cNvPr>
          <p:cNvSpPr/>
          <p:nvPr/>
        </p:nvSpPr>
        <p:spPr>
          <a:xfrm rot="10800000">
            <a:off x="5954281" y="4208682"/>
            <a:ext cx="187987" cy="178553"/>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Arrow: Chevron 51">
            <a:extLst>
              <a:ext uri="{FF2B5EF4-FFF2-40B4-BE49-F238E27FC236}">
                <a16:creationId xmlns:a16="http://schemas.microsoft.com/office/drawing/2014/main" id="{421BF210-F8C0-47E7-92CA-34F5EF9AA6FA}"/>
              </a:ext>
            </a:extLst>
          </p:cNvPr>
          <p:cNvSpPr/>
          <p:nvPr/>
        </p:nvSpPr>
        <p:spPr>
          <a:xfrm rot="10800000" flipH="1">
            <a:off x="4518619" y="2155645"/>
            <a:ext cx="3088684" cy="919876"/>
          </a:xfrm>
          <a:prstGeom prst="chevron">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0" name="Oval 115">
            <a:extLst>
              <a:ext uri="{FF2B5EF4-FFF2-40B4-BE49-F238E27FC236}">
                <a16:creationId xmlns:a16="http://schemas.microsoft.com/office/drawing/2014/main" id="{424DBE1A-28BA-4F2D-87FC-2C0875049881}"/>
              </a:ext>
            </a:extLst>
          </p:cNvPr>
          <p:cNvSpPr/>
          <p:nvPr/>
        </p:nvSpPr>
        <p:spPr>
          <a:xfrm rot="10800000">
            <a:off x="5972213" y="3022636"/>
            <a:ext cx="187987" cy="178553"/>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83">
            <a:extLst>
              <a:ext uri="{FF2B5EF4-FFF2-40B4-BE49-F238E27FC236}">
                <a16:creationId xmlns:a16="http://schemas.microsoft.com/office/drawing/2014/main" id="{B43C524D-9D6A-4800-B4AC-49E079ABD482}"/>
              </a:ext>
            </a:extLst>
          </p:cNvPr>
          <p:cNvSpPr/>
          <p:nvPr/>
        </p:nvSpPr>
        <p:spPr>
          <a:xfrm>
            <a:off x="2009607" y="4570422"/>
            <a:ext cx="2194912" cy="920231"/>
          </a:xfrm>
          <a:prstGeom prst="ellipse">
            <a:avLst/>
          </a:prstGeom>
          <a:solidFill>
            <a:srgbClr val="FF00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83">
            <a:extLst>
              <a:ext uri="{FF2B5EF4-FFF2-40B4-BE49-F238E27FC236}">
                <a16:creationId xmlns:a16="http://schemas.microsoft.com/office/drawing/2014/main" id="{B43C524D-9D6A-4800-B4AC-49E079ABD482}"/>
              </a:ext>
            </a:extLst>
          </p:cNvPr>
          <p:cNvSpPr/>
          <p:nvPr/>
        </p:nvSpPr>
        <p:spPr>
          <a:xfrm>
            <a:off x="2009607" y="3348040"/>
            <a:ext cx="2194912" cy="920231"/>
          </a:xfrm>
          <a:prstGeom prst="ellipse">
            <a:avLst/>
          </a:prstGeom>
          <a:solidFill>
            <a:schemeClr val="accent6">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3">
            <a:extLst>
              <a:ext uri="{FF2B5EF4-FFF2-40B4-BE49-F238E27FC236}">
                <a16:creationId xmlns:a16="http://schemas.microsoft.com/office/drawing/2014/main" id="{B43C524D-9D6A-4800-B4AC-49E079ABD482}"/>
              </a:ext>
            </a:extLst>
          </p:cNvPr>
          <p:cNvSpPr/>
          <p:nvPr/>
        </p:nvSpPr>
        <p:spPr>
          <a:xfrm>
            <a:off x="2003257" y="2199777"/>
            <a:ext cx="2194912" cy="920231"/>
          </a:xfrm>
          <a:prstGeom prst="ellipse">
            <a:avLst/>
          </a:prstGeom>
          <a:solidFill>
            <a:schemeClr val="accent2">
              <a:lumMod val="60000"/>
              <a:lumOff val="40000"/>
            </a:schemeClr>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2">
                  <a:lumMod val="40000"/>
                  <a:lumOff val="60000"/>
                </a:schemeClr>
              </a:solidFill>
            </a:endParaRPr>
          </a:p>
        </p:txBody>
      </p:sp>
      <p:sp>
        <p:nvSpPr>
          <p:cNvPr id="33" name="Rectangle 5">
            <a:extLst>
              <a:ext uri="{FF2B5EF4-FFF2-40B4-BE49-F238E27FC236}">
                <a16:creationId xmlns:a16="http://schemas.microsoft.com/office/drawing/2014/main" id="{828F1EF8-D55F-4EAB-9B5F-B1D632BB5452}"/>
              </a:ext>
            </a:extLst>
          </p:cNvPr>
          <p:cNvSpPr/>
          <p:nvPr/>
        </p:nvSpPr>
        <p:spPr>
          <a:xfrm>
            <a:off x="5" y="786577"/>
            <a:ext cx="1762895" cy="606867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6" name="Rectangle 3">
            <a:extLst>
              <a:ext uri="{FF2B5EF4-FFF2-40B4-BE49-F238E27FC236}">
                <a16:creationId xmlns:a16="http://schemas.microsoft.com/office/drawing/2014/main" id="{38C37A62-D4DE-47E8-8D85-CB5A7DC56BA2}"/>
              </a:ext>
            </a:extLst>
          </p:cNvPr>
          <p:cNvSpPr/>
          <p:nvPr/>
        </p:nvSpPr>
        <p:spPr>
          <a:xfrm>
            <a:off x="5701" y="4850825"/>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1" name="等腰三角形 20"/>
          <p:cNvSpPr/>
          <p:nvPr/>
        </p:nvSpPr>
        <p:spPr>
          <a:xfrm>
            <a:off x="1165473" y="-5065"/>
            <a:ext cx="1198787" cy="641994"/>
          </a:xfrm>
          <a:prstGeom prst="triangle">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solidFill>
                <a:schemeClr val="accent5">
                  <a:lumMod val="75000"/>
                </a:schemeClr>
              </a:solidFill>
            </a:endParaRPr>
          </a:p>
        </p:txBody>
      </p:sp>
      <p:sp>
        <p:nvSpPr>
          <p:cNvPr id="38" name="Rectangle 3">
            <a:extLst>
              <a:ext uri="{FF2B5EF4-FFF2-40B4-BE49-F238E27FC236}">
                <a16:creationId xmlns:a16="http://schemas.microsoft.com/office/drawing/2014/main" id="{38C37A62-D4DE-47E8-8D85-CB5A7DC56BA2}"/>
              </a:ext>
            </a:extLst>
          </p:cNvPr>
          <p:cNvSpPr/>
          <p:nvPr/>
        </p:nvSpPr>
        <p:spPr>
          <a:xfrm>
            <a:off x="-4" y="-5065"/>
            <a:ext cx="1762899" cy="67860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2800" b="1" dirty="0"/>
              <a:t>特色招生</a:t>
            </a:r>
            <a:endParaRPr lang="en-US" altLang="zh-TW" sz="2800" b="1" dirty="0"/>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6" name="Rectangle 5">
            <a:extLst>
              <a:ext uri="{FF2B5EF4-FFF2-40B4-BE49-F238E27FC236}">
                <a16:creationId xmlns:a16="http://schemas.microsoft.com/office/drawing/2014/main" id="{828F1EF8-D55F-4EAB-9B5F-B1D632BB5452}"/>
              </a:ext>
            </a:extLst>
          </p:cNvPr>
          <p:cNvSpPr/>
          <p:nvPr/>
        </p:nvSpPr>
        <p:spPr>
          <a:xfrm>
            <a:off x="5" y="636929"/>
            <a:ext cx="3362327" cy="166646"/>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67</a:t>
            </a:fld>
            <a:endParaRPr lang="en-US" sz="1600" dirty="0">
              <a:solidFill>
                <a:prstClr val="white"/>
              </a:solidFill>
            </a:endParaRPr>
          </a:p>
        </p:txBody>
      </p:sp>
      <p:sp>
        <p:nvSpPr>
          <p:cNvPr id="27" name="Rectangle 3">
            <a:extLst>
              <a:ext uri="{FF2B5EF4-FFF2-40B4-BE49-F238E27FC236}">
                <a16:creationId xmlns:a16="http://schemas.microsoft.com/office/drawing/2014/main" id="{38C37A62-D4DE-47E8-8D85-CB5A7DC56BA2}"/>
              </a:ext>
            </a:extLst>
          </p:cNvPr>
          <p:cNvSpPr/>
          <p:nvPr/>
        </p:nvSpPr>
        <p:spPr>
          <a:xfrm>
            <a:off x="1" y="80067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8" name="Rectangle 3">
            <a:extLst>
              <a:ext uri="{FF2B5EF4-FFF2-40B4-BE49-F238E27FC236}">
                <a16:creationId xmlns:a16="http://schemas.microsoft.com/office/drawing/2014/main" id="{38C37A62-D4DE-47E8-8D85-CB5A7DC56BA2}"/>
              </a:ext>
            </a:extLst>
          </p:cNvPr>
          <p:cNvSpPr/>
          <p:nvPr/>
        </p:nvSpPr>
        <p:spPr>
          <a:xfrm>
            <a:off x="1" y="3840011"/>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9" name="Rectangle 3">
            <a:extLst>
              <a:ext uri="{FF2B5EF4-FFF2-40B4-BE49-F238E27FC236}">
                <a16:creationId xmlns:a16="http://schemas.microsoft.com/office/drawing/2014/main" id="{38C37A62-D4DE-47E8-8D85-CB5A7DC56BA2}"/>
              </a:ext>
            </a:extLst>
          </p:cNvPr>
          <p:cNvSpPr/>
          <p:nvPr/>
        </p:nvSpPr>
        <p:spPr>
          <a:xfrm>
            <a:off x="-5704" y="1818383"/>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1" name="Rectangle 3">
            <a:extLst>
              <a:ext uri="{FF2B5EF4-FFF2-40B4-BE49-F238E27FC236}">
                <a16:creationId xmlns:a16="http://schemas.microsoft.com/office/drawing/2014/main" id="{38C37A62-D4DE-47E8-8D85-CB5A7DC56BA2}"/>
              </a:ext>
            </a:extLst>
          </p:cNvPr>
          <p:cNvSpPr/>
          <p:nvPr/>
        </p:nvSpPr>
        <p:spPr>
          <a:xfrm>
            <a:off x="1" y="2829197"/>
            <a:ext cx="1762899" cy="861666"/>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30" name="Rectangle 3">
            <a:extLst>
              <a:ext uri="{FF2B5EF4-FFF2-40B4-BE49-F238E27FC236}">
                <a16:creationId xmlns:a16="http://schemas.microsoft.com/office/drawing/2014/main" id="{38C37A62-D4DE-47E8-8D85-CB5A7DC56BA2}"/>
              </a:ext>
            </a:extLst>
          </p:cNvPr>
          <p:cNvSpPr/>
          <p:nvPr/>
        </p:nvSpPr>
        <p:spPr>
          <a:xfrm>
            <a:off x="-11289" y="5851312"/>
            <a:ext cx="1927657" cy="8616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5" name="文字方塊 4"/>
          <p:cNvSpPr txBox="1"/>
          <p:nvPr/>
        </p:nvSpPr>
        <p:spPr>
          <a:xfrm>
            <a:off x="96615" y="3075521"/>
            <a:ext cx="1569660" cy="369332"/>
          </a:xfrm>
          <a:prstGeom prst="rect">
            <a:avLst/>
          </a:prstGeom>
          <a:noFill/>
        </p:spPr>
        <p:txBody>
          <a:bodyPr wrap="none" rtlCol="0">
            <a:spAutoFit/>
          </a:bodyPr>
          <a:lstStyle/>
          <a:p>
            <a:r>
              <a:rPr lang="zh-TW" altLang="en-US" dirty="0">
                <a:solidFill>
                  <a:schemeClr val="bg1"/>
                </a:solidFill>
              </a:rPr>
              <a:t>技高專業群科</a:t>
            </a:r>
          </a:p>
        </p:txBody>
      </p:sp>
      <p:sp>
        <p:nvSpPr>
          <p:cNvPr id="11" name="文字方塊 10"/>
          <p:cNvSpPr txBox="1"/>
          <p:nvPr/>
        </p:nvSpPr>
        <p:spPr>
          <a:xfrm>
            <a:off x="-31625" y="4098994"/>
            <a:ext cx="1826141" cy="338554"/>
          </a:xfrm>
          <a:prstGeom prst="rect">
            <a:avLst/>
          </a:prstGeom>
          <a:noFill/>
        </p:spPr>
        <p:txBody>
          <a:bodyPr wrap="none" rtlCol="0">
            <a:spAutoFit/>
          </a:bodyPr>
          <a:lstStyle/>
          <a:p>
            <a:r>
              <a:rPr lang="zh-TW" altLang="en-US" sz="1600" dirty="0">
                <a:solidFill>
                  <a:schemeClr val="bg1"/>
                </a:solidFill>
              </a:rPr>
              <a:t>產特、技優、實用</a:t>
            </a:r>
          </a:p>
        </p:txBody>
      </p:sp>
      <p:sp>
        <p:nvSpPr>
          <p:cNvPr id="14" name="文字方塊 13"/>
          <p:cNvSpPr txBox="1"/>
          <p:nvPr/>
        </p:nvSpPr>
        <p:spPr>
          <a:xfrm>
            <a:off x="447158" y="5098538"/>
            <a:ext cx="877163" cy="369332"/>
          </a:xfrm>
          <a:prstGeom prst="rect">
            <a:avLst/>
          </a:prstGeom>
          <a:noFill/>
        </p:spPr>
        <p:txBody>
          <a:bodyPr wrap="none" rtlCol="0">
            <a:spAutoFit/>
          </a:bodyPr>
          <a:lstStyle/>
          <a:p>
            <a:r>
              <a:rPr lang="zh-TW" altLang="en-US" dirty="0">
                <a:solidFill>
                  <a:schemeClr val="bg1"/>
                </a:solidFill>
              </a:rPr>
              <a:t>科學班</a:t>
            </a:r>
          </a:p>
        </p:txBody>
      </p:sp>
      <p:sp>
        <p:nvSpPr>
          <p:cNvPr id="16" name="文字方塊 15"/>
          <p:cNvSpPr txBox="1"/>
          <p:nvPr/>
        </p:nvSpPr>
        <p:spPr>
          <a:xfrm>
            <a:off x="300928" y="6099976"/>
            <a:ext cx="1107996" cy="369332"/>
          </a:xfrm>
          <a:prstGeom prst="rect">
            <a:avLst/>
          </a:prstGeom>
          <a:noFill/>
        </p:spPr>
        <p:txBody>
          <a:bodyPr wrap="none" rtlCol="0">
            <a:spAutoFit/>
          </a:bodyPr>
          <a:lstStyle/>
          <a:p>
            <a:r>
              <a:rPr lang="zh-TW" altLang="en-US" b="1" dirty="0"/>
              <a:t>考試分發</a:t>
            </a:r>
          </a:p>
        </p:txBody>
      </p:sp>
      <p:sp>
        <p:nvSpPr>
          <p:cNvPr id="32" name="TextBox 7">
            <a:extLst>
              <a:ext uri="{FF2B5EF4-FFF2-40B4-BE49-F238E27FC236}">
                <a16:creationId xmlns:a16="http://schemas.microsoft.com/office/drawing/2014/main" id="{5A0151CA-4F17-486D-A55B-4FFDBA3708A3}"/>
              </a:ext>
            </a:extLst>
          </p:cNvPr>
          <p:cNvSpPr txBox="1"/>
          <p:nvPr/>
        </p:nvSpPr>
        <p:spPr>
          <a:xfrm>
            <a:off x="1859507" y="412182"/>
            <a:ext cx="10332492" cy="677108"/>
          </a:xfrm>
          <a:prstGeom prst="rect">
            <a:avLst/>
          </a:prstGeom>
          <a:noFill/>
        </p:spPr>
        <p:txBody>
          <a:bodyPr wrap="square" lIns="0" tIns="0" rIns="0" bIns="0" rtlCol="0" anchor="t">
            <a:spAutoFit/>
          </a:bodyPr>
          <a:lstStyle/>
          <a:p>
            <a:pPr algn="ctr"/>
            <a:r>
              <a:rPr lang="zh-TW" altLang="en-US" sz="4400" b="1" dirty="0"/>
              <a:t>免試與考試分發一次到位規劃</a:t>
            </a:r>
            <a:endParaRPr lang="en-US" sz="4400" b="1" dirty="0"/>
          </a:p>
        </p:txBody>
      </p:sp>
      <p:sp>
        <p:nvSpPr>
          <p:cNvPr id="45" name="文字方塊 44"/>
          <p:cNvSpPr txBox="1"/>
          <p:nvPr/>
        </p:nvSpPr>
        <p:spPr>
          <a:xfrm>
            <a:off x="96613" y="1042032"/>
            <a:ext cx="1569660" cy="369332"/>
          </a:xfrm>
          <a:prstGeom prst="rect">
            <a:avLst/>
          </a:prstGeom>
          <a:noFill/>
        </p:spPr>
        <p:txBody>
          <a:bodyPr wrap="none" rtlCol="0">
            <a:spAutoFit/>
          </a:bodyPr>
          <a:lstStyle/>
          <a:p>
            <a:r>
              <a:rPr lang="zh-TW" altLang="en-US" dirty="0">
                <a:solidFill>
                  <a:schemeClr val="bg1"/>
                </a:solidFill>
                <a:latin typeface="+mn-ea"/>
              </a:rPr>
              <a:t>藝才、體育班</a:t>
            </a:r>
          </a:p>
        </p:txBody>
      </p:sp>
      <p:sp>
        <p:nvSpPr>
          <p:cNvPr id="46" name="文字方塊 45"/>
          <p:cNvSpPr txBox="1"/>
          <p:nvPr/>
        </p:nvSpPr>
        <p:spPr>
          <a:xfrm>
            <a:off x="558282" y="2079755"/>
            <a:ext cx="646331" cy="369332"/>
          </a:xfrm>
          <a:prstGeom prst="rect">
            <a:avLst/>
          </a:prstGeom>
          <a:noFill/>
        </p:spPr>
        <p:txBody>
          <a:bodyPr wrap="none" rtlCol="0">
            <a:spAutoFit/>
          </a:bodyPr>
          <a:lstStyle/>
          <a:p>
            <a:r>
              <a:rPr lang="zh-TW" altLang="en-US" dirty="0">
                <a:solidFill>
                  <a:schemeClr val="bg1"/>
                </a:solidFill>
              </a:rPr>
              <a:t>五專</a:t>
            </a:r>
          </a:p>
        </p:txBody>
      </p:sp>
      <p:grpSp>
        <p:nvGrpSpPr>
          <p:cNvPr id="44" name="群組 6"/>
          <p:cNvGrpSpPr>
            <a:grpSpLocks/>
          </p:cNvGrpSpPr>
          <p:nvPr/>
        </p:nvGrpSpPr>
        <p:grpSpPr bwMode="auto">
          <a:xfrm>
            <a:off x="2131465" y="1374580"/>
            <a:ext cx="8644567" cy="4892675"/>
            <a:chOff x="1983668" y="1898411"/>
            <a:chExt cx="9227877" cy="5221874"/>
          </a:xfrm>
        </p:grpSpPr>
        <p:sp>
          <p:nvSpPr>
            <p:cNvPr id="47" name="文字方塊 46"/>
            <p:cNvSpPr txBox="1"/>
            <p:nvPr/>
          </p:nvSpPr>
          <p:spPr>
            <a:xfrm>
              <a:off x="2088733" y="2843758"/>
              <a:ext cx="1825106" cy="755664"/>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TW" altLang="en-US" sz="2000" dirty="0">
                  <a:solidFill>
                    <a:schemeClr val="accent2">
                      <a:lumMod val="75000"/>
                    </a:schemeClr>
                  </a:solidFill>
                  <a:latin typeface="+mn-ea"/>
                </a:rPr>
                <a:t>甲生  </a:t>
              </a:r>
              <a:endParaRPr lang="en-US" altLang="zh-TW" sz="2000" dirty="0">
                <a:solidFill>
                  <a:schemeClr val="accent2">
                    <a:lumMod val="75000"/>
                  </a:schemeClr>
                </a:solidFill>
                <a:latin typeface="+mn-ea"/>
              </a:endParaRPr>
            </a:p>
            <a:p>
              <a:pPr algn="ctr">
                <a:defRPr/>
              </a:pPr>
              <a:r>
                <a:rPr lang="en-US" altLang="zh-TW" sz="2000" dirty="0">
                  <a:solidFill>
                    <a:schemeClr val="accent2">
                      <a:lumMod val="75000"/>
                    </a:schemeClr>
                  </a:solidFill>
                  <a:latin typeface="+mn-ea"/>
                </a:rPr>
                <a:t>(</a:t>
              </a:r>
              <a:r>
                <a:rPr lang="zh-TW" altLang="en-US" sz="2000" dirty="0">
                  <a:solidFill>
                    <a:schemeClr val="accent2">
                      <a:lumMod val="75000"/>
                    </a:schemeClr>
                  </a:solidFill>
                  <a:latin typeface="+mn-ea"/>
                </a:rPr>
                <a:t>免試</a:t>
              </a:r>
              <a:r>
                <a:rPr lang="en-US" altLang="zh-TW" sz="2000" dirty="0">
                  <a:solidFill>
                    <a:schemeClr val="accent2">
                      <a:lumMod val="75000"/>
                    </a:schemeClr>
                  </a:solidFill>
                  <a:latin typeface="+mn-ea"/>
                </a:rPr>
                <a:t>)</a:t>
              </a:r>
              <a:endParaRPr lang="zh-TW" altLang="en-US" sz="2000" dirty="0">
                <a:solidFill>
                  <a:schemeClr val="accent2">
                    <a:lumMod val="75000"/>
                  </a:schemeClr>
                </a:solidFill>
                <a:latin typeface="+mn-ea"/>
              </a:endParaRPr>
            </a:p>
          </p:txBody>
        </p:sp>
        <p:sp>
          <p:nvSpPr>
            <p:cNvPr id="48" name="文字方塊 47"/>
            <p:cNvSpPr txBox="1"/>
            <p:nvPr/>
          </p:nvSpPr>
          <p:spPr>
            <a:xfrm>
              <a:off x="2068399" y="4065357"/>
              <a:ext cx="1845442" cy="75551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TW" altLang="en-US" sz="2000" dirty="0">
                  <a:solidFill>
                    <a:schemeClr val="bg1"/>
                  </a:solidFill>
                  <a:latin typeface="+mn-ea"/>
                </a:rPr>
                <a:t>乙生</a:t>
              </a:r>
              <a:endParaRPr lang="en-US" altLang="zh-TW" sz="2000" dirty="0">
                <a:solidFill>
                  <a:schemeClr val="bg1"/>
                </a:solidFill>
                <a:latin typeface="+mn-ea"/>
              </a:endParaRPr>
            </a:p>
            <a:p>
              <a:pPr>
                <a:defRPr/>
              </a:pPr>
              <a:r>
                <a:rPr lang="zh-TW" altLang="en-US" sz="2000" dirty="0">
                  <a:solidFill>
                    <a:schemeClr val="bg1"/>
                  </a:solidFill>
                  <a:latin typeface="+mn-ea"/>
                </a:rPr>
                <a:t>   </a:t>
              </a:r>
              <a:r>
                <a:rPr lang="en-US" altLang="zh-TW" sz="2000" dirty="0">
                  <a:solidFill>
                    <a:schemeClr val="bg1"/>
                  </a:solidFill>
                  <a:latin typeface="+mn-ea"/>
                </a:rPr>
                <a:t>(</a:t>
              </a:r>
              <a:r>
                <a:rPr lang="zh-TW" altLang="en-US" sz="2000" dirty="0">
                  <a:solidFill>
                    <a:schemeClr val="bg1"/>
                  </a:solidFill>
                  <a:latin typeface="+mn-ea"/>
                </a:rPr>
                <a:t>跨區特招</a:t>
              </a:r>
              <a:r>
                <a:rPr lang="en-US" altLang="zh-TW" sz="2000" dirty="0">
                  <a:solidFill>
                    <a:schemeClr val="bg1"/>
                  </a:solidFill>
                  <a:latin typeface="+mn-ea"/>
                </a:rPr>
                <a:t>)</a:t>
              </a:r>
              <a:endParaRPr lang="zh-TW" altLang="en-US" sz="2000" dirty="0">
                <a:solidFill>
                  <a:schemeClr val="bg1"/>
                </a:solidFill>
                <a:latin typeface="+mn-ea"/>
              </a:endParaRPr>
            </a:p>
          </p:txBody>
        </p:sp>
        <p:sp>
          <p:nvSpPr>
            <p:cNvPr id="49" name="文字方塊 48"/>
            <p:cNvSpPr txBox="1"/>
            <p:nvPr/>
          </p:nvSpPr>
          <p:spPr>
            <a:xfrm>
              <a:off x="1983668" y="5353036"/>
              <a:ext cx="1920006" cy="755515"/>
            </a:xfrm>
            <a:prstGeom prst="rect">
              <a:avLst/>
            </a:prstGeom>
            <a:noFill/>
            <a:ln>
              <a:noFill/>
            </a:ln>
          </p:spPr>
          <p:style>
            <a:lnRef idx="2">
              <a:schemeClr val="accent4"/>
            </a:lnRef>
            <a:fillRef idx="1">
              <a:schemeClr val="lt1"/>
            </a:fillRef>
            <a:effectRef idx="0">
              <a:schemeClr val="accent4"/>
            </a:effectRef>
            <a:fontRef idx="minor">
              <a:schemeClr val="dk1"/>
            </a:fontRef>
          </p:style>
          <p:txBody>
            <a:bodyPr>
              <a:spAutoFit/>
            </a:bodyPr>
            <a:lstStyle/>
            <a:p>
              <a:pPr algn="ctr">
                <a:defRPr/>
              </a:pPr>
              <a:r>
                <a:rPr lang="zh-TW" altLang="en-US" sz="2000" dirty="0">
                  <a:solidFill>
                    <a:schemeClr val="bg1"/>
                  </a:solidFill>
                  <a:latin typeface="+mn-ea"/>
                </a:rPr>
                <a:t> 丙生</a:t>
              </a:r>
              <a:endParaRPr lang="en-US" altLang="zh-TW" sz="2000" dirty="0">
                <a:solidFill>
                  <a:schemeClr val="bg1"/>
                </a:solidFill>
                <a:latin typeface="+mn-ea"/>
              </a:endParaRPr>
            </a:p>
            <a:p>
              <a:pPr algn="ctr">
                <a:defRPr/>
              </a:pPr>
              <a:r>
                <a:rPr lang="en-US" altLang="zh-TW" sz="2000" dirty="0">
                  <a:solidFill>
                    <a:schemeClr val="bg1"/>
                  </a:solidFill>
                  <a:latin typeface="+mn-ea"/>
                </a:rPr>
                <a:t>(</a:t>
              </a:r>
              <a:r>
                <a:rPr lang="zh-TW" altLang="en-US" sz="2000" dirty="0">
                  <a:solidFill>
                    <a:schemeClr val="bg1"/>
                  </a:solidFill>
                  <a:latin typeface="+mn-ea"/>
                </a:rPr>
                <a:t>免試</a:t>
              </a:r>
              <a:r>
                <a:rPr lang="en-US" altLang="zh-TW" sz="2000" dirty="0">
                  <a:solidFill>
                    <a:schemeClr val="bg1"/>
                  </a:solidFill>
                  <a:latin typeface="+mn-ea"/>
                </a:rPr>
                <a:t>+</a:t>
              </a:r>
              <a:r>
                <a:rPr lang="zh-TW" altLang="en-US" sz="2000" dirty="0">
                  <a:solidFill>
                    <a:schemeClr val="bg1"/>
                  </a:solidFill>
                  <a:latin typeface="+mn-ea"/>
                </a:rPr>
                <a:t>特招</a:t>
              </a:r>
              <a:r>
                <a:rPr lang="en-US" altLang="zh-TW" sz="2000" dirty="0">
                  <a:solidFill>
                    <a:schemeClr val="bg1"/>
                  </a:solidFill>
                  <a:latin typeface="+mn-ea"/>
                </a:rPr>
                <a:t>)</a:t>
              </a:r>
              <a:endParaRPr lang="zh-TW" altLang="en-US" sz="2000" dirty="0">
                <a:solidFill>
                  <a:schemeClr val="bg1"/>
                </a:solidFill>
                <a:latin typeface="+mn-ea"/>
              </a:endParaRPr>
            </a:p>
          </p:txBody>
        </p:sp>
        <p:sp>
          <p:nvSpPr>
            <p:cNvPr id="53" name="文字方塊 52"/>
            <p:cNvSpPr txBox="1"/>
            <p:nvPr/>
          </p:nvSpPr>
          <p:spPr>
            <a:xfrm>
              <a:off x="4946751" y="2781617"/>
              <a:ext cx="2126747" cy="75551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a:spAutoFit/>
            </a:bodyPr>
            <a:lstStyle/>
            <a:p>
              <a:pPr algn="ctr">
                <a:defRPr/>
              </a:pPr>
              <a:r>
                <a:rPr lang="zh-TW" altLang="en-US" sz="2000" dirty="0">
                  <a:solidFill>
                    <a:schemeClr val="accent2">
                      <a:lumMod val="75000"/>
                    </a:schemeClr>
                  </a:solidFill>
                  <a:latin typeface="+mn-ea"/>
                </a:rPr>
                <a:t>免試選填</a:t>
              </a:r>
              <a:endParaRPr lang="en-US" altLang="zh-TW" sz="2000" dirty="0">
                <a:solidFill>
                  <a:schemeClr val="accent2">
                    <a:lumMod val="75000"/>
                  </a:schemeClr>
                </a:solidFill>
                <a:latin typeface="+mn-ea"/>
              </a:endParaRPr>
            </a:p>
            <a:p>
              <a:pPr algn="ctr">
                <a:defRPr/>
              </a:pPr>
              <a:r>
                <a:rPr lang="en-US" altLang="zh-TW" sz="2000" dirty="0">
                  <a:solidFill>
                    <a:schemeClr val="accent2">
                      <a:lumMod val="75000"/>
                    </a:schemeClr>
                  </a:solidFill>
                  <a:latin typeface="+mn-ea"/>
                </a:rPr>
                <a:t>30</a:t>
              </a:r>
              <a:r>
                <a:rPr lang="zh-TW" altLang="en-US" sz="2000" dirty="0">
                  <a:solidFill>
                    <a:schemeClr val="accent2">
                      <a:lumMod val="75000"/>
                    </a:schemeClr>
                  </a:solidFill>
                  <a:latin typeface="+mn-ea"/>
                </a:rPr>
                <a:t>個志願</a:t>
              </a:r>
              <a:r>
                <a:rPr lang="en-US" altLang="zh-TW" sz="2000" b="1" dirty="0">
                  <a:solidFill>
                    <a:schemeClr val="accent2">
                      <a:lumMod val="75000"/>
                    </a:schemeClr>
                  </a:solidFill>
                  <a:latin typeface="+mn-ea"/>
                </a:rPr>
                <a:t>(A0)</a:t>
              </a:r>
            </a:p>
          </p:txBody>
        </p:sp>
        <p:sp>
          <p:nvSpPr>
            <p:cNvPr id="54" name="文字方塊 53"/>
            <p:cNvSpPr txBox="1"/>
            <p:nvPr/>
          </p:nvSpPr>
          <p:spPr>
            <a:xfrm>
              <a:off x="5043620" y="4065357"/>
              <a:ext cx="2126747" cy="755515"/>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zh-TW" altLang="en-US" sz="2000" dirty="0">
                  <a:solidFill>
                    <a:schemeClr val="bg1"/>
                  </a:solidFill>
                  <a:latin typeface="+mn-ea"/>
                </a:rPr>
                <a:t>特招選填</a:t>
              </a:r>
              <a:endParaRPr lang="en-US" altLang="zh-TW" sz="2000" dirty="0">
                <a:solidFill>
                  <a:schemeClr val="bg1"/>
                </a:solidFill>
                <a:latin typeface="+mn-ea"/>
              </a:endParaRPr>
            </a:p>
            <a:p>
              <a:pPr algn="ctr">
                <a:defRPr/>
              </a:pPr>
              <a:r>
                <a:rPr lang="zh-TW" altLang="en-US" sz="2000" dirty="0">
                  <a:solidFill>
                    <a:schemeClr val="bg1"/>
                  </a:solidFill>
                  <a:latin typeface="+mn-ea"/>
                </a:rPr>
                <a:t>單</a:t>
              </a:r>
              <a:r>
                <a:rPr lang="en-US" altLang="zh-TW" sz="2000" dirty="0">
                  <a:solidFill>
                    <a:schemeClr val="bg1"/>
                  </a:solidFill>
                  <a:latin typeface="+mn-ea"/>
                </a:rPr>
                <a:t>1</a:t>
              </a:r>
              <a:r>
                <a:rPr lang="zh-TW" altLang="en-US" sz="2000" dirty="0">
                  <a:solidFill>
                    <a:schemeClr val="bg1"/>
                  </a:solidFill>
                  <a:latin typeface="+mn-ea"/>
                </a:rPr>
                <a:t>志願</a:t>
              </a:r>
              <a:r>
                <a:rPr lang="en-US" altLang="zh-TW" sz="2000" b="1" dirty="0">
                  <a:solidFill>
                    <a:schemeClr val="bg1"/>
                  </a:solidFill>
                  <a:latin typeface="+mn-ea"/>
                </a:rPr>
                <a:t>(B0)</a:t>
              </a:r>
              <a:endParaRPr lang="zh-TW" altLang="en-US" sz="2000" b="1" dirty="0">
                <a:solidFill>
                  <a:schemeClr val="bg1"/>
                </a:solidFill>
                <a:latin typeface="+mn-ea"/>
              </a:endParaRPr>
            </a:p>
          </p:txBody>
        </p:sp>
        <p:sp>
          <p:nvSpPr>
            <p:cNvPr id="55" name="文字方塊 54"/>
            <p:cNvSpPr txBox="1"/>
            <p:nvPr/>
          </p:nvSpPr>
          <p:spPr>
            <a:xfrm>
              <a:off x="4679966" y="5342871"/>
              <a:ext cx="2942747" cy="1084001"/>
            </a:xfrm>
            <a:prstGeom prst="rect">
              <a:avLst/>
            </a:prstGeom>
            <a:noFill/>
            <a:ln>
              <a:noFill/>
            </a:ln>
          </p:spPr>
          <p:style>
            <a:lnRef idx="2">
              <a:schemeClr val="accent5"/>
            </a:lnRef>
            <a:fillRef idx="1">
              <a:schemeClr val="lt1"/>
            </a:fillRef>
            <a:effectRef idx="0">
              <a:schemeClr val="accent5"/>
            </a:effectRef>
            <a:fontRef idx="minor">
              <a:schemeClr val="dk1"/>
            </a:fontRef>
          </p:style>
          <p:txBody>
            <a:bodyPr wrap="square">
              <a:spAutoFit/>
            </a:bodyPr>
            <a:lstStyle/>
            <a:p>
              <a:pPr algn="ctr">
                <a:defRPr/>
              </a:pPr>
              <a:r>
                <a:rPr lang="zh-TW" altLang="en-US" sz="2000" dirty="0">
                  <a:solidFill>
                    <a:schemeClr val="bg1"/>
                  </a:solidFill>
                  <a:latin typeface="+mn-ea"/>
                </a:rPr>
                <a:t>免試</a:t>
              </a:r>
              <a:r>
                <a:rPr lang="en-US" altLang="zh-TW" sz="2000" dirty="0">
                  <a:solidFill>
                    <a:schemeClr val="bg1"/>
                  </a:solidFill>
                  <a:latin typeface="+mn-ea"/>
                </a:rPr>
                <a:t>30+</a:t>
              </a:r>
              <a:r>
                <a:rPr lang="zh-TW" altLang="en-US" sz="2000" dirty="0">
                  <a:solidFill>
                    <a:schemeClr val="bg1"/>
                  </a:solidFill>
                  <a:latin typeface="+mn-ea"/>
                </a:rPr>
                <a:t>特招</a:t>
              </a:r>
              <a:r>
                <a:rPr lang="en-US" altLang="zh-TW" sz="2000" dirty="0">
                  <a:solidFill>
                    <a:schemeClr val="bg1"/>
                  </a:solidFill>
                  <a:latin typeface="+mn-ea"/>
                </a:rPr>
                <a:t>1</a:t>
              </a:r>
              <a:endParaRPr lang="zh-TW" altLang="en-US" sz="2000" dirty="0">
                <a:solidFill>
                  <a:schemeClr val="bg1"/>
                </a:solidFill>
                <a:latin typeface="+mn-ea"/>
              </a:endParaRPr>
            </a:p>
            <a:p>
              <a:pPr algn="ctr">
                <a:defRPr/>
              </a:pPr>
              <a:r>
                <a:rPr lang="zh-TW" altLang="en-US" sz="2000" dirty="0">
                  <a:solidFill>
                    <a:schemeClr val="bg1"/>
                  </a:solidFill>
                  <a:latin typeface="+mn-ea"/>
                </a:rPr>
                <a:t>志願表   </a:t>
              </a:r>
              <a:r>
                <a:rPr lang="en-US" altLang="zh-TW" sz="2000" dirty="0">
                  <a:solidFill>
                    <a:schemeClr val="bg1"/>
                  </a:solidFill>
                  <a:latin typeface="+mn-ea"/>
                </a:rPr>
                <a:t>30+1</a:t>
              </a:r>
              <a:r>
                <a:rPr lang="en-US" altLang="zh-TW" sz="2000" b="1" dirty="0">
                  <a:solidFill>
                    <a:schemeClr val="bg1"/>
                  </a:solidFill>
                  <a:latin typeface="+mn-ea"/>
                </a:rPr>
                <a:t>(C0)</a:t>
              </a:r>
              <a:endParaRPr lang="zh-TW" altLang="en-US" sz="2000" b="1" dirty="0">
                <a:solidFill>
                  <a:schemeClr val="bg1"/>
                </a:solidFill>
                <a:latin typeface="+mn-ea"/>
              </a:endParaRPr>
            </a:p>
            <a:p>
              <a:pPr>
                <a:defRPr/>
              </a:pPr>
              <a:endParaRPr lang="zh-TW" altLang="en-US" sz="2000" dirty="0">
                <a:solidFill>
                  <a:schemeClr val="bg1"/>
                </a:solidFill>
                <a:latin typeface="+mn-ea"/>
              </a:endParaRPr>
            </a:p>
          </p:txBody>
        </p:sp>
        <p:sp>
          <p:nvSpPr>
            <p:cNvPr id="62" name="文字方塊 61"/>
            <p:cNvSpPr txBox="1"/>
            <p:nvPr/>
          </p:nvSpPr>
          <p:spPr>
            <a:xfrm>
              <a:off x="8556331" y="2529557"/>
              <a:ext cx="793082" cy="4039243"/>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zh-TW" altLang="en-US" sz="2400" dirty="0">
                  <a:solidFill>
                    <a:schemeClr val="bg1"/>
                  </a:solidFill>
                  <a:latin typeface="+mn-ea"/>
                </a:rPr>
                <a:t>列印志願表</a:t>
              </a:r>
              <a:endParaRPr lang="en-US" altLang="zh-TW" sz="2400" dirty="0">
                <a:solidFill>
                  <a:schemeClr val="bg1"/>
                </a:solidFill>
                <a:latin typeface="+mn-ea"/>
              </a:endParaRPr>
            </a:p>
            <a:p>
              <a:pPr>
                <a:defRPr/>
              </a:pPr>
              <a:r>
                <a:rPr lang="zh-TW" altLang="en-US" sz="2400" dirty="0">
                  <a:solidFill>
                    <a:schemeClr val="bg1"/>
                  </a:solidFill>
                  <a:latin typeface="+mn-ea"/>
                </a:rPr>
                <a:t>，家長簽名</a:t>
              </a:r>
            </a:p>
          </p:txBody>
        </p:sp>
        <p:sp>
          <p:nvSpPr>
            <p:cNvPr id="63" name="文字方塊 62"/>
            <p:cNvSpPr txBox="1"/>
            <p:nvPr/>
          </p:nvSpPr>
          <p:spPr>
            <a:xfrm>
              <a:off x="10572673" y="1898411"/>
              <a:ext cx="638872" cy="5221874"/>
            </a:xfrm>
            <a:prstGeom prst="rect">
              <a:avLst/>
            </a:prstGeom>
            <a:noFill/>
            <a:ln>
              <a:noFill/>
            </a:ln>
          </p:spPr>
          <p:style>
            <a:lnRef idx="2">
              <a:schemeClr val="accent6"/>
            </a:lnRef>
            <a:fillRef idx="1">
              <a:schemeClr val="lt1"/>
            </a:fillRef>
            <a:effectRef idx="0">
              <a:schemeClr val="accent6"/>
            </a:effectRef>
            <a:fontRef idx="minor">
              <a:schemeClr val="dk1"/>
            </a:fontRef>
          </p:style>
          <p:txBody>
            <a:bodyPr>
              <a:spAutoFit/>
            </a:bodyPr>
            <a:lstStyle/>
            <a:p>
              <a:pPr>
                <a:defRPr/>
              </a:pPr>
              <a:r>
                <a:rPr lang="zh-TW" altLang="en-US" sz="2400" dirty="0">
                  <a:solidFill>
                    <a:schemeClr val="bg1"/>
                  </a:solidFill>
                  <a:latin typeface="+mn-ea"/>
                </a:rPr>
                <a:t>同時選填志願</a:t>
              </a:r>
              <a:endParaRPr lang="en-US" altLang="zh-TW" sz="2400" dirty="0">
                <a:solidFill>
                  <a:schemeClr val="bg1"/>
                </a:solidFill>
                <a:latin typeface="+mn-ea"/>
              </a:endParaRPr>
            </a:p>
            <a:p>
              <a:pPr>
                <a:defRPr/>
              </a:pPr>
              <a:r>
                <a:rPr lang="zh-TW" altLang="en-US" sz="2400" dirty="0">
                  <a:solidFill>
                    <a:schemeClr val="bg1"/>
                  </a:solidFill>
                  <a:latin typeface="+mn-ea"/>
                </a:rPr>
                <a:t>，一次分發到位</a:t>
              </a:r>
            </a:p>
          </p:txBody>
        </p:sp>
      </p:grpSp>
      <p:sp>
        <p:nvSpPr>
          <p:cNvPr id="65" name="文字方塊 24"/>
          <p:cNvSpPr txBox="1">
            <a:spLocks noChangeArrowheads="1"/>
          </p:cNvSpPr>
          <p:nvPr/>
        </p:nvSpPr>
        <p:spPr bwMode="auto">
          <a:xfrm>
            <a:off x="4748252" y="1421085"/>
            <a:ext cx="2447925" cy="461665"/>
          </a:xfrm>
          <a:prstGeom prst="rect">
            <a:avLst/>
          </a:prstGeom>
          <a:noFill/>
          <a:ln w="9525">
            <a:noFill/>
            <a:miter lim="800000"/>
            <a:headEnd/>
            <a:tailEnd/>
          </a:ln>
        </p:spPr>
        <p:txBody>
          <a:bodyPr>
            <a:spAutoFit/>
          </a:bodyPr>
          <a:lstStyle/>
          <a:p>
            <a:pPr algn="ctr" eaLnBrk="1" hangingPunct="1">
              <a:defRPr/>
            </a:pPr>
            <a:r>
              <a:rPr lang="zh-TW" altLang="en-US" sz="2400" dirty="0">
                <a:solidFill>
                  <a:prstClr val="black"/>
                </a:solidFill>
              </a:rPr>
              <a:t>志願選填系統</a:t>
            </a:r>
          </a:p>
        </p:txBody>
      </p:sp>
      <p:sp>
        <p:nvSpPr>
          <p:cNvPr id="103" name="Arrow: Chevron 51">
            <a:extLst>
              <a:ext uri="{FF2B5EF4-FFF2-40B4-BE49-F238E27FC236}">
                <a16:creationId xmlns:a16="http://schemas.microsoft.com/office/drawing/2014/main" id="{421BF210-F8C0-47E7-92CA-34F5EF9AA6FA}"/>
              </a:ext>
            </a:extLst>
          </p:cNvPr>
          <p:cNvSpPr/>
          <p:nvPr/>
        </p:nvSpPr>
        <p:spPr>
          <a:xfrm rot="10800000" flipH="1" flipV="1">
            <a:off x="9167645" y="3704671"/>
            <a:ext cx="302015" cy="190350"/>
          </a:xfrm>
          <a:prstGeom prst="chevron">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向右箭號 1"/>
          <p:cNvSpPr/>
          <p:nvPr/>
        </p:nvSpPr>
        <p:spPr>
          <a:xfrm>
            <a:off x="4221749" y="2535645"/>
            <a:ext cx="543731" cy="23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0" name="向右箭號 49"/>
          <p:cNvSpPr/>
          <p:nvPr/>
        </p:nvSpPr>
        <p:spPr>
          <a:xfrm>
            <a:off x="4228813" y="3664059"/>
            <a:ext cx="543731" cy="23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1" name="向右箭號 50"/>
          <p:cNvSpPr/>
          <p:nvPr/>
        </p:nvSpPr>
        <p:spPr>
          <a:xfrm>
            <a:off x="4204521" y="4909876"/>
            <a:ext cx="543731" cy="2309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2" name="向右箭號 51"/>
          <p:cNvSpPr/>
          <p:nvPr/>
        </p:nvSpPr>
        <p:spPr>
          <a:xfrm>
            <a:off x="7607301" y="3484236"/>
            <a:ext cx="618995" cy="544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56" name="向右箭號 55"/>
          <p:cNvSpPr/>
          <p:nvPr/>
        </p:nvSpPr>
        <p:spPr>
          <a:xfrm>
            <a:off x="9079413" y="3556196"/>
            <a:ext cx="618995" cy="54485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33668913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5" y="636937"/>
            <a:ext cx="2956847" cy="16664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68</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6"/>
            <a:ext cx="6535563" cy="677108"/>
          </a:xfrm>
          <a:prstGeom prst="rect">
            <a:avLst/>
          </a:prstGeom>
          <a:noFill/>
        </p:spPr>
        <p:txBody>
          <a:bodyPr wrap="square" lIns="0" tIns="0" rIns="0" bIns="0" rtlCol="0" anchor="t">
            <a:spAutoFit/>
          </a:bodyPr>
          <a:lstStyle/>
          <a:p>
            <a:pPr algn="ctr"/>
            <a:r>
              <a:rPr lang="zh-TW" altLang="en-US" sz="4400" b="1" dirty="0"/>
              <a:t>基北區適性入學報名查詢</a:t>
            </a:r>
            <a:endParaRPr lang="en-US" sz="4400" b="1" dirty="0"/>
          </a:p>
        </p:txBody>
      </p:sp>
      <p:sp>
        <p:nvSpPr>
          <p:cNvPr id="2" name="矩形 1"/>
          <p:cNvSpPr/>
          <p:nvPr/>
        </p:nvSpPr>
        <p:spPr>
          <a:xfrm>
            <a:off x="2676571" y="1014270"/>
            <a:ext cx="3386440" cy="369332"/>
          </a:xfrm>
          <a:prstGeom prst="rect">
            <a:avLst/>
          </a:prstGeom>
        </p:spPr>
        <p:txBody>
          <a:bodyPr wrap="none">
            <a:spAutoFit/>
          </a:bodyPr>
          <a:lstStyle/>
          <a:p>
            <a:r>
              <a:rPr lang="zh-TW" altLang="en-US" dirty="0">
                <a:latin typeface="+mn-ea"/>
              </a:rPr>
              <a:t>網址</a:t>
            </a:r>
            <a:r>
              <a:rPr lang="en-US" altLang="zh-TW" dirty="0">
                <a:latin typeface="+mn-ea"/>
              </a:rPr>
              <a:t>:http://www.ttk.entry.edu.tw</a:t>
            </a:r>
            <a:endParaRPr lang="zh-TW" altLang="en-US" dirty="0">
              <a:latin typeface="+mn-ea"/>
            </a:endParaRPr>
          </a:p>
        </p:txBody>
      </p:sp>
      <p:pic>
        <p:nvPicPr>
          <p:cNvPr id="4" name="圖片 3"/>
          <p:cNvPicPr>
            <a:picLocks noChangeAspect="1"/>
          </p:cNvPicPr>
          <p:nvPr/>
        </p:nvPicPr>
        <p:blipFill>
          <a:blip r:embed="rId2"/>
          <a:stretch>
            <a:fillRect/>
          </a:stretch>
        </p:blipFill>
        <p:spPr>
          <a:xfrm>
            <a:off x="1337094" y="1386825"/>
            <a:ext cx="8357069" cy="5471175"/>
          </a:xfrm>
          <a:prstGeom prst="rect">
            <a:avLst/>
          </a:prstGeom>
        </p:spPr>
      </p:pic>
    </p:spTree>
    <p:extLst>
      <p:ext uri="{BB962C8B-B14F-4D97-AF65-F5344CB8AC3E}">
        <p14:creationId xmlns:p14="http://schemas.microsoft.com/office/powerpoint/2010/main" val="218009899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1" y="640943"/>
            <a:ext cx="326449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69</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6"/>
            <a:ext cx="6535563" cy="677108"/>
          </a:xfrm>
          <a:prstGeom prst="rect">
            <a:avLst/>
          </a:prstGeom>
          <a:noFill/>
        </p:spPr>
        <p:txBody>
          <a:bodyPr wrap="square" lIns="0" tIns="0" rIns="0" bIns="0" rtlCol="0" anchor="t">
            <a:spAutoFit/>
          </a:bodyPr>
          <a:lstStyle/>
          <a:p>
            <a:pPr algn="ctr"/>
            <a:r>
              <a:rPr lang="zh-TW" altLang="en-US" sz="4400" b="1" dirty="0">
                <a:latin typeface="+mn-ea"/>
              </a:rPr>
              <a:t>免試入學模擬志願選填</a:t>
            </a:r>
            <a:endParaRPr lang="en-US" sz="4400" b="1" dirty="0">
              <a:latin typeface="+mn-ea"/>
            </a:endParaRPr>
          </a:p>
        </p:txBody>
      </p:sp>
      <p:sp>
        <p:nvSpPr>
          <p:cNvPr id="3" name="矩形 2"/>
          <p:cNvSpPr/>
          <p:nvPr/>
        </p:nvSpPr>
        <p:spPr>
          <a:xfrm>
            <a:off x="1996872" y="1318043"/>
            <a:ext cx="8886825" cy="4647426"/>
          </a:xfrm>
          <a:prstGeom prst="rect">
            <a:avLst/>
          </a:prstGeom>
        </p:spPr>
        <p:txBody>
          <a:bodyPr wrap="square">
            <a:spAutoFit/>
          </a:bodyPr>
          <a:lstStyle/>
          <a:p>
            <a:pPr>
              <a:spcBef>
                <a:spcPts val="1200"/>
              </a:spcBef>
            </a:pPr>
            <a:r>
              <a:rPr lang="zh-TW" altLang="en-US" sz="3200" dirty="0">
                <a:latin typeface="+mn-ea"/>
              </a:rPr>
              <a:t>英文網址：</a:t>
            </a:r>
            <a:r>
              <a:rPr lang="en-US" altLang="zh-TW" sz="3200" dirty="0">
                <a:latin typeface="+mn-ea"/>
                <a:hlinkClick r:id="rId2"/>
              </a:rPr>
              <a:t>https://ttk.entry.edu.tw</a:t>
            </a:r>
            <a:endParaRPr lang="zh-TW" altLang="en-US" sz="3200" dirty="0">
              <a:latin typeface="+mn-ea"/>
            </a:endParaRPr>
          </a:p>
          <a:p>
            <a:pPr>
              <a:spcBef>
                <a:spcPts val="1200"/>
              </a:spcBef>
            </a:pPr>
            <a:r>
              <a:rPr lang="zh-TW" altLang="en-US" sz="3200" dirty="0">
                <a:latin typeface="+mn-ea"/>
              </a:rPr>
              <a:t>第一次模擬志願選填：</a:t>
            </a:r>
            <a:r>
              <a:rPr lang="en-US" altLang="zh-TW" sz="3200" dirty="0">
                <a:solidFill>
                  <a:srgbClr val="FF0000"/>
                </a:solidFill>
                <a:latin typeface="+mn-ea"/>
              </a:rPr>
              <a:t>111.12.26.~112.1.13.</a:t>
            </a:r>
            <a:br>
              <a:rPr lang="zh-TW" altLang="en-US" sz="3200" dirty="0">
                <a:solidFill>
                  <a:srgbClr val="FF0000"/>
                </a:solidFill>
                <a:latin typeface="+mn-ea"/>
              </a:rPr>
            </a:br>
            <a:r>
              <a:rPr lang="zh-TW" altLang="en-US" sz="3200" dirty="0">
                <a:latin typeface="+mn-ea"/>
              </a:rPr>
              <a:t>（沒有特色招生志願的選填）</a:t>
            </a:r>
          </a:p>
          <a:p>
            <a:pPr>
              <a:spcBef>
                <a:spcPts val="1200"/>
              </a:spcBef>
            </a:pPr>
            <a:r>
              <a:rPr lang="zh-TW" altLang="en-US" sz="3200" dirty="0">
                <a:latin typeface="+mn-ea"/>
              </a:rPr>
              <a:t>第二次模擬志願選填：</a:t>
            </a:r>
            <a:r>
              <a:rPr lang="en-US" altLang="zh-TW" sz="3200" dirty="0">
                <a:solidFill>
                  <a:srgbClr val="FF0000"/>
                </a:solidFill>
                <a:latin typeface="+mn-ea"/>
              </a:rPr>
              <a:t>112.3.28.~112.4.12.</a:t>
            </a:r>
            <a:br>
              <a:rPr lang="en-US" altLang="zh-TW" sz="3200" dirty="0">
                <a:solidFill>
                  <a:srgbClr val="FF0000"/>
                </a:solidFill>
                <a:latin typeface="+mn-ea"/>
              </a:rPr>
            </a:br>
            <a:r>
              <a:rPr lang="zh-TW" altLang="en-US" sz="3200" dirty="0">
                <a:latin typeface="+mn-ea"/>
              </a:rPr>
              <a:t>（包含特色招生志願的選填）</a:t>
            </a:r>
          </a:p>
          <a:p>
            <a:pPr>
              <a:spcBef>
                <a:spcPts val="1200"/>
              </a:spcBef>
            </a:pPr>
            <a:r>
              <a:rPr lang="zh-TW" altLang="en-US" sz="3200" dirty="0">
                <a:latin typeface="+mn-ea"/>
              </a:rPr>
              <a:t>第三次模擬志願選填：</a:t>
            </a:r>
            <a:r>
              <a:rPr lang="en-US" altLang="zh-TW" sz="3200" dirty="0">
                <a:solidFill>
                  <a:srgbClr val="FF0000"/>
                </a:solidFill>
                <a:latin typeface="+mn-ea"/>
              </a:rPr>
              <a:t>112.6.12.</a:t>
            </a:r>
            <a:r>
              <a:rPr lang="zh-TW" altLang="en-US" sz="3200" dirty="0">
                <a:solidFill>
                  <a:srgbClr val="FF0000"/>
                </a:solidFill>
                <a:latin typeface="+mn-ea"/>
              </a:rPr>
              <a:t> </a:t>
            </a:r>
            <a:r>
              <a:rPr lang="en-US" altLang="zh-TW" sz="3200" dirty="0">
                <a:solidFill>
                  <a:srgbClr val="FF0000"/>
                </a:solidFill>
                <a:latin typeface="+mn-ea"/>
              </a:rPr>
              <a:t>~112.6.20.</a:t>
            </a:r>
            <a:br>
              <a:rPr lang="en-US" altLang="zh-TW" sz="3200" dirty="0">
                <a:solidFill>
                  <a:srgbClr val="FF0000"/>
                </a:solidFill>
                <a:latin typeface="+mn-ea"/>
              </a:rPr>
            </a:br>
            <a:r>
              <a:rPr lang="zh-TW" altLang="en-US" sz="3200" dirty="0">
                <a:latin typeface="+mn-ea"/>
              </a:rPr>
              <a:t> </a:t>
            </a:r>
            <a:r>
              <a:rPr lang="en-US" altLang="zh-TW" sz="3200" dirty="0">
                <a:latin typeface="+mn-ea"/>
              </a:rPr>
              <a:t>(</a:t>
            </a:r>
            <a:r>
              <a:rPr lang="zh-TW" altLang="en-US" sz="3200" dirty="0">
                <a:latin typeface="+mn-ea"/>
              </a:rPr>
              <a:t>模擬志願選填的資料可保留到正式選填時</a:t>
            </a:r>
            <a:r>
              <a:rPr lang="en-US" altLang="zh-TW" sz="3200" dirty="0">
                <a:latin typeface="+mn-ea"/>
              </a:rPr>
              <a:t>)</a:t>
            </a:r>
          </a:p>
          <a:p>
            <a:pPr>
              <a:spcBef>
                <a:spcPts val="1200"/>
              </a:spcBef>
            </a:pPr>
            <a:r>
              <a:rPr lang="zh-TW" altLang="en-US" sz="3200" dirty="0">
                <a:latin typeface="+mn-ea"/>
              </a:rPr>
              <a:t>正式選填：</a:t>
            </a:r>
            <a:r>
              <a:rPr lang="en-US" altLang="zh-TW" sz="3200" dirty="0">
                <a:solidFill>
                  <a:srgbClr val="FF0000"/>
                </a:solidFill>
                <a:latin typeface="+mn-ea"/>
              </a:rPr>
              <a:t>112.6.21.</a:t>
            </a:r>
            <a:r>
              <a:rPr lang="zh-TW" altLang="en-US" sz="3200" dirty="0">
                <a:solidFill>
                  <a:srgbClr val="FF0000"/>
                </a:solidFill>
                <a:latin typeface="+mn-ea"/>
              </a:rPr>
              <a:t> </a:t>
            </a:r>
            <a:r>
              <a:rPr lang="en-US" altLang="zh-TW" sz="3200" dirty="0">
                <a:solidFill>
                  <a:srgbClr val="FF0000"/>
                </a:solidFill>
                <a:latin typeface="+mn-ea"/>
              </a:rPr>
              <a:t>~112.6.29.</a:t>
            </a:r>
            <a:endParaRPr lang="zh-TW" altLang="en-US" sz="3200" dirty="0">
              <a:solidFill>
                <a:srgbClr val="FF0000"/>
              </a:solidFill>
              <a:latin typeface="+mn-ea"/>
            </a:endParaRPr>
          </a:p>
        </p:txBody>
      </p:sp>
    </p:spTree>
    <p:extLst>
      <p:ext uri="{BB962C8B-B14F-4D97-AF65-F5344CB8AC3E}">
        <p14:creationId xmlns:p14="http://schemas.microsoft.com/office/powerpoint/2010/main" val="247258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0" y="636938"/>
            <a:ext cx="4341341" cy="169999"/>
          </a:xfrm>
          <a:prstGeom prst="rect">
            <a:avLst/>
          </a:prstGeom>
          <a:pattFill prst="zigZag">
            <a:fgClr>
              <a:schemeClr val="accent5">
                <a:lumMod val="75000"/>
              </a:schemeClr>
            </a:fgClr>
            <a:bgClr>
              <a:schemeClr val="accent5">
                <a:lumMod val="50000"/>
              </a:schemeClr>
            </a:bgClr>
          </a:patt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9E21BCBC-95AD-472E-B71B-712C78CF5E1C}"/>
              </a:ext>
            </a:extLst>
          </p:cNvPr>
          <p:cNvSpPr/>
          <p:nvPr/>
        </p:nvSpPr>
        <p:spPr>
          <a:xfrm>
            <a:off x="11239503" y="6356358"/>
            <a:ext cx="952500" cy="365125"/>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8" name="TextBox 7">
            <a:extLst>
              <a:ext uri="{FF2B5EF4-FFF2-40B4-BE49-F238E27FC236}">
                <a16:creationId xmlns:a16="http://schemas.microsoft.com/office/drawing/2014/main" id="{5A0151CA-4F17-486D-A55B-4FFDBA3708A3}"/>
              </a:ext>
            </a:extLst>
          </p:cNvPr>
          <p:cNvSpPr txBox="1"/>
          <p:nvPr/>
        </p:nvSpPr>
        <p:spPr>
          <a:xfrm>
            <a:off x="4272481" y="388035"/>
            <a:ext cx="3647040" cy="677108"/>
          </a:xfrm>
          <a:prstGeom prst="rect">
            <a:avLst/>
          </a:prstGeom>
          <a:noFill/>
        </p:spPr>
        <p:txBody>
          <a:bodyPr wrap="square" lIns="0" tIns="0" rIns="0" bIns="0" rtlCol="0" anchor="t">
            <a:spAutoFit/>
          </a:bodyPr>
          <a:lstStyle/>
          <a:p>
            <a:pPr algn="ctr"/>
            <a:r>
              <a:rPr lang="zh-TW" altLang="en-US" sz="4400" b="1" dirty="0"/>
              <a:t>多元入學管道</a:t>
            </a:r>
            <a:endParaRPr lang="en-US" sz="4400" b="1" dirty="0"/>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590639" y="6356358"/>
            <a:ext cx="201312" cy="365125"/>
          </a:xfrm>
        </p:spPr>
        <p:txBody>
          <a:bodyPr/>
          <a:lstStyle/>
          <a:p>
            <a:fld id="{1046B996-B622-4B67-A455-51FC79324563}" type="slidenum">
              <a:rPr lang="en-US" sz="1600" smtClean="0">
                <a:solidFill>
                  <a:schemeClr val="bg1"/>
                </a:solidFill>
              </a:rPr>
              <a:t>7</a:t>
            </a:fld>
            <a:endParaRPr lang="en-US" sz="1600" dirty="0">
              <a:solidFill>
                <a:schemeClr val="bg1"/>
              </a:solidFill>
            </a:endParaRPr>
          </a:p>
        </p:txBody>
      </p:sp>
      <p:sp>
        <p:nvSpPr>
          <p:cNvPr id="4" name="Rectangle 3">
            <a:extLst>
              <a:ext uri="{FF2B5EF4-FFF2-40B4-BE49-F238E27FC236}">
                <a16:creationId xmlns:a16="http://schemas.microsoft.com/office/drawing/2014/main" id="{38C37A62-D4DE-47E8-8D85-CB5A7DC56BA2}"/>
              </a:ext>
            </a:extLst>
          </p:cNvPr>
          <p:cNvSpPr/>
          <p:nvPr/>
        </p:nvSpPr>
        <p:spPr>
          <a:xfrm>
            <a:off x="1778521" y="1302771"/>
            <a:ext cx="2493963" cy="730024"/>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免試入學</a:t>
            </a:r>
            <a:endParaRPr lang="en-US" sz="3200" dirty="0"/>
          </a:p>
        </p:txBody>
      </p:sp>
      <p:sp>
        <p:nvSpPr>
          <p:cNvPr id="38" name="Rectangle 37">
            <a:extLst>
              <a:ext uri="{FF2B5EF4-FFF2-40B4-BE49-F238E27FC236}">
                <a16:creationId xmlns:a16="http://schemas.microsoft.com/office/drawing/2014/main" id="{7B772E86-F8B5-4309-AACD-AF6561137330}"/>
              </a:ext>
            </a:extLst>
          </p:cNvPr>
          <p:cNvSpPr/>
          <p:nvPr/>
        </p:nvSpPr>
        <p:spPr>
          <a:xfrm>
            <a:off x="7919521" y="1302771"/>
            <a:ext cx="2493963" cy="730024"/>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TW" altLang="en-US" sz="3200" dirty="0"/>
              <a:t>特色招生</a:t>
            </a:r>
            <a:endParaRPr lang="en-US" sz="3200" dirty="0"/>
          </a:p>
        </p:txBody>
      </p:sp>
      <p:sp>
        <p:nvSpPr>
          <p:cNvPr id="55" name="Rectangle 54">
            <a:extLst>
              <a:ext uri="{FF2B5EF4-FFF2-40B4-BE49-F238E27FC236}">
                <a16:creationId xmlns:a16="http://schemas.microsoft.com/office/drawing/2014/main" id="{E8759C5D-A89B-40A9-B3BD-54739605DAC6}"/>
              </a:ext>
            </a:extLst>
          </p:cNvPr>
          <p:cNvSpPr/>
          <p:nvPr/>
        </p:nvSpPr>
        <p:spPr>
          <a:xfrm>
            <a:off x="1778521" y="2032795"/>
            <a:ext cx="2493963" cy="446314"/>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639A7617-C89F-4E53-B90E-E3A0FC53B56B}"/>
              </a:ext>
            </a:extLst>
          </p:cNvPr>
          <p:cNvSpPr/>
          <p:nvPr/>
        </p:nvSpPr>
        <p:spPr>
          <a:xfrm>
            <a:off x="7919521" y="2032795"/>
            <a:ext cx="2493963" cy="4463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3435584E-47FC-45A5-AD11-6784E65E3757}"/>
              </a:ext>
            </a:extLst>
          </p:cNvPr>
          <p:cNvSpPr/>
          <p:nvPr/>
        </p:nvSpPr>
        <p:spPr>
          <a:xfrm>
            <a:off x="2725057" y="2178662"/>
            <a:ext cx="600895" cy="600894"/>
          </a:xfrm>
          <a:prstGeom prst="ellipse">
            <a:avLst/>
          </a:prstGeom>
          <a:solidFill>
            <a:schemeClr val="accent5">
              <a:lumMod val="75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6DAEF58D-E5D3-418E-8D55-21CD816C3A6F}"/>
              </a:ext>
            </a:extLst>
          </p:cNvPr>
          <p:cNvSpPr/>
          <p:nvPr/>
        </p:nvSpPr>
        <p:spPr>
          <a:xfrm>
            <a:off x="8866059" y="2178662"/>
            <a:ext cx="600895" cy="600894"/>
          </a:xfrm>
          <a:prstGeom prst="ellipse">
            <a:avLst/>
          </a:prstGeom>
          <a:solidFill>
            <a:schemeClr val="accent5">
              <a:lumMod val="50000"/>
            </a:schemeClr>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87DBEDF6-2BE5-40E5-913D-0A2AC361D6BC}"/>
              </a:ext>
            </a:extLst>
          </p:cNvPr>
          <p:cNvGrpSpPr/>
          <p:nvPr/>
        </p:nvGrpSpPr>
        <p:grpSpPr>
          <a:xfrm>
            <a:off x="2932637" y="2336234"/>
            <a:ext cx="185737" cy="285750"/>
            <a:chOff x="7666038" y="5922963"/>
            <a:chExt cx="185737" cy="285750"/>
          </a:xfrm>
          <a:solidFill>
            <a:schemeClr val="bg1"/>
          </a:solidFill>
        </p:grpSpPr>
        <p:sp>
          <p:nvSpPr>
            <p:cNvPr id="76" name="Freeform 3584">
              <a:extLst>
                <a:ext uri="{FF2B5EF4-FFF2-40B4-BE49-F238E27FC236}">
                  <a16:creationId xmlns:a16="http://schemas.microsoft.com/office/drawing/2014/main" id="{96B44FB5-B482-4520-AA3A-B239C765E6FF}"/>
                </a:ext>
              </a:extLst>
            </p:cNvPr>
            <p:cNvSpPr>
              <a:spLocks/>
            </p:cNvSpPr>
            <p:nvPr/>
          </p:nvSpPr>
          <p:spPr bwMode="auto">
            <a:xfrm>
              <a:off x="7689850" y="5922963"/>
              <a:ext cx="95250" cy="95250"/>
            </a:xfrm>
            <a:custGeom>
              <a:avLst/>
              <a:gdLst>
                <a:gd name="T0" fmla="*/ 133 w 240"/>
                <a:gd name="T1" fmla="*/ 239 h 240"/>
                <a:gd name="T2" fmla="*/ 156 w 240"/>
                <a:gd name="T3" fmla="*/ 235 h 240"/>
                <a:gd name="T4" fmla="*/ 177 w 240"/>
                <a:gd name="T5" fmla="*/ 226 h 240"/>
                <a:gd name="T6" fmla="*/ 197 w 240"/>
                <a:gd name="T7" fmla="*/ 212 h 240"/>
                <a:gd name="T8" fmla="*/ 213 w 240"/>
                <a:gd name="T9" fmla="*/ 196 h 240"/>
                <a:gd name="T10" fmla="*/ 226 w 240"/>
                <a:gd name="T11" fmla="*/ 177 h 240"/>
                <a:gd name="T12" fmla="*/ 235 w 240"/>
                <a:gd name="T13" fmla="*/ 155 h 240"/>
                <a:gd name="T14" fmla="*/ 240 w 240"/>
                <a:gd name="T15" fmla="*/ 132 h 240"/>
                <a:gd name="T16" fmla="*/ 240 w 240"/>
                <a:gd name="T17" fmla="*/ 108 h 240"/>
                <a:gd name="T18" fmla="*/ 235 w 240"/>
                <a:gd name="T19" fmla="*/ 83 h 240"/>
                <a:gd name="T20" fmla="*/ 226 w 240"/>
                <a:gd name="T21" fmla="*/ 63 h 240"/>
                <a:gd name="T22" fmla="*/ 213 w 240"/>
                <a:gd name="T23" fmla="*/ 43 h 240"/>
                <a:gd name="T24" fmla="*/ 197 w 240"/>
                <a:gd name="T25" fmla="*/ 27 h 240"/>
                <a:gd name="T26" fmla="*/ 177 w 240"/>
                <a:gd name="T27" fmla="*/ 14 h 240"/>
                <a:gd name="T28" fmla="*/ 156 w 240"/>
                <a:gd name="T29" fmla="*/ 5 h 240"/>
                <a:gd name="T30" fmla="*/ 133 w 240"/>
                <a:gd name="T31" fmla="*/ 0 h 240"/>
                <a:gd name="T32" fmla="*/ 108 w 240"/>
                <a:gd name="T33" fmla="*/ 0 h 240"/>
                <a:gd name="T34" fmla="*/ 85 w 240"/>
                <a:gd name="T35" fmla="*/ 5 h 240"/>
                <a:gd name="T36" fmla="*/ 63 w 240"/>
                <a:gd name="T37" fmla="*/ 14 h 240"/>
                <a:gd name="T38" fmla="*/ 44 w 240"/>
                <a:gd name="T39" fmla="*/ 27 h 240"/>
                <a:gd name="T40" fmla="*/ 27 w 240"/>
                <a:gd name="T41" fmla="*/ 43 h 240"/>
                <a:gd name="T42" fmla="*/ 14 w 240"/>
                <a:gd name="T43" fmla="*/ 63 h 240"/>
                <a:gd name="T44" fmla="*/ 5 w 240"/>
                <a:gd name="T45" fmla="*/ 83 h 240"/>
                <a:gd name="T46" fmla="*/ 0 w 240"/>
                <a:gd name="T47" fmla="*/ 108 h 240"/>
                <a:gd name="T48" fmla="*/ 0 w 240"/>
                <a:gd name="T49" fmla="*/ 132 h 240"/>
                <a:gd name="T50" fmla="*/ 5 w 240"/>
                <a:gd name="T51" fmla="*/ 155 h 240"/>
                <a:gd name="T52" fmla="*/ 14 w 240"/>
                <a:gd name="T53" fmla="*/ 177 h 240"/>
                <a:gd name="T54" fmla="*/ 27 w 240"/>
                <a:gd name="T55" fmla="*/ 196 h 240"/>
                <a:gd name="T56" fmla="*/ 44 w 240"/>
                <a:gd name="T57" fmla="*/ 212 h 240"/>
                <a:gd name="T58" fmla="*/ 63 w 240"/>
                <a:gd name="T59" fmla="*/ 226 h 240"/>
                <a:gd name="T60" fmla="*/ 85 w 240"/>
                <a:gd name="T61" fmla="*/ 235 h 240"/>
                <a:gd name="T62" fmla="*/ 108 w 240"/>
                <a:gd name="T63" fmla="*/ 239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0" h="240">
                  <a:moveTo>
                    <a:pt x="121" y="240"/>
                  </a:moveTo>
                  <a:lnTo>
                    <a:pt x="133" y="239"/>
                  </a:lnTo>
                  <a:lnTo>
                    <a:pt x="144" y="237"/>
                  </a:lnTo>
                  <a:lnTo>
                    <a:pt x="156" y="235"/>
                  </a:lnTo>
                  <a:lnTo>
                    <a:pt x="167" y="230"/>
                  </a:lnTo>
                  <a:lnTo>
                    <a:pt x="177" y="226"/>
                  </a:lnTo>
                  <a:lnTo>
                    <a:pt x="188" y="219"/>
                  </a:lnTo>
                  <a:lnTo>
                    <a:pt x="197" y="212"/>
                  </a:lnTo>
                  <a:lnTo>
                    <a:pt x="206" y="204"/>
                  </a:lnTo>
                  <a:lnTo>
                    <a:pt x="213" y="196"/>
                  </a:lnTo>
                  <a:lnTo>
                    <a:pt x="220" y="187"/>
                  </a:lnTo>
                  <a:lnTo>
                    <a:pt x="226" y="177"/>
                  </a:lnTo>
                  <a:lnTo>
                    <a:pt x="231" y="167"/>
                  </a:lnTo>
                  <a:lnTo>
                    <a:pt x="235" y="155"/>
                  </a:lnTo>
                  <a:lnTo>
                    <a:pt x="238" y="144"/>
                  </a:lnTo>
                  <a:lnTo>
                    <a:pt x="240" y="132"/>
                  </a:lnTo>
                  <a:lnTo>
                    <a:pt x="240" y="119"/>
                  </a:lnTo>
                  <a:lnTo>
                    <a:pt x="240" y="108"/>
                  </a:lnTo>
                  <a:lnTo>
                    <a:pt x="238" y="95"/>
                  </a:lnTo>
                  <a:lnTo>
                    <a:pt x="235" y="83"/>
                  </a:lnTo>
                  <a:lnTo>
                    <a:pt x="231" y="73"/>
                  </a:lnTo>
                  <a:lnTo>
                    <a:pt x="226" y="63"/>
                  </a:lnTo>
                  <a:lnTo>
                    <a:pt x="220" y="52"/>
                  </a:lnTo>
                  <a:lnTo>
                    <a:pt x="213" y="43"/>
                  </a:lnTo>
                  <a:lnTo>
                    <a:pt x="206" y="34"/>
                  </a:lnTo>
                  <a:lnTo>
                    <a:pt x="197" y="27"/>
                  </a:lnTo>
                  <a:lnTo>
                    <a:pt x="188" y="20"/>
                  </a:lnTo>
                  <a:lnTo>
                    <a:pt x="177" y="14"/>
                  </a:lnTo>
                  <a:lnTo>
                    <a:pt x="167" y="9"/>
                  </a:lnTo>
                  <a:lnTo>
                    <a:pt x="156" y="5"/>
                  </a:lnTo>
                  <a:lnTo>
                    <a:pt x="144" y="2"/>
                  </a:lnTo>
                  <a:lnTo>
                    <a:pt x="133" y="0"/>
                  </a:lnTo>
                  <a:lnTo>
                    <a:pt x="121" y="0"/>
                  </a:lnTo>
                  <a:lnTo>
                    <a:pt x="108" y="0"/>
                  </a:lnTo>
                  <a:lnTo>
                    <a:pt x="97" y="2"/>
                  </a:lnTo>
                  <a:lnTo>
                    <a:pt x="85" y="5"/>
                  </a:lnTo>
                  <a:lnTo>
                    <a:pt x="73" y="9"/>
                  </a:lnTo>
                  <a:lnTo>
                    <a:pt x="63" y="14"/>
                  </a:lnTo>
                  <a:lnTo>
                    <a:pt x="53" y="20"/>
                  </a:lnTo>
                  <a:lnTo>
                    <a:pt x="44" y="27"/>
                  </a:lnTo>
                  <a:lnTo>
                    <a:pt x="35" y="34"/>
                  </a:lnTo>
                  <a:lnTo>
                    <a:pt x="27" y="43"/>
                  </a:lnTo>
                  <a:lnTo>
                    <a:pt x="21" y="52"/>
                  </a:lnTo>
                  <a:lnTo>
                    <a:pt x="14" y="63"/>
                  </a:lnTo>
                  <a:lnTo>
                    <a:pt x="9" y="73"/>
                  </a:lnTo>
                  <a:lnTo>
                    <a:pt x="5" y="83"/>
                  </a:lnTo>
                  <a:lnTo>
                    <a:pt x="3" y="95"/>
                  </a:lnTo>
                  <a:lnTo>
                    <a:pt x="0" y="108"/>
                  </a:lnTo>
                  <a:lnTo>
                    <a:pt x="0" y="119"/>
                  </a:lnTo>
                  <a:lnTo>
                    <a:pt x="0" y="132"/>
                  </a:lnTo>
                  <a:lnTo>
                    <a:pt x="3" y="144"/>
                  </a:lnTo>
                  <a:lnTo>
                    <a:pt x="5" y="155"/>
                  </a:lnTo>
                  <a:lnTo>
                    <a:pt x="9" y="167"/>
                  </a:lnTo>
                  <a:lnTo>
                    <a:pt x="14" y="177"/>
                  </a:lnTo>
                  <a:lnTo>
                    <a:pt x="21" y="187"/>
                  </a:lnTo>
                  <a:lnTo>
                    <a:pt x="27" y="196"/>
                  </a:lnTo>
                  <a:lnTo>
                    <a:pt x="35" y="204"/>
                  </a:lnTo>
                  <a:lnTo>
                    <a:pt x="44" y="212"/>
                  </a:lnTo>
                  <a:lnTo>
                    <a:pt x="53" y="219"/>
                  </a:lnTo>
                  <a:lnTo>
                    <a:pt x="63" y="226"/>
                  </a:lnTo>
                  <a:lnTo>
                    <a:pt x="73" y="230"/>
                  </a:lnTo>
                  <a:lnTo>
                    <a:pt x="85" y="235"/>
                  </a:lnTo>
                  <a:lnTo>
                    <a:pt x="97" y="237"/>
                  </a:lnTo>
                  <a:lnTo>
                    <a:pt x="108" y="239"/>
                  </a:lnTo>
                  <a:lnTo>
                    <a:pt x="121" y="24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7" name="Freeform 3585">
              <a:extLst>
                <a:ext uri="{FF2B5EF4-FFF2-40B4-BE49-F238E27FC236}">
                  <a16:creationId xmlns:a16="http://schemas.microsoft.com/office/drawing/2014/main" id="{A67E8C55-21FF-4E70-BE34-E5F2389FE377}"/>
                </a:ext>
              </a:extLst>
            </p:cNvPr>
            <p:cNvSpPr>
              <a:spLocks/>
            </p:cNvSpPr>
            <p:nvPr/>
          </p:nvSpPr>
          <p:spPr bwMode="auto">
            <a:xfrm>
              <a:off x="7666038" y="6027738"/>
              <a:ext cx="142875" cy="180975"/>
            </a:xfrm>
            <a:custGeom>
              <a:avLst/>
              <a:gdLst>
                <a:gd name="T0" fmla="*/ 361 w 361"/>
                <a:gd name="T1" fmla="*/ 0 h 456"/>
                <a:gd name="T2" fmla="*/ 200 w 361"/>
                <a:gd name="T3" fmla="*/ 0 h 456"/>
                <a:gd name="T4" fmla="*/ 216 w 361"/>
                <a:gd name="T5" fmla="*/ 202 h 456"/>
                <a:gd name="T6" fmla="*/ 214 w 361"/>
                <a:gd name="T7" fmla="*/ 204 h 456"/>
                <a:gd name="T8" fmla="*/ 213 w 361"/>
                <a:gd name="T9" fmla="*/ 206 h 456"/>
                <a:gd name="T10" fmla="*/ 184 w 361"/>
                <a:gd name="T11" fmla="*/ 237 h 456"/>
                <a:gd name="T12" fmla="*/ 181 w 361"/>
                <a:gd name="T13" fmla="*/ 238 h 456"/>
                <a:gd name="T14" fmla="*/ 178 w 361"/>
                <a:gd name="T15" fmla="*/ 238 h 456"/>
                <a:gd name="T16" fmla="*/ 177 w 361"/>
                <a:gd name="T17" fmla="*/ 238 h 456"/>
                <a:gd name="T18" fmla="*/ 175 w 361"/>
                <a:gd name="T19" fmla="*/ 237 h 456"/>
                <a:gd name="T20" fmla="*/ 144 w 361"/>
                <a:gd name="T21" fmla="*/ 206 h 456"/>
                <a:gd name="T22" fmla="*/ 142 w 361"/>
                <a:gd name="T23" fmla="*/ 204 h 456"/>
                <a:gd name="T24" fmla="*/ 142 w 361"/>
                <a:gd name="T25" fmla="*/ 202 h 456"/>
                <a:gd name="T26" fmla="*/ 158 w 361"/>
                <a:gd name="T27" fmla="*/ 0 h 456"/>
                <a:gd name="T28" fmla="*/ 0 w 361"/>
                <a:gd name="T29" fmla="*/ 0 h 456"/>
                <a:gd name="T30" fmla="*/ 0 w 361"/>
                <a:gd name="T31" fmla="*/ 12 h 456"/>
                <a:gd name="T32" fmla="*/ 1 w 361"/>
                <a:gd name="T33" fmla="*/ 36 h 456"/>
                <a:gd name="T34" fmla="*/ 2 w 361"/>
                <a:gd name="T35" fmla="*/ 59 h 456"/>
                <a:gd name="T36" fmla="*/ 6 w 361"/>
                <a:gd name="T37" fmla="*/ 81 h 456"/>
                <a:gd name="T38" fmla="*/ 10 w 361"/>
                <a:gd name="T39" fmla="*/ 102 h 456"/>
                <a:gd name="T40" fmla="*/ 15 w 361"/>
                <a:gd name="T41" fmla="*/ 121 h 456"/>
                <a:gd name="T42" fmla="*/ 20 w 361"/>
                <a:gd name="T43" fmla="*/ 139 h 456"/>
                <a:gd name="T44" fmla="*/ 28 w 361"/>
                <a:gd name="T45" fmla="*/ 157 h 456"/>
                <a:gd name="T46" fmla="*/ 35 w 361"/>
                <a:gd name="T47" fmla="*/ 172 h 456"/>
                <a:gd name="T48" fmla="*/ 44 w 361"/>
                <a:gd name="T49" fmla="*/ 188 h 456"/>
                <a:gd name="T50" fmla="*/ 51 w 361"/>
                <a:gd name="T51" fmla="*/ 201 h 456"/>
                <a:gd name="T52" fmla="*/ 60 w 361"/>
                <a:gd name="T53" fmla="*/ 213 h 456"/>
                <a:gd name="T54" fmla="*/ 69 w 361"/>
                <a:gd name="T55" fmla="*/ 225 h 456"/>
                <a:gd name="T56" fmla="*/ 80 w 361"/>
                <a:gd name="T57" fmla="*/ 235 h 456"/>
                <a:gd name="T58" fmla="*/ 89 w 361"/>
                <a:gd name="T59" fmla="*/ 244 h 456"/>
                <a:gd name="T60" fmla="*/ 99 w 361"/>
                <a:gd name="T61" fmla="*/ 252 h 456"/>
                <a:gd name="T62" fmla="*/ 108 w 361"/>
                <a:gd name="T63" fmla="*/ 258 h 456"/>
                <a:gd name="T64" fmla="*/ 108 w 361"/>
                <a:gd name="T65" fmla="*/ 456 h 456"/>
                <a:gd name="T66" fmla="*/ 253 w 361"/>
                <a:gd name="T67" fmla="*/ 456 h 456"/>
                <a:gd name="T68" fmla="*/ 253 w 361"/>
                <a:gd name="T69" fmla="*/ 258 h 456"/>
                <a:gd name="T70" fmla="*/ 262 w 361"/>
                <a:gd name="T71" fmla="*/ 252 h 456"/>
                <a:gd name="T72" fmla="*/ 272 w 361"/>
                <a:gd name="T73" fmla="*/ 244 h 456"/>
                <a:gd name="T74" fmla="*/ 281 w 361"/>
                <a:gd name="T75" fmla="*/ 235 h 456"/>
                <a:gd name="T76" fmla="*/ 291 w 361"/>
                <a:gd name="T77" fmla="*/ 225 h 456"/>
                <a:gd name="T78" fmla="*/ 300 w 361"/>
                <a:gd name="T79" fmla="*/ 213 h 456"/>
                <a:gd name="T80" fmla="*/ 309 w 361"/>
                <a:gd name="T81" fmla="*/ 201 h 456"/>
                <a:gd name="T82" fmla="*/ 318 w 361"/>
                <a:gd name="T83" fmla="*/ 188 h 456"/>
                <a:gd name="T84" fmla="*/ 326 w 361"/>
                <a:gd name="T85" fmla="*/ 172 h 456"/>
                <a:gd name="T86" fmla="*/ 334 w 361"/>
                <a:gd name="T87" fmla="*/ 157 h 456"/>
                <a:gd name="T88" fmla="*/ 340 w 361"/>
                <a:gd name="T89" fmla="*/ 139 h 456"/>
                <a:gd name="T90" fmla="*/ 345 w 361"/>
                <a:gd name="T91" fmla="*/ 121 h 456"/>
                <a:gd name="T92" fmla="*/ 351 w 361"/>
                <a:gd name="T93" fmla="*/ 102 h 456"/>
                <a:gd name="T94" fmla="*/ 356 w 361"/>
                <a:gd name="T95" fmla="*/ 81 h 456"/>
                <a:gd name="T96" fmla="*/ 358 w 361"/>
                <a:gd name="T97" fmla="*/ 59 h 456"/>
                <a:gd name="T98" fmla="*/ 359 w 361"/>
                <a:gd name="T99" fmla="*/ 36 h 456"/>
                <a:gd name="T100" fmla="*/ 361 w 361"/>
                <a:gd name="T101" fmla="*/ 12 h 456"/>
                <a:gd name="T102" fmla="*/ 361 w 361"/>
                <a:gd name="T103" fmla="*/ 0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61" h="456">
                  <a:moveTo>
                    <a:pt x="361" y="0"/>
                  </a:moveTo>
                  <a:lnTo>
                    <a:pt x="200" y="0"/>
                  </a:lnTo>
                  <a:lnTo>
                    <a:pt x="216" y="202"/>
                  </a:lnTo>
                  <a:lnTo>
                    <a:pt x="214" y="204"/>
                  </a:lnTo>
                  <a:lnTo>
                    <a:pt x="213" y="206"/>
                  </a:lnTo>
                  <a:lnTo>
                    <a:pt x="184" y="237"/>
                  </a:lnTo>
                  <a:lnTo>
                    <a:pt x="181" y="238"/>
                  </a:lnTo>
                  <a:lnTo>
                    <a:pt x="178" y="238"/>
                  </a:lnTo>
                  <a:lnTo>
                    <a:pt x="177" y="238"/>
                  </a:lnTo>
                  <a:lnTo>
                    <a:pt x="175" y="237"/>
                  </a:lnTo>
                  <a:lnTo>
                    <a:pt x="144" y="206"/>
                  </a:lnTo>
                  <a:lnTo>
                    <a:pt x="142" y="204"/>
                  </a:lnTo>
                  <a:lnTo>
                    <a:pt x="142" y="202"/>
                  </a:lnTo>
                  <a:lnTo>
                    <a:pt x="158" y="0"/>
                  </a:lnTo>
                  <a:lnTo>
                    <a:pt x="0" y="0"/>
                  </a:lnTo>
                  <a:lnTo>
                    <a:pt x="0" y="12"/>
                  </a:lnTo>
                  <a:lnTo>
                    <a:pt x="1" y="36"/>
                  </a:lnTo>
                  <a:lnTo>
                    <a:pt x="2" y="59"/>
                  </a:lnTo>
                  <a:lnTo>
                    <a:pt x="6" y="81"/>
                  </a:lnTo>
                  <a:lnTo>
                    <a:pt x="10" y="102"/>
                  </a:lnTo>
                  <a:lnTo>
                    <a:pt x="15" y="121"/>
                  </a:lnTo>
                  <a:lnTo>
                    <a:pt x="20" y="139"/>
                  </a:lnTo>
                  <a:lnTo>
                    <a:pt x="28" y="157"/>
                  </a:lnTo>
                  <a:lnTo>
                    <a:pt x="35" y="172"/>
                  </a:lnTo>
                  <a:lnTo>
                    <a:pt x="44" y="188"/>
                  </a:lnTo>
                  <a:lnTo>
                    <a:pt x="51" y="201"/>
                  </a:lnTo>
                  <a:lnTo>
                    <a:pt x="60" y="213"/>
                  </a:lnTo>
                  <a:lnTo>
                    <a:pt x="69" y="225"/>
                  </a:lnTo>
                  <a:lnTo>
                    <a:pt x="80" y="235"/>
                  </a:lnTo>
                  <a:lnTo>
                    <a:pt x="89" y="244"/>
                  </a:lnTo>
                  <a:lnTo>
                    <a:pt x="99" y="252"/>
                  </a:lnTo>
                  <a:lnTo>
                    <a:pt x="108" y="258"/>
                  </a:lnTo>
                  <a:lnTo>
                    <a:pt x="108" y="456"/>
                  </a:lnTo>
                  <a:lnTo>
                    <a:pt x="253" y="456"/>
                  </a:lnTo>
                  <a:lnTo>
                    <a:pt x="253" y="258"/>
                  </a:lnTo>
                  <a:lnTo>
                    <a:pt x="262" y="252"/>
                  </a:lnTo>
                  <a:lnTo>
                    <a:pt x="272" y="244"/>
                  </a:lnTo>
                  <a:lnTo>
                    <a:pt x="281" y="235"/>
                  </a:lnTo>
                  <a:lnTo>
                    <a:pt x="291" y="225"/>
                  </a:lnTo>
                  <a:lnTo>
                    <a:pt x="300" y="213"/>
                  </a:lnTo>
                  <a:lnTo>
                    <a:pt x="309" y="201"/>
                  </a:lnTo>
                  <a:lnTo>
                    <a:pt x="318" y="188"/>
                  </a:lnTo>
                  <a:lnTo>
                    <a:pt x="326" y="172"/>
                  </a:lnTo>
                  <a:lnTo>
                    <a:pt x="334" y="157"/>
                  </a:lnTo>
                  <a:lnTo>
                    <a:pt x="340" y="139"/>
                  </a:lnTo>
                  <a:lnTo>
                    <a:pt x="345" y="121"/>
                  </a:lnTo>
                  <a:lnTo>
                    <a:pt x="351" y="102"/>
                  </a:lnTo>
                  <a:lnTo>
                    <a:pt x="356" y="81"/>
                  </a:lnTo>
                  <a:lnTo>
                    <a:pt x="358" y="59"/>
                  </a:lnTo>
                  <a:lnTo>
                    <a:pt x="359" y="36"/>
                  </a:lnTo>
                  <a:lnTo>
                    <a:pt x="361" y="12"/>
                  </a:lnTo>
                  <a:lnTo>
                    <a:pt x="36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8" name="Freeform 3586">
              <a:extLst>
                <a:ext uri="{FF2B5EF4-FFF2-40B4-BE49-F238E27FC236}">
                  <a16:creationId xmlns:a16="http://schemas.microsoft.com/office/drawing/2014/main" id="{5CB9995B-2D17-41FC-AB98-322E7D6443C9}"/>
                </a:ext>
              </a:extLst>
            </p:cNvPr>
            <p:cNvSpPr>
              <a:spLocks/>
            </p:cNvSpPr>
            <p:nvPr/>
          </p:nvSpPr>
          <p:spPr bwMode="auto">
            <a:xfrm>
              <a:off x="7804150" y="6103938"/>
              <a:ext cx="47625" cy="104775"/>
            </a:xfrm>
            <a:custGeom>
              <a:avLst/>
              <a:gdLst>
                <a:gd name="T0" fmla="*/ 72 w 120"/>
                <a:gd name="T1" fmla="*/ 24 h 264"/>
                <a:gd name="T2" fmla="*/ 72 w 120"/>
                <a:gd name="T3" fmla="*/ 0 h 264"/>
                <a:gd name="T4" fmla="*/ 48 w 120"/>
                <a:gd name="T5" fmla="*/ 0 h 264"/>
                <a:gd name="T6" fmla="*/ 48 w 120"/>
                <a:gd name="T7" fmla="*/ 24 h 264"/>
                <a:gd name="T8" fmla="*/ 0 w 120"/>
                <a:gd name="T9" fmla="*/ 24 h 264"/>
                <a:gd name="T10" fmla="*/ 0 w 120"/>
                <a:gd name="T11" fmla="*/ 264 h 264"/>
                <a:gd name="T12" fmla="*/ 120 w 120"/>
                <a:gd name="T13" fmla="*/ 264 h 264"/>
                <a:gd name="T14" fmla="*/ 120 w 120"/>
                <a:gd name="T15" fmla="*/ 24 h 264"/>
                <a:gd name="T16" fmla="*/ 72 w 120"/>
                <a:gd name="T17" fmla="*/ 24 h 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20" h="264">
                  <a:moveTo>
                    <a:pt x="72" y="24"/>
                  </a:moveTo>
                  <a:lnTo>
                    <a:pt x="72" y="0"/>
                  </a:lnTo>
                  <a:lnTo>
                    <a:pt x="48" y="0"/>
                  </a:lnTo>
                  <a:lnTo>
                    <a:pt x="48" y="24"/>
                  </a:lnTo>
                  <a:lnTo>
                    <a:pt x="0" y="24"/>
                  </a:lnTo>
                  <a:lnTo>
                    <a:pt x="0" y="264"/>
                  </a:lnTo>
                  <a:lnTo>
                    <a:pt x="120" y="264"/>
                  </a:lnTo>
                  <a:lnTo>
                    <a:pt x="120" y="24"/>
                  </a:lnTo>
                  <a:lnTo>
                    <a:pt x="72" y="2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79" name="Freeform 391">
            <a:extLst>
              <a:ext uri="{FF2B5EF4-FFF2-40B4-BE49-F238E27FC236}">
                <a16:creationId xmlns:a16="http://schemas.microsoft.com/office/drawing/2014/main" id="{EB7F16CC-82B8-4D3E-8129-556BD9AF9C65}"/>
              </a:ext>
            </a:extLst>
          </p:cNvPr>
          <p:cNvSpPr>
            <a:spLocks noEditPoints="1"/>
          </p:cNvSpPr>
          <p:nvPr/>
        </p:nvSpPr>
        <p:spPr bwMode="auto">
          <a:xfrm>
            <a:off x="9022833" y="2335440"/>
            <a:ext cx="287339" cy="287338"/>
          </a:xfrm>
          <a:custGeom>
            <a:avLst/>
            <a:gdLst>
              <a:gd name="T0" fmla="*/ 515 w 903"/>
              <a:gd name="T1" fmla="*/ 619 h 904"/>
              <a:gd name="T2" fmla="*/ 486 w 903"/>
              <a:gd name="T3" fmla="*/ 580 h 904"/>
              <a:gd name="T4" fmla="*/ 488 w 903"/>
              <a:gd name="T5" fmla="*/ 528 h 904"/>
              <a:gd name="T6" fmla="*/ 521 w 903"/>
              <a:gd name="T7" fmla="*/ 491 h 904"/>
              <a:gd name="T8" fmla="*/ 573 w 903"/>
              <a:gd name="T9" fmla="*/ 483 h 904"/>
              <a:gd name="T10" fmla="*/ 616 w 903"/>
              <a:gd name="T11" fmla="*/ 509 h 904"/>
              <a:gd name="T12" fmla="*/ 633 w 903"/>
              <a:gd name="T13" fmla="*/ 557 h 904"/>
              <a:gd name="T14" fmla="*/ 616 w 903"/>
              <a:gd name="T15" fmla="*/ 604 h 904"/>
              <a:gd name="T16" fmla="*/ 573 w 903"/>
              <a:gd name="T17" fmla="*/ 631 h 904"/>
              <a:gd name="T18" fmla="*/ 305 w 903"/>
              <a:gd name="T19" fmla="*/ 617 h 904"/>
              <a:gd name="T20" fmla="*/ 288 w 903"/>
              <a:gd name="T21" fmla="*/ 608 h 904"/>
              <a:gd name="T22" fmla="*/ 592 w 903"/>
              <a:gd name="T23" fmla="*/ 290 h 904"/>
              <a:gd name="T24" fmla="*/ 610 w 903"/>
              <a:gd name="T25" fmla="*/ 289 h 904"/>
              <a:gd name="T26" fmla="*/ 617 w 903"/>
              <a:gd name="T27" fmla="*/ 307 h 904"/>
              <a:gd name="T28" fmla="*/ 275 w 903"/>
              <a:gd name="T29" fmla="*/ 324 h 904"/>
              <a:gd name="T30" fmla="*/ 305 w 903"/>
              <a:gd name="T31" fmla="*/ 284 h 904"/>
              <a:gd name="T32" fmla="*/ 354 w 903"/>
              <a:gd name="T33" fmla="*/ 272 h 904"/>
              <a:gd name="T34" fmla="*/ 400 w 903"/>
              <a:gd name="T35" fmla="*/ 293 h 904"/>
              <a:gd name="T36" fmla="*/ 422 w 903"/>
              <a:gd name="T37" fmla="*/ 338 h 904"/>
              <a:gd name="T38" fmla="*/ 409 w 903"/>
              <a:gd name="T39" fmla="*/ 389 h 904"/>
              <a:gd name="T40" fmla="*/ 369 w 903"/>
              <a:gd name="T41" fmla="*/ 418 h 904"/>
              <a:gd name="T42" fmla="*/ 318 w 903"/>
              <a:gd name="T43" fmla="*/ 416 h 904"/>
              <a:gd name="T44" fmla="*/ 280 w 903"/>
              <a:gd name="T45" fmla="*/ 382 h 904"/>
              <a:gd name="T46" fmla="*/ 903 w 903"/>
              <a:gd name="T47" fmla="*/ 452 h 904"/>
              <a:gd name="T48" fmla="*/ 866 w 903"/>
              <a:gd name="T49" fmla="*/ 378 h 904"/>
              <a:gd name="T50" fmla="*/ 875 w 903"/>
              <a:gd name="T51" fmla="*/ 303 h 904"/>
              <a:gd name="T52" fmla="*/ 829 w 903"/>
              <a:gd name="T53" fmla="*/ 234 h 904"/>
              <a:gd name="T54" fmla="*/ 795 w 903"/>
              <a:gd name="T55" fmla="*/ 175 h 904"/>
              <a:gd name="T56" fmla="*/ 750 w 903"/>
              <a:gd name="T57" fmla="*/ 116 h 904"/>
              <a:gd name="T58" fmla="*/ 680 w 903"/>
              <a:gd name="T59" fmla="*/ 110 h 904"/>
              <a:gd name="T60" fmla="*/ 636 w 903"/>
              <a:gd name="T61" fmla="*/ 40 h 904"/>
              <a:gd name="T62" fmla="*/ 552 w 903"/>
              <a:gd name="T63" fmla="*/ 36 h 904"/>
              <a:gd name="T64" fmla="*/ 488 w 903"/>
              <a:gd name="T65" fmla="*/ 8 h 904"/>
              <a:gd name="T66" fmla="*/ 404 w 903"/>
              <a:gd name="T67" fmla="*/ 13 h 904"/>
              <a:gd name="T68" fmla="*/ 340 w 903"/>
              <a:gd name="T69" fmla="*/ 32 h 904"/>
              <a:gd name="T70" fmla="*/ 257 w 903"/>
              <a:gd name="T71" fmla="*/ 47 h 904"/>
              <a:gd name="T72" fmla="*/ 210 w 903"/>
              <a:gd name="T73" fmla="*/ 107 h 904"/>
              <a:gd name="T74" fmla="*/ 146 w 903"/>
              <a:gd name="T75" fmla="*/ 121 h 904"/>
              <a:gd name="T76" fmla="*/ 106 w 903"/>
              <a:gd name="T77" fmla="*/ 187 h 904"/>
              <a:gd name="T78" fmla="*/ 64 w 903"/>
              <a:gd name="T79" fmla="*/ 241 h 904"/>
              <a:gd name="T80" fmla="*/ 28 w 903"/>
              <a:gd name="T81" fmla="*/ 316 h 904"/>
              <a:gd name="T82" fmla="*/ 29 w 903"/>
              <a:gd name="T83" fmla="*/ 386 h 904"/>
              <a:gd name="T84" fmla="*/ 1 w 903"/>
              <a:gd name="T85" fmla="*/ 464 h 904"/>
              <a:gd name="T86" fmla="*/ 48 w 903"/>
              <a:gd name="T87" fmla="*/ 531 h 904"/>
              <a:gd name="T88" fmla="*/ 30 w 903"/>
              <a:gd name="T89" fmla="*/ 613 h 904"/>
              <a:gd name="T90" fmla="*/ 86 w 903"/>
              <a:gd name="T91" fmla="*/ 674 h 904"/>
              <a:gd name="T92" fmla="*/ 113 w 903"/>
              <a:gd name="T93" fmla="*/ 740 h 904"/>
              <a:gd name="T94" fmla="*/ 162 w 903"/>
              <a:gd name="T95" fmla="*/ 791 h 904"/>
              <a:gd name="T96" fmla="*/ 225 w 903"/>
              <a:gd name="T97" fmla="*/ 806 h 904"/>
              <a:gd name="T98" fmla="*/ 279 w 903"/>
              <a:gd name="T99" fmla="*/ 869 h 904"/>
              <a:gd name="T100" fmla="*/ 362 w 903"/>
              <a:gd name="T101" fmla="*/ 862 h 904"/>
              <a:gd name="T102" fmla="*/ 427 w 903"/>
              <a:gd name="T103" fmla="*/ 900 h 904"/>
              <a:gd name="T104" fmla="*/ 510 w 903"/>
              <a:gd name="T105" fmla="*/ 883 h 904"/>
              <a:gd name="T106" fmla="*/ 576 w 903"/>
              <a:gd name="T107" fmla="*/ 875 h 904"/>
              <a:gd name="T108" fmla="*/ 655 w 903"/>
              <a:gd name="T109" fmla="*/ 848 h 904"/>
              <a:gd name="T110" fmla="*/ 707 w 903"/>
              <a:gd name="T111" fmla="*/ 797 h 904"/>
              <a:gd name="T112" fmla="*/ 765 w 903"/>
              <a:gd name="T113" fmla="*/ 777 h 904"/>
              <a:gd name="T114" fmla="*/ 798 w 903"/>
              <a:gd name="T115" fmla="*/ 704 h 904"/>
              <a:gd name="T116" fmla="*/ 848 w 903"/>
              <a:gd name="T117" fmla="*/ 655 h 904"/>
              <a:gd name="T118" fmla="*/ 875 w 903"/>
              <a:gd name="T119" fmla="*/ 575 h 904"/>
              <a:gd name="T120" fmla="*/ 883 w 903"/>
              <a:gd name="T121" fmla="*/ 509 h 9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903" h="904">
                <a:moveTo>
                  <a:pt x="558" y="632"/>
                </a:moveTo>
                <a:lnTo>
                  <a:pt x="549" y="632"/>
                </a:lnTo>
                <a:lnTo>
                  <a:pt x="542" y="631"/>
                </a:lnTo>
                <a:lnTo>
                  <a:pt x="535" y="629"/>
                </a:lnTo>
                <a:lnTo>
                  <a:pt x="528" y="627"/>
                </a:lnTo>
                <a:lnTo>
                  <a:pt x="521" y="624"/>
                </a:lnTo>
                <a:lnTo>
                  <a:pt x="515" y="619"/>
                </a:lnTo>
                <a:lnTo>
                  <a:pt x="510" y="615"/>
                </a:lnTo>
                <a:lnTo>
                  <a:pt x="504" y="610"/>
                </a:lnTo>
                <a:lnTo>
                  <a:pt x="499" y="604"/>
                </a:lnTo>
                <a:lnTo>
                  <a:pt x="495" y="599"/>
                </a:lnTo>
                <a:lnTo>
                  <a:pt x="491" y="593"/>
                </a:lnTo>
                <a:lnTo>
                  <a:pt x="488" y="586"/>
                </a:lnTo>
                <a:lnTo>
                  <a:pt x="486" y="580"/>
                </a:lnTo>
                <a:lnTo>
                  <a:pt x="484" y="572"/>
                </a:lnTo>
                <a:lnTo>
                  <a:pt x="483" y="565"/>
                </a:lnTo>
                <a:lnTo>
                  <a:pt x="482" y="557"/>
                </a:lnTo>
                <a:lnTo>
                  <a:pt x="483" y="550"/>
                </a:lnTo>
                <a:lnTo>
                  <a:pt x="484" y="542"/>
                </a:lnTo>
                <a:lnTo>
                  <a:pt x="486" y="535"/>
                </a:lnTo>
                <a:lnTo>
                  <a:pt x="488" y="528"/>
                </a:lnTo>
                <a:lnTo>
                  <a:pt x="491" y="521"/>
                </a:lnTo>
                <a:lnTo>
                  <a:pt x="495" y="515"/>
                </a:lnTo>
                <a:lnTo>
                  <a:pt x="499" y="509"/>
                </a:lnTo>
                <a:lnTo>
                  <a:pt x="504" y="504"/>
                </a:lnTo>
                <a:lnTo>
                  <a:pt x="510" y="499"/>
                </a:lnTo>
                <a:lnTo>
                  <a:pt x="515" y="495"/>
                </a:lnTo>
                <a:lnTo>
                  <a:pt x="521" y="491"/>
                </a:lnTo>
                <a:lnTo>
                  <a:pt x="528" y="487"/>
                </a:lnTo>
                <a:lnTo>
                  <a:pt x="535" y="485"/>
                </a:lnTo>
                <a:lnTo>
                  <a:pt x="542" y="483"/>
                </a:lnTo>
                <a:lnTo>
                  <a:pt x="549" y="482"/>
                </a:lnTo>
                <a:lnTo>
                  <a:pt x="558" y="482"/>
                </a:lnTo>
                <a:lnTo>
                  <a:pt x="565" y="482"/>
                </a:lnTo>
                <a:lnTo>
                  <a:pt x="573" y="483"/>
                </a:lnTo>
                <a:lnTo>
                  <a:pt x="579" y="485"/>
                </a:lnTo>
                <a:lnTo>
                  <a:pt x="587" y="487"/>
                </a:lnTo>
                <a:lnTo>
                  <a:pt x="593" y="491"/>
                </a:lnTo>
                <a:lnTo>
                  <a:pt x="600" y="495"/>
                </a:lnTo>
                <a:lnTo>
                  <a:pt x="605" y="499"/>
                </a:lnTo>
                <a:lnTo>
                  <a:pt x="610" y="504"/>
                </a:lnTo>
                <a:lnTo>
                  <a:pt x="616" y="509"/>
                </a:lnTo>
                <a:lnTo>
                  <a:pt x="620" y="515"/>
                </a:lnTo>
                <a:lnTo>
                  <a:pt x="623" y="521"/>
                </a:lnTo>
                <a:lnTo>
                  <a:pt x="626" y="528"/>
                </a:lnTo>
                <a:lnTo>
                  <a:pt x="630" y="535"/>
                </a:lnTo>
                <a:lnTo>
                  <a:pt x="631" y="542"/>
                </a:lnTo>
                <a:lnTo>
                  <a:pt x="632" y="550"/>
                </a:lnTo>
                <a:lnTo>
                  <a:pt x="633" y="557"/>
                </a:lnTo>
                <a:lnTo>
                  <a:pt x="632" y="565"/>
                </a:lnTo>
                <a:lnTo>
                  <a:pt x="631" y="572"/>
                </a:lnTo>
                <a:lnTo>
                  <a:pt x="630" y="580"/>
                </a:lnTo>
                <a:lnTo>
                  <a:pt x="626" y="586"/>
                </a:lnTo>
                <a:lnTo>
                  <a:pt x="623" y="593"/>
                </a:lnTo>
                <a:lnTo>
                  <a:pt x="620" y="599"/>
                </a:lnTo>
                <a:lnTo>
                  <a:pt x="616" y="604"/>
                </a:lnTo>
                <a:lnTo>
                  <a:pt x="610" y="610"/>
                </a:lnTo>
                <a:lnTo>
                  <a:pt x="605" y="615"/>
                </a:lnTo>
                <a:lnTo>
                  <a:pt x="600" y="619"/>
                </a:lnTo>
                <a:lnTo>
                  <a:pt x="593" y="624"/>
                </a:lnTo>
                <a:lnTo>
                  <a:pt x="587" y="627"/>
                </a:lnTo>
                <a:lnTo>
                  <a:pt x="579" y="629"/>
                </a:lnTo>
                <a:lnTo>
                  <a:pt x="573" y="631"/>
                </a:lnTo>
                <a:lnTo>
                  <a:pt x="565" y="632"/>
                </a:lnTo>
                <a:lnTo>
                  <a:pt x="558" y="632"/>
                </a:lnTo>
                <a:lnTo>
                  <a:pt x="558" y="632"/>
                </a:lnTo>
                <a:close/>
                <a:moveTo>
                  <a:pt x="312" y="613"/>
                </a:moveTo>
                <a:lnTo>
                  <a:pt x="310" y="615"/>
                </a:lnTo>
                <a:lnTo>
                  <a:pt x="307" y="616"/>
                </a:lnTo>
                <a:lnTo>
                  <a:pt x="305" y="617"/>
                </a:lnTo>
                <a:lnTo>
                  <a:pt x="301" y="617"/>
                </a:lnTo>
                <a:lnTo>
                  <a:pt x="298" y="617"/>
                </a:lnTo>
                <a:lnTo>
                  <a:pt x="296" y="616"/>
                </a:lnTo>
                <a:lnTo>
                  <a:pt x="293" y="615"/>
                </a:lnTo>
                <a:lnTo>
                  <a:pt x="291" y="613"/>
                </a:lnTo>
                <a:lnTo>
                  <a:pt x="289" y="611"/>
                </a:lnTo>
                <a:lnTo>
                  <a:pt x="288" y="608"/>
                </a:lnTo>
                <a:lnTo>
                  <a:pt x="286" y="605"/>
                </a:lnTo>
                <a:lnTo>
                  <a:pt x="286" y="602"/>
                </a:lnTo>
                <a:lnTo>
                  <a:pt x="286" y="599"/>
                </a:lnTo>
                <a:lnTo>
                  <a:pt x="288" y="597"/>
                </a:lnTo>
                <a:lnTo>
                  <a:pt x="289" y="594"/>
                </a:lnTo>
                <a:lnTo>
                  <a:pt x="291" y="591"/>
                </a:lnTo>
                <a:lnTo>
                  <a:pt x="592" y="290"/>
                </a:lnTo>
                <a:lnTo>
                  <a:pt x="594" y="289"/>
                </a:lnTo>
                <a:lnTo>
                  <a:pt x="596" y="287"/>
                </a:lnTo>
                <a:lnTo>
                  <a:pt x="600" y="286"/>
                </a:lnTo>
                <a:lnTo>
                  <a:pt x="603" y="286"/>
                </a:lnTo>
                <a:lnTo>
                  <a:pt x="605" y="286"/>
                </a:lnTo>
                <a:lnTo>
                  <a:pt x="608" y="287"/>
                </a:lnTo>
                <a:lnTo>
                  <a:pt x="610" y="289"/>
                </a:lnTo>
                <a:lnTo>
                  <a:pt x="614" y="290"/>
                </a:lnTo>
                <a:lnTo>
                  <a:pt x="615" y="293"/>
                </a:lnTo>
                <a:lnTo>
                  <a:pt x="617" y="295"/>
                </a:lnTo>
                <a:lnTo>
                  <a:pt x="617" y="299"/>
                </a:lnTo>
                <a:lnTo>
                  <a:pt x="618" y="301"/>
                </a:lnTo>
                <a:lnTo>
                  <a:pt x="617" y="304"/>
                </a:lnTo>
                <a:lnTo>
                  <a:pt x="617" y="307"/>
                </a:lnTo>
                <a:lnTo>
                  <a:pt x="615" y="309"/>
                </a:lnTo>
                <a:lnTo>
                  <a:pt x="614" y="312"/>
                </a:lnTo>
                <a:lnTo>
                  <a:pt x="312" y="613"/>
                </a:lnTo>
                <a:close/>
                <a:moveTo>
                  <a:pt x="271" y="346"/>
                </a:moveTo>
                <a:lnTo>
                  <a:pt x="271" y="338"/>
                </a:lnTo>
                <a:lnTo>
                  <a:pt x="273" y="331"/>
                </a:lnTo>
                <a:lnTo>
                  <a:pt x="275" y="324"/>
                </a:lnTo>
                <a:lnTo>
                  <a:pt x="277" y="317"/>
                </a:lnTo>
                <a:lnTo>
                  <a:pt x="280" y="310"/>
                </a:lnTo>
                <a:lnTo>
                  <a:pt x="284" y="304"/>
                </a:lnTo>
                <a:lnTo>
                  <a:pt x="289" y="299"/>
                </a:lnTo>
                <a:lnTo>
                  <a:pt x="293" y="293"/>
                </a:lnTo>
                <a:lnTo>
                  <a:pt x="298" y="288"/>
                </a:lnTo>
                <a:lnTo>
                  <a:pt x="305" y="284"/>
                </a:lnTo>
                <a:lnTo>
                  <a:pt x="311" y="280"/>
                </a:lnTo>
                <a:lnTo>
                  <a:pt x="318" y="277"/>
                </a:lnTo>
                <a:lnTo>
                  <a:pt x="324" y="274"/>
                </a:lnTo>
                <a:lnTo>
                  <a:pt x="331" y="273"/>
                </a:lnTo>
                <a:lnTo>
                  <a:pt x="339" y="272"/>
                </a:lnTo>
                <a:lnTo>
                  <a:pt x="347" y="271"/>
                </a:lnTo>
                <a:lnTo>
                  <a:pt x="354" y="272"/>
                </a:lnTo>
                <a:lnTo>
                  <a:pt x="362" y="273"/>
                </a:lnTo>
                <a:lnTo>
                  <a:pt x="369" y="274"/>
                </a:lnTo>
                <a:lnTo>
                  <a:pt x="375" y="277"/>
                </a:lnTo>
                <a:lnTo>
                  <a:pt x="382" y="280"/>
                </a:lnTo>
                <a:lnTo>
                  <a:pt x="388" y="284"/>
                </a:lnTo>
                <a:lnTo>
                  <a:pt x="395" y="288"/>
                </a:lnTo>
                <a:lnTo>
                  <a:pt x="400" y="293"/>
                </a:lnTo>
                <a:lnTo>
                  <a:pt x="404" y="299"/>
                </a:lnTo>
                <a:lnTo>
                  <a:pt x="409" y="304"/>
                </a:lnTo>
                <a:lnTo>
                  <a:pt x="413" y="310"/>
                </a:lnTo>
                <a:lnTo>
                  <a:pt x="416" y="317"/>
                </a:lnTo>
                <a:lnTo>
                  <a:pt x="418" y="324"/>
                </a:lnTo>
                <a:lnTo>
                  <a:pt x="421" y="331"/>
                </a:lnTo>
                <a:lnTo>
                  <a:pt x="422" y="338"/>
                </a:lnTo>
                <a:lnTo>
                  <a:pt x="422" y="346"/>
                </a:lnTo>
                <a:lnTo>
                  <a:pt x="422" y="354"/>
                </a:lnTo>
                <a:lnTo>
                  <a:pt x="421" y="362"/>
                </a:lnTo>
                <a:lnTo>
                  <a:pt x="418" y="368"/>
                </a:lnTo>
                <a:lnTo>
                  <a:pt x="416" y="376"/>
                </a:lnTo>
                <a:lnTo>
                  <a:pt x="413" y="382"/>
                </a:lnTo>
                <a:lnTo>
                  <a:pt x="409" y="389"/>
                </a:lnTo>
                <a:lnTo>
                  <a:pt x="404" y="394"/>
                </a:lnTo>
                <a:lnTo>
                  <a:pt x="400" y="399"/>
                </a:lnTo>
                <a:lnTo>
                  <a:pt x="395" y="405"/>
                </a:lnTo>
                <a:lnTo>
                  <a:pt x="388" y="409"/>
                </a:lnTo>
                <a:lnTo>
                  <a:pt x="382" y="412"/>
                </a:lnTo>
                <a:lnTo>
                  <a:pt x="375" y="416"/>
                </a:lnTo>
                <a:lnTo>
                  <a:pt x="369" y="418"/>
                </a:lnTo>
                <a:lnTo>
                  <a:pt x="362" y="420"/>
                </a:lnTo>
                <a:lnTo>
                  <a:pt x="354" y="421"/>
                </a:lnTo>
                <a:lnTo>
                  <a:pt x="347" y="422"/>
                </a:lnTo>
                <a:lnTo>
                  <a:pt x="339" y="421"/>
                </a:lnTo>
                <a:lnTo>
                  <a:pt x="331" y="420"/>
                </a:lnTo>
                <a:lnTo>
                  <a:pt x="324" y="418"/>
                </a:lnTo>
                <a:lnTo>
                  <a:pt x="318" y="416"/>
                </a:lnTo>
                <a:lnTo>
                  <a:pt x="311" y="412"/>
                </a:lnTo>
                <a:lnTo>
                  <a:pt x="305" y="409"/>
                </a:lnTo>
                <a:lnTo>
                  <a:pt x="298" y="405"/>
                </a:lnTo>
                <a:lnTo>
                  <a:pt x="293" y="399"/>
                </a:lnTo>
                <a:lnTo>
                  <a:pt x="289" y="394"/>
                </a:lnTo>
                <a:lnTo>
                  <a:pt x="284" y="389"/>
                </a:lnTo>
                <a:lnTo>
                  <a:pt x="280" y="382"/>
                </a:lnTo>
                <a:lnTo>
                  <a:pt x="277" y="376"/>
                </a:lnTo>
                <a:lnTo>
                  <a:pt x="275" y="368"/>
                </a:lnTo>
                <a:lnTo>
                  <a:pt x="273" y="362"/>
                </a:lnTo>
                <a:lnTo>
                  <a:pt x="271" y="354"/>
                </a:lnTo>
                <a:lnTo>
                  <a:pt x="271" y="346"/>
                </a:lnTo>
                <a:lnTo>
                  <a:pt x="271" y="346"/>
                </a:lnTo>
                <a:close/>
                <a:moveTo>
                  <a:pt x="903" y="452"/>
                </a:moveTo>
                <a:lnTo>
                  <a:pt x="903" y="439"/>
                </a:lnTo>
                <a:lnTo>
                  <a:pt x="900" y="426"/>
                </a:lnTo>
                <a:lnTo>
                  <a:pt x="896" y="416"/>
                </a:lnTo>
                <a:lnTo>
                  <a:pt x="890" y="405"/>
                </a:lnTo>
                <a:lnTo>
                  <a:pt x="883" y="394"/>
                </a:lnTo>
                <a:lnTo>
                  <a:pt x="875" y="386"/>
                </a:lnTo>
                <a:lnTo>
                  <a:pt x="866" y="378"/>
                </a:lnTo>
                <a:lnTo>
                  <a:pt x="855" y="372"/>
                </a:lnTo>
                <a:lnTo>
                  <a:pt x="862" y="362"/>
                </a:lnTo>
                <a:lnTo>
                  <a:pt x="868" y="351"/>
                </a:lnTo>
                <a:lnTo>
                  <a:pt x="872" y="339"/>
                </a:lnTo>
                <a:lnTo>
                  <a:pt x="875" y="328"/>
                </a:lnTo>
                <a:lnTo>
                  <a:pt x="876" y="316"/>
                </a:lnTo>
                <a:lnTo>
                  <a:pt x="875" y="303"/>
                </a:lnTo>
                <a:lnTo>
                  <a:pt x="873" y="291"/>
                </a:lnTo>
                <a:lnTo>
                  <a:pt x="869" y="279"/>
                </a:lnTo>
                <a:lnTo>
                  <a:pt x="863" y="268"/>
                </a:lnTo>
                <a:lnTo>
                  <a:pt x="857" y="258"/>
                </a:lnTo>
                <a:lnTo>
                  <a:pt x="848" y="248"/>
                </a:lnTo>
                <a:lnTo>
                  <a:pt x="839" y="241"/>
                </a:lnTo>
                <a:lnTo>
                  <a:pt x="829" y="234"/>
                </a:lnTo>
                <a:lnTo>
                  <a:pt x="817" y="229"/>
                </a:lnTo>
                <a:lnTo>
                  <a:pt x="807" y="225"/>
                </a:lnTo>
                <a:lnTo>
                  <a:pt x="794" y="224"/>
                </a:lnTo>
                <a:lnTo>
                  <a:pt x="797" y="211"/>
                </a:lnTo>
                <a:lnTo>
                  <a:pt x="798" y="199"/>
                </a:lnTo>
                <a:lnTo>
                  <a:pt x="797" y="187"/>
                </a:lnTo>
                <a:lnTo>
                  <a:pt x="795" y="175"/>
                </a:lnTo>
                <a:lnTo>
                  <a:pt x="792" y="163"/>
                </a:lnTo>
                <a:lnTo>
                  <a:pt x="786" y="153"/>
                </a:lnTo>
                <a:lnTo>
                  <a:pt x="780" y="142"/>
                </a:lnTo>
                <a:lnTo>
                  <a:pt x="771" y="132"/>
                </a:lnTo>
                <a:lnTo>
                  <a:pt x="765" y="126"/>
                </a:lnTo>
                <a:lnTo>
                  <a:pt x="757" y="121"/>
                </a:lnTo>
                <a:lnTo>
                  <a:pt x="750" y="116"/>
                </a:lnTo>
                <a:lnTo>
                  <a:pt x="742" y="113"/>
                </a:lnTo>
                <a:lnTo>
                  <a:pt x="734" y="110"/>
                </a:lnTo>
                <a:lnTo>
                  <a:pt x="725" y="108"/>
                </a:lnTo>
                <a:lnTo>
                  <a:pt x="717" y="107"/>
                </a:lnTo>
                <a:lnTo>
                  <a:pt x="707" y="106"/>
                </a:lnTo>
                <a:lnTo>
                  <a:pt x="694" y="107"/>
                </a:lnTo>
                <a:lnTo>
                  <a:pt x="680" y="110"/>
                </a:lnTo>
                <a:lnTo>
                  <a:pt x="678" y="98"/>
                </a:lnTo>
                <a:lnTo>
                  <a:pt x="675" y="86"/>
                </a:lnTo>
                <a:lnTo>
                  <a:pt x="669" y="74"/>
                </a:lnTo>
                <a:lnTo>
                  <a:pt x="663" y="65"/>
                </a:lnTo>
                <a:lnTo>
                  <a:pt x="655" y="55"/>
                </a:lnTo>
                <a:lnTo>
                  <a:pt x="647" y="48"/>
                </a:lnTo>
                <a:lnTo>
                  <a:pt x="636" y="40"/>
                </a:lnTo>
                <a:lnTo>
                  <a:pt x="624" y="35"/>
                </a:lnTo>
                <a:lnTo>
                  <a:pt x="612" y="30"/>
                </a:lnTo>
                <a:lnTo>
                  <a:pt x="601" y="28"/>
                </a:lnTo>
                <a:lnTo>
                  <a:pt x="588" y="27"/>
                </a:lnTo>
                <a:lnTo>
                  <a:pt x="576" y="28"/>
                </a:lnTo>
                <a:lnTo>
                  <a:pt x="564" y="32"/>
                </a:lnTo>
                <a:lnTo>
                  <a:pt x="552" y="36"/>
                </a:lnTo>
                <a:lnTo>
                  <a:pt x="542" y="41"/>
                </a:lnTo>
                <a:lnTo>
                  <a:pt x="532" y="49"/>
                </a:lnTo>
                <a:lnTo>
                  <a:pt x="526" y="38"/>
                </a:lnTo>
                <a:lnTo>
                  <a:pt x="518" y="28"/>
                </a:lnTo>
                <a:lnTo>
                  <a:pt x="510" y="20"/>
                </a:lnTo>
                <a:lnTo>
                  <a:pt x="499" y="13"/>
                </a:lnTo>
                <a:lnTo>
                  <a:pt x="488" y="8"/>
                </a:lnTo>
                <a:lnTo>
                  <a:pt x="476" y="4"/>
                </a:lnTo>
                <a:lnTo>
                  <a:pt x="464" y="0"/>
                </a:lnTo>
                <a:lnTo>
                  <a:pt x="452" y="0"/>
                </a:lnTo>
                <a:lnTo>
                  <a:pt x="439" y="0"/>
                </a:lnTo>
                <a:lnTo>
                  <a:pt x="427" y="4"/>
                </a:lnTo>
                <a:lnTo>
                  <a:pt x="415" y="8"/>
                </a:lnTo>
                <a:lnTo>
                  <a:pt x="404" y="13"/>
                </a:lnTo>
                <a:lnTo>
                  <a:pt x="395" y="20"/>
                </a:lnTo>
                <a:lnTo>
                  <a:pt x="386" y="28"/>
                </a:lnTo>
                <a:lnTo>
                  <a:pt x="379" y="38"/>
                </a:lnTo>
                <a:lnTo>
                  <a:pt x="371" y="49"/>
                </a:lnTo>
                <a:lnTo>
                  <a:pt x="362" y="41"/>
                </a:lnTo>
                <a:lnTo>
                  <a:pt x="351" y="36"/>
                </a:lnTo>
                <a:lnTo>
                  <a:pt x="340" y="32"/>
                </a:lnTo>
                <a:lnTo>
                  <a:pt x="327" y="28"/>
                </a:lnTo>
                <a:lnTo>
                  <a:pt x="315" y="27"/>
                </a:lnTo>
                <a:lnTo>
                  <a:pt x="304" y="28"/>
                </a:lnTo>
                <a:lnTo>
                  <a:pt x="291" y="30"/>
                </a:lnTo>
                <a:lnTo>
                  <a:pt x="279" y="35"/>
                </a:lnTo>
                <a:lnTo>
                  <a:pt x="268" y="40"/>
                </a:lnTo>
                <a:lnTo>
                  <a:pt x="257" y="47"/>
                </a:lnTo>
                <a:lnTo>
                  <a:pt x="249" y="55"/>
                </a:lnTo>
                <a:lnTo>
                  <a:pt x="240" y="65"/>
                </a:lnTo>
                <a:lnTo>
                  <a:pt x="234" y="74"/>
                </a:lnTo>
                <a:lnTo>
                  <a:pt x="229" y="86"/>
                </a:lnTo>
                <a:lnTo>
                  <a:pt x="225" y="98"/>
                </a:lnTo>
                <a:lnTo>
                  <a:pt x="223" y="110"/>
                </a:lnTo>
                <a:lnTo>
                  <a:pt x="210" y="107"/>
                </a:lnTo>
                <a:lnTo>
                  <a:pt x="196" y="106"/>
                </a:lnTo>
                <a:lnTo>
                  <a:pt x="188" y="107"/>
                </a:lnTo>
                <a:lnTo>
                  <a:pt x="179" y="108"/>
                </a:lnTo>
                <a:lnTo>
                  <a:pt x="171" y="110"/>
                </a:lnTo>
                <a:lnTo>
                  <a:pt x="162" y="113"/>
                </a:lnTo>
                <a:lnTo>
                  <a:pt x="155" y="116"/>
                </a:lnTo>
                <a:lnTo>
                  <a:pt x="146" y="121"/>
                </a:lnTo>
                <a:lnTo>
                  <a:pt x="140" y="126"/>
                </a:lnTo>
                <a:lnTo>
                  <a:pt x="133" y="132"/>
                </a:lnTo>
                <a:lnTo>
                  <a:pt x="125" y="142"/>
                </a:lnTo>
                <a:lnTo>
                  <a:pt x="117" y="153"/>
                </a:lnTo>
                <a:lnTo>
                  <a:pt x="113" y="163"/>
                </a:lnTo>
                <a:lnTo>
                  <a:pt x="108" y="175"/>
                </a:lnTo>
                <a:lnTo>
                  <a:pt x="106" y="187"/>
                </a:lnTo>
                <a:lnTo>
                  <a:pt x="106" y="199"/>
                </a:lnTo>
                <a:lnTo>
                  <a:pt x="107" y="211"/>
                </a:lnTo>
                <a:lnTo>
                  <a:pt x="109" y="224"/>
                </a:lnTo>
                <a:lnTo>
                  <a:pt x="98" y="225"/>
                </a:lnTo>
                <a:lnTo>
                  <a:pt x="86" y="229"/>
                </a:lnTo>
                <a:lnTo>
                  <a:pt x="75" y="234"/>
                </a:lnTo>
                <a:lnTo>
                  <a:pt x="64" y="241"/>
                </a:lnTo>
                <a:lnTo>
                  <a:pt x="56" y="248"/>
                </a:lnTo>
                <a:lnTo>
                  <a:pt x="47" y="258"/>
                </a:lnTo>
                <a:lnTo>
                  <a:pt x="40" y="268"/>
                </a:lnTo>
                <a:lnTo>
                  <a:pt x="34" y="279"/>
                </a:lnTo>
                <a:lnTo>
                  <a:pt x="30" y="291"/>
                </a:lnTo>
                <a:lnTo>
                  <a:pt x="28" y="303"/>
                </a:lnTo>
                <a:lnTo>
                  <a:pt x="28" y="316"/>
                </a:lnTo>
                <a:lnTo>
                  <a:pt x="29" y="328"/>
                </a:lnTo>
                <a:lnTo>
                  <a:pt x="31" y="339"/>
                </a:lnTo>
                <a:lnTo>
                  <a:pt x="35" y="351"/>
                </a:lnTo>
                <a:lnTo>
                  <a:pt x="42" y="362"/>
                </a:lnTo>
                <a:lnTo>
                  <a:pt x="48" y="372"/>
                </a:lnTo>
                <a:lnTo>
                  <a:pt x="39" y="378"/>
                </a:lnTo>
                <a:lnTo>
                  <a:pt x="29" y="386"/>
                </a:lnTo>
                <a:lnTo>
                  <a:pt x="20" y="394"/>
                </a:lnTo>
                <a:lnTo>
                  <a:pt x="14" y="405"/>
                </a:lnTo>
                <a:lnTo>
                  <a:pt x="8" y="416"/>
                </a:lnTo>
                <a:lnTo>
                  <a:pt x="3" y="427"/>
                </a:lnTo>
                <a:lnTo>
                  <a:pt x="1" y="439"/>
                </a:lnTo>
                <a:lnTo>
                  <a:pt x="0" y="452"/>
                </a:lnTo>
                <a:lnTo>
                  <a:pt x="1" y="464"/>
                </a:lnTo>
                <a:lnTo>
                  <a:pt x="3" y="477"/>
                </a:lnTo>
                <a:lnTo>
                  <a:pt x="8" y="488"/>
                </a:lnTo>
                <a:lnTo>
                  <a:pt x="14" y="499"/>
                </a:lnTo>
                <a:lnTo>
                  <a:pt x="20" y="509"/>
                </a:lnTo>
                <a:lnTo>
                  <a:pt x="29" y="517"/>
                </a:lnTo>
                <a:lnTo>
                  <a:pt x="38" y="525"/>
                </a:lnTo>
                <a:lnTo>
                  <a:pt x="48" y="531"/>
                </a:lnTo>
                <a:lnTo>
                  <a:pt x="41" y="542"/>
                </a:lnTo>
                <a:lnTo>
                  <a:pt x="35" y="553"/>
                </a:lnTo>
                <a:lnTo>
                  <a:pt x="31" y="564"/>
                </a:lnTo>
                <a:lnTo>
                  <a:pt x="29" y="575"/>
                </a:lnTo>
                <a:lnTo>
                  <a:pt x="28" y="588"/>
                </a:lnTo>
                <a:lnTo>
                  <a:pt x="28" y="600"/>
                </a:lnTo>
                <a:lnTo>
                  <a:pt x="30" y="613"/>
                </a:lnTo>
                <a:lnTo>
                  <a:pt x="34" y="625"/>
                </a:lnTo>
                <a:lnTo>
                  <a:pt x="40" y="635"/>
                </a:lnTo>
                <a:lnTo>
                  <a:pt x="47" y="646"/>
                </a:lnTo>
                <a:lnTo>
                  <a:pt x="56" y="655"/>
                </a:lnTo>
                <a:lnTo>
                  <a:pt x="64" y="663"/>
                </a:lnTo>
                <a:lnTo>
                  <a:pt x="75" y="670"/>
                </a:lnTo>
                <a:lnTo>
                  <a:pt x="86" y="674"/>
                </a:lnTo>
                <a:lnTo>
                  <a:pt x="98" y="678"/>
                </a:lnTo>
                <a:lnTo>
                  <a:pt x="109" y="681"/>
                </a:lnTo>
                <a:lnTo>
                  <a:pt x="107" y="692"/>
                </a:lnTo>
                <a:lnTo>
                  <a:pt x="106" y="704"/>
                </a:lnTo>
                <a:lnTo>
                  <a:pt x="106" y="716"/>
                </a:lnTo>
                <a:lnTo>
                  <a:pt x="108" y="729"/>
                </a:lnTo>
                <a:lnTo>
                  <a:pt x="113" y="740"/>
                </a:lnTo>
                <a:lnTo>
                  <a:pt x="118" y="751"/>
                </a:lnTo>
                <a:lnTo>
                  <a:pt x="125" y="761"/>
                </a:lnTo>
                <a:lnTo>
                  <a:pt x="133" y="771"/>
                </a:lnTo>
                <a:lnTo>
                  <a:pt x="140" y="777"/>
                </a:lnTo>
                <a:lnTo>
                  <a:pt x="147" y="782"/>
                </a:lnTo>
                <a:lnTo>
                  <a:pt x="155" y="787"/>
                </a:lnTo>
                <a:lnTo>
                  <a:pt x="162" y="791"/>
                </a:lnTo>
                <a:lnTo>
                  <a:pt x="171" y="794"/>
                </a:lnTo>
                <a:lnTo>
                  <a:pt x="179" y="796"/>
                </a:lnTo>
                <a:lnTo>
                  <a:pt x="188" y="797"/>
                </a:lnTo>
                <a:lnTo>
                  <a:pt x="196" y="797"/>
                </a:lnTo>
                <a:lnTo>
                  <a:pt x="210" y="796"/>
                </a:lnTo>
                <a:lnTo>
                  <a:pt x="223" y="793"/>
                </a:lnTo>
                <a:lnTo>
                  <a:pt x="225" y="806"/>
                </a:lnTo>
                <a:lnTo>
                  <a:pt x="229" y="818"/>
                </a:lnTo>
                <a:lnTo>
                  <a:pt x="234" y="829"/>
                </a:lnTo>
                <a:lnTo>
                  <a:pt x="240" y="838"/>
                </a:lnTo>
                <a:lnTo>
                  <a:pt x="248" y="848"/>
                </a:lnTo>
                <a:lnTo>
                  <a:pt x="257" y="856"/>
                </a:lnTo>
                <a:lnTo>
                  <a:pt x="268" y="863"/>
                </a:lnTo>
                <a:lnTo>
                  <a:pt x="279" y="869"/>
                </a:lnTo>
                <a:lnTo>
                  <a:pt x="291" y="873"/>
                </a:lnTo>
                <a:lnTo>
                  <a:pt x="304" y="875"/>
                </a:lnTo>
                <a:lnTo>
                  <a:pt x="315" y="876"/>
                </a:lnTo>
                <a:lnTo>
                  <a:pt x="327" y="875"/>
                </a:lnTo>
                <a:lnTo>
                  <a:pt x="340" y="871"/>
                </a:lnTo>
                <a:lnTo>
                  <a:pt x="351" y="868"/>
                </a:lnTo>
                <a:lnTo>
                  <a:pt x="362" y="862"/>
                </a:lnTo>
                <a:lnTo>
                  <a:pt x="371" y="855"/>
                </a:lnTo>
                <a:lnTo>
                  <a:pt x="379" y="865"/>
                </a:lnTo>
                <a:lnTo>
                  <a:pt x="386" y="875"/>
                </a:lnTo>
                <a:lnTo>
                  <a:pt x="395" y="883"/>
                </a:lnTo>
                <a:lnTo>
                  <a:pt x="404" y="890"/>
                </a:lnTo>
                <a:lnTo>
                  <a:pt x="415" y="896"/>
                </a:lnTo>
                <a:lnTo>
                  <a:pt x="427" y="900"/>
                </a:lnTo>
                <a:lnTo>
                  <a:pt x="439" y="903"/>
                </a:lnTo>
                <a:lnTo>
                  <a:pt x="452" y="904"/>
                </a:lnTo>
                <a:lnTo>
                  <a:pt x="464" y="903"/>
                </a:lnTo>
                <a:lnTo>
                  <a:pt x="476" y="899"/>
                </a:lnTo>
                <a:lnTo>
                  <a:pt x="488" y="896"/>
                </a:lnTo>
                <a:lnTo>
                  <a:pt x="499" y="890"/>
                </a:lnTo>
                <a:lnTo>
                  <a:pt x="510" y="883"/>
                </a:lnTo>
                <a:lnTo>
                  <a:pt x="518" y="875"/>
                </a:lnTo>
                <a:lnTo>
                  <a:pt x="526" y="865"/>
                </a:lnTo>
                <a:lnTo>
                  <a:pt x="532" y="855"/>
                </a:lnTo>
                <a:lnTo>
                  <a:pt x="542" y="862"/>
                </a:lnTo>
                <a:lnTo>
                  <a:pt x="552" y="868"/>
                </a:lnTo>
                <a:lnTo>
                  <a:pt x="564" y="871"/>
                </a:lnTo>
                <a:lnTo>
                  <a:pt x="576" y="875"/>
                </a:lnTo>
                <a:lnTo>
                  <a:pt x="588" y="876"/>
                </a:lnTo>
                <a:lnTo>
                  <a:pt x="601" y="875"/>
                </a:lnTo>
                <a:lnTo>
                  <a:pt x="612" y="873"/>
                </a:lnTo>
                <a:lnTo>
                  <a:pt x="624" y="869"/>
                </a:lnTo>
                <a:lnTo>
                  <a:pt x="636" y="863"/>
                </a:lnTo>
                <a:lnTo>
                  <a:pt x="647" y="856"/>
                </a:lnTo>
                <a:lnTo>
                  <a:pt x="655" y="848"/>
                </a:lnTo>
                <a:lnTo>
                  <a:pt x="663" y="838"/>
                </a:lnTo>
                <a:lnTo>
                  <a:pt x="669" y="829"/>
                </a:lnTo>
                <a:lnTo>
                  <a:pt x="675" y="818"/>
                </a:lnTo>
                <a:lnTo>
                  <a:pt x="678" y="806"/>
                </a:lnTo>
                <a:lnTo>
                  <a:pt x="680" y="793"/>
                </a:lnTo>
                <a:lnTo>
                  <a:pt x="694" y="796"/>
                </a:lnTo>
                <a:lnTo>
                  <a:pt x="707" y="797"/>
                </a:lnTo>
                <a:lnTo>
                  <a:pt x="717" y="797"/>
                </a:lnTo>
                <a:lnTo>
                  <a:pt x="725" y="796"/>
                </a:lnTo>
                <a:lnTo>
                  <a:pt x="734" y="794"/>
                </a:lnTo>
                <a:lnTo>
                  <a:pt x="742" y="791"/>
                </a:lnTo>
                <a:lnTo>
                  <a:pt x="750" y="787"/>
                </a:lnTo>
                <a:lnTo>
                  <a:pt x="757" y="782"/>
                </a:lnTo>
                <a:lnTo>
                  <a:pt x="765" y="777"/>
                </a:lnTo>
                <a:lnTo>
                  <a:pt x="771" y="771"/>
                </a:lnTo>
                <a:lnTo>
                  <a:pt x="780" y="761"/>
                </a:lnTo>
                <a:lnTo>
                  <a:pt x="786" y="751"/>
                </a:lnTo>
                <a:lnTo>
                  <a:pt x="792" y="740"/>
                </a:lnTo>
                <a:lnTo>
                  <a:pt x="795" y="729"/>
                </a:lnTo>
                <a:lnTo>
                  <a:pt x="797" y="716"/>
                </a:lnTo>
                <a:lnTo>
                  <a:pt x="798" y="704"/>
                </a:lnTo>
                <a:lnTo>
                  <a:pt x="797" y="692"/>
                </a:lnTo>
                <a:lnTo>
                  <a:pt x="794" y="681"/>
                </a:lnTo>
                <a:lnTo>
                  <a:pt x="807" y="678"/>
                </a:lnTo>
                <a:lnTo>
                  <a:pt x="817" y="674"/>
                </a:lnTo>
                <a:lnTo>
                  <a:pt x="829" y="670"/>
                </a:lnTo>
                <a:lnTo>
                  <a:pt x="839" y="663"/>
                </a:lnTo>
                <a:lnTo>
                  <a:pt x="848" y="655"/>
                </a:lnTo>
                <a:lnTo>
                  <a:pt x="857" y="646"/>
                </a:lnTo>
                <a:lnTo>
                  <a:pt x="863" y="635"/>
                </a:lnTo>
                <a:lnTo>
                  <a:pt x="869" y="625"/>
                </a:lnTo>
                <a:lnTo>
                  <a:pt x="873" y="613"/>
                </a:lnTo>
                <a:lnTo>
                  <a:pt x="875" y="600"/>
                </a:lnTo>
                <a:lnTo>
                  <a:pt x="876" y="588"/>
                </a:lnTo>
                <a:lnTo>
                  <a:pt x="875" y="575"/>
                </a:lnTo>
                <a:lnTo>
                  <a:pt x="872" y="564"/>
                </a:lnTo>
                <a:lnTo>
                  <a:pt x="868" y="553"/>
                </a:lnTo>
                <a:lnTo>
                  <a:pt x="862" y="542"/>
                </a:lnTo>
                <a:lnTo>
                  <a:pt x="855" y="531"/>
                </a:lnTo>
                <a:lnTo>
                  <a:pt x="866" y="525"/>
                </a:lnTo>
                <a:lnTo>
                  <a:pt x="875" y="517"/>
                </a:lnTo>
                <a:lnTo>
                  <a:pt x="883" y="509"/>
                </a:lnTo>
                <a:lnTo>
                  <a:pt x="890" y="499"/>
                </a:lnTo>
                <a:lnTo>
                  <a:pt x="896" y="488"/>
                </a:lnTo>
                <a:lnTo>
                  <a:pt x="900" y="477"/>
                </a:lnTo>
                <a:lnTo>
                  <a:pt x="903" y="464"/>
                </a:lnTo>
                <a:lnTo>
                  <a:pt x="903" y="452"/>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文字方塊 1"/>
          <p:cNvSpPr txBox="1"/>
          <p:nvPr/>
        </p:nvSpPr>
        <p:spPr>
          <a:xfrm>
            <a:off x="7919521" y="3180440"/>
            <a:ext cx="2646878" cy="584775"/>
          </a:xfrm>
          <a:prstGeom prst="rect">
            <a:avLst/>
          </a:prstGeom>
          <a:noFill/>
        </p:spPr>
        <p:txBody>
          <a:bodyPr wrap="none" rtlCol="0">
            <a:spAutoFit/>
          </a:bodyPr>
          <a:lstStyle/>
          <a:p>
            <a:r>
              <a:rPr lang="zh-TW" altLang="en-US" sz="3200" b="1" dirty="0"/>
              <a:t>學科考試分發</a:t>
            </a:r>
          </a:p>
        </p:txBody>
      </p:sp>
      <p:sp>
        <p:nvSpPr>
          <p:cNvPr id="3" name="文字方塊 2"/>
          <p:cNvSpPr txBox="1"/>
          <p:nvPr/>
        </p:nvSpPr>
        <p:spPr>
          <a:xfrm>
            <a:off x="8397105" y="4013386"/>
            <a:ext cx="1826141" cy="584775"/>
          </a:xfrm>
          <a:prstGeom prst="rect">
            <a:avLst/>
          </a:prstGeom>
          <a:noFill/>
        </p:spPr>
        <p:txBody>
          <a:bodyPr wrap="none" rtlCol="0">
            <a:spAutoFit/>
          </a:bodyPr>
          <a:lstStyle/>
          <a:p>
            <a:r>
              <a:rPr lang="zh-TW" altLang="en-US" sz="3200" b="1" dirty="0"/>
              <a:t>甄選入學</a:t>
            </a:r>
          </a:p>
        </p:txBody>
      </p:sp>
      <p:sp>
        <p:nvSpPr>
          <p:cNvPr id="5" name="文字方塊 4"/>
          <p:cNvSpPr txBox="1"/>
          <p:nvPr/>
        </p:nvSpPr>
        <p:spPr>
          <a:xfrm>
            <a:off x="2138624" y="3358337"/>
            <a:ext cx="1826141" cy="584775"/>
          </a:xfrm>
          <a:prstGeom prst="rect">
            <a:avLst/>
          </a:prstGeom>
          <a:noFill/>
        </p:spPr>
        <p:txBody>
          <a:bodyPr wrap="none" rtlCol="0">
            <a:spAutoFit/>
          </a:bodyPr>
          <a:lstStyle/>
          <a:p>
            <a:r>
              <a:rPr lang="zh-TW" altLang="en-US" sz="3200" b="1" dirty="0"/>
              <a:t>完全免試</a:t>
            </a:r>
          </a:p>
        </p:txBody>
      </p:sp>
      <p:sp>
        <p:nvSpPr>
          <p:cNvPr id="11" name="文字方塊 10"/>
          <p:cNvSpPr txBox="1"/>
          <p:nvPr/>
        </p:nvSpPr>
        <p:spPr>
          <a:xfrm>
            <a:off x="2138624" y="3829409"/>
            <a:ext cx="1826141" cy="584775"/>
          </a:xfrm>
          <a:prstGeom prst="rect">
            <a:avLst/>
          </a:prstGeom>
          <a:noFill/>
        </p:spPr>
        <p:txBody>
          <a:bodyPr wrap="none" rtlCol="0">
            <a:spAutoFit/>
          </a:bodyPr>
          <a:lstStyle/>
          <a:p>
            <a:r>
              <a:rPr lang="zh-TW" altLang="en-US" sz="3200" b="1" dirty="0"/>
              <a:t>優先免試</a:t>
            </a:r>
          </a:p>
        </p:txBody>
      </p:sp>
      <p:sp>
        <p:nvSpPr>
          <p:cNvPr id="13" name="文字方塊 12"/>
          <p:cNvSpPr txBox="1"/>
          <p:nvPr/>
        </p:nvSpPr>
        <p:spPr>
          <a:xfrm>
            <a:off x="2023206" y="5258504"/>
            <a:ext cx="2236510" cy="584775"/>
          </a:xfrm>
          <a:prstGeom prst="rect">
            <a:avLst/>
          </a:prstGeom>
          <a:noFill/>
        </p:spPr>
        <p:txBody>
          <a:bodyPr wrap="none" rtlCol="0">
            <a:spAutoFit/>
          </a:bodyPr>
          <a:lstStyle/>
          <a:p>
            <a:r>
              <a:rPr lang="zh-TW" altLang="en-US" sz="3200" b="1" dirty="0"/>
              <a:t>原住民專班</a:t>
            </a:r>
          </a:p>
        </p:txBody>
      </p:sp>
      <p:sp>
        <p:nvSpPr>
          <p:cNvPr id="14" name="文字方塊 13"/>
          <p:cNvSpPr txBox="1"/>
          <p:nvPr/>
        </p:nvSpPr>
        <p:spPr>
          <a:xfrm>
            <a:off x="2138624" y="4305774"/>
            <a:ext cx="1826141" cy="584775"/>
          </a:xfrm>
          <a:prstGeom prst="rect">
            <a:avLst/>
          </a:prstGeom>
          <a:noFill/>
        </p:spPr>
        <p:txBody>
          <a:bodyPr wrap="none" rtlCol="0">
            <a:spAutoFit/>
          </a:bodyPr>
          <a:lstStyle/>
          <a:p>
            <a:r>
              <a:rPr lang="zh-TW" altLang="en-US" sz="3200" b="1"/>
              <a:t>直升入學</a:t>
            </a:r>
          </a:p>
        </p:txBody>
      </p:sp>
      <p:sp>
        <p:nvSpPr>
          <p:cNvPr id="15" name="文字方塊 14"/>
          <p:cNvSpPr txBox="1"/>
          <p:nvPr/>
        </p:nvSpPr>
        <p:spPr>
          <a:xfrm>
            <a:off x="2138624" y="2884339"/>
            <a:ext cx="1826141" cy="584775"/>
          </a:xfrm>
          <a:prstGeom prst="rect">
            <a:avLst/>
          </a:prstGeom>
          <a:noFill/>
        </p:spPr>
        <p:txBody>
          <a:bodyPr wrap="none" rtlCol="0">
            <a:spAutoFit/>
          </a:bodyPr>
          <a:lstStyle/>
          <a:p>
            <a:r>
              <a:rPr lang="zh-TW" altLang="en-US" sz="3200" b="1" dirty="0"/>
              <a:t>分區免試</a:t>
            </a:r>
          </a:p>
        </p:txBody>
      </p:sp>
      <p:sp>
        <p:nvSpPr>
          <p:cNvPr id="16" name="文字方塊 15"/>
          <p:cNvSpPr txBox="1"/>
          <p:nvPr/>
        </p:nvSpPr>
        <p:spPr>
          <a:xfrm>
            <a:off x="2138624" y="4782139"/>
            <a:ext cx="1826141" cy="584775"/>
          </a:xfrm>
          <a:prstGeom prst="rect">
            <a:avLst/>
          </a:prstGeom>
          <a:noFill/>
        </p:spPr>
        <p:txBody>
          <a:bodyPr wrap="none" rtlCol="0">
            <a:spAutoFit/>
          </a:bodyPr>
          <a:lstStyle/>
          <a:p>
            <a:r>
              <a:rPr lang="zh-TW" altLang="en-US" sz="3200" b="1" dirty="0"/>
              <a:t>五專免試</a:t>
            </a:r>
          </a:p>
        </p:txBody>
      </p:sp>
      <p:pic>
        <p:nvPicPr>
          <p:cNvPr id="12" name="圖片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77718" y="2185250"/>
            <a:ext cx="577577" cy="577577"/>
          </a:xfrm>
          <a:prstGeom prst="rect">
            <a:avLst/>
          </a:prstGeom>
        </p:spPr>
      </p:pic>
    </p:spTree>
    <p:extLst>
      <p:ext uri="{BB962C8B-B14F-4D97-AF65-F5344CB8AC3E}">
        <p14:creationId xmlns:p14="http://schemas.microsoft.com/office/powerpoint/2010/main" val="39427863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2" y="640943"/>
            <a:ext cx="5187299"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70</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latin typeface="+mn-ea"/>
              </a:rPr>
              <a:t>步驟一</a:t>
            </a:r>
            <a:endParaRPr lang="en-US" sz="4400" b="1" dirty="0">
              <a:latin typeface="+mn-ea"/>
            </a:endParaRPr>
          </a:p>
        </p:txBody>
      </p:sp>
      <p:sp>
        <p:nvSpPr>
          <p:cNvPr id="2" name="矩形 1"/>
          <p:cNvSpPr/>
          <p:nvPr/>
        </p:nvSpPr>
        <p:spPr>
          <a:xfrm>
            <a:off x="3837063" y="1032327"/>
            <a:ext cx="4493538" cy="523220"/>
          </a:xfrm>
          <a:prstGeom prst="rect">
            <a:avLst/>
          </a:prstGeom>
        </p:spPr>
        <p:txBody>
          <a:bodyPr wrap="none">
            <a:spAutoFit/>
          </a:bodyPr>
          <a:lstStyle/>
          <a:p>
            <a:pPr>
              <a:defRPr/>
            </a:pPr>
            <a:r>
              <a:rPr lang="zh-TW" altLang="en-US" sz="2800" b="1" dirty="0"/>
              <a:t>請依身分別選擇進入的管道</a:t>
            </a:r>
          </a:p>
        </p:txBody>
      </p:sp>
      <p:pic>
        <p:nvPicPr>
          <p:cNvPr id="8" name="圖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4355" y="2199807"/>
            <a:ext cx="8470900" cy="3830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2" name="直線單箭頭接點 11"/>
          <p:cNvCxnSpPr/>
          <p:nvPr/>
        </p:nvCxnSpPr>
        <p:spPr>
          <a:xfrm>
            <a:off x="8144144" y="2580830"/>
            <a:ext cx="604165" cy="96846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4" name="直線單箭頭接點 13"/>
          <p:cNvCxnSpPr/>
          <p:nvPr/>
        </p:nvCxnSpPr>
        <p:spPr>
          <a:xfrm flipH="1">
            <a:off x="7708309" y="2580830"/>
            <a:ext cx="435835" cy="968460"/>
          </a:xfrm>
          <a:prstGeom prst="straightConnector1">
            <a:avLst/>
          </a:prstGeom>
          <a:ln w="57150">
            <a:solidFill>
              <a:schemeClr val="accent2">
                <a:lumMod val="50000"/>
              </a:schemeClr>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704671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down)">
                                      <p:cBhvr>
                                        <p:cTn id="12"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2" y="640943"/>
            <a:ext cx="5187299"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71</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latin typeface="+mn-ea"/>
              </a:rPr>
              <a:t>步驟二</a:t>
            </a:r>
            <a:endParaRPr lang="en-US" sz="4400" b="1" dirty="0">
              <a:latin typeface="+mn-ea"/>
            </a:endParaRPr>
          </a:p>
        </p:txBody>
      </p:sp>
      <p:sp>
        <p:nvSpPr>
          <p:cNvPr id="2" name="矩形 1"/>
          <p:cNvSpPr/>
          <p:nvPr/>
        </p:nvSpPr>
        <p:spPr>
          <a:xfrm>
            <a:off x="3118918" y="1056433"/>
            <a:ext cx="5570756" cy="523220"/>
          </a:xfrm>
          <a:prstGeom prst="rect">
            <a:avLst/>
          </a:prstGeom>
        </p:spPr>
        <p:txBody>
          <a:bodyPr wrap="none">
            <a:spAutoFit/>
          </a:bodyPr>
          <a:lstStyle/>
          <a:p>
            <a:pPr>
              <a:defRPr/>
            </a:pPr>
            <a:r>
              <a:rPr lang="zh-TW" altLang="en-US" sz="2800" b="1" dirty="0"/>
              <a:t>請利用身分證字號及出生月日登入</a:t>
            </a:r>
          </a:p>
        </p:txBody>
      </p:sp>
      <p:pic>
        <p:nvPicPr>
          <p:cNvPr id="10" name="Picture 2"/>
          <p:cNvPicPr>
            <a:picLocks noChangeAspect="1" noChangeArrowheads="1"/>
          </p:cNvPicPr>
          <p:nvPr/>
        </p:nvPicPr>
        <p:blipFill rotWithShape="1">
          <a:blip r:embed="rId2"/>
          <a:srcRect l="13934" t="10991" r="13970" b="9698"/>
          <a:stretch/>
        </p:blipFill>
        <p:spPr bwMode="auto">
          <a:xfrm>
            <a:off x="1840199" y="1579653"/>
            <a:ext cx="8636951" cy="4984240"/>
          </a:xfrm>
          <a:prstGeom prst="rect">
            <a:avLst/>
          </a:prstGeom>
          <a:noFill/>
          <a:ln>
            <a:noFill/>
          </a:ln>
          <a:effectLst>
            <a:prstShdw prst="shdw17" dist="17961" dir="2700000">
              <a:schemeClr val="accent1">
                <a:gamma/>
                <a:shade val="60000"/>
                <a:invGamma/>
              </a:schemeClr>
            </a:prstShdw>
          </a:effectLst>
        </p:spPr>
      </p:pic>
    </p:spTree>
    <p:extLst>
      <p:ext uri="{BB962C8B-B14F-4D97-AF65-F5344CB8AC3E}">
        <p14:creationId xmlns:p14="http://schemas.microsoft.com/office/powerpoint/2010/main" val="144191623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1" y="640943"/>
            <a:ext cx="223045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72</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基本資料與超額比序積分查詢</a:t>
            </a:r>
            <a:endParaRPr lang="en-US" sz="4400" b="1" dirty="0"/>
          </a:p>
        </p:txBody>
      </p:sp>
      <p:pic>
        <p:nvPicPr>
          <p:cNvPr id="8" name="圖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668603" y="1182196"/>
            <a:ext cx="8491671" cy="54281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橢圓 10"/>
          <p:cNvSpPr/>
          <p:nvPr/>
        </p:nvSpPr>
        <p:spPr>
          <a:xfrm>
            <a:off x="2519485" y="1182196"/>
            <a:ext cx="1693595" cy="517006"/>
          </a:xfrm>
          <a:prstGeom prst="ellipse">
            <a:avLst/>
          </a:prstGeom>
          <a:noFill/>
          <a:ln w="47625"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Tree>
    <p:extLst>
      <p:ext uri="{BB962C8B-B14F-4D97-AF65-F5344CB8AC3E}">
        <p14:creationId xmlns:p14="http://schemas.microsoft.com/office/powerpoint/2010/main" val="295878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heel(1)">
                                      <p:cBhvr>
                                        <p:cTn id="7"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3" y="640943"/>
            <a:ext cx="436690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769BC9"/>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73</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solidFill>
                  <a:prstClr val="black"/>
                </a:solidFill>
              </a:rPr>
              <a:t>招生名額查詢</a:t>
            </a:r>
            <a:endParaRPr lang="en-US" sz="4400" b="1" dirty="0">
              <a:solidFill>
                <a:prstClr val="black"/>
              </a:solidFill>
            </a:endParaRPr>
          </a:p>
        </p:txBody>
      </p:sp>
      <p:sp>
        <p:nvSpPr>
          <p:cNvPr id="13" name="橢圓 12"/>
          <p:cNvSpPr/>
          <p:nvPr/>
        </p:nvSpPr>
        <p:spPr>
          <a:xfrm>
            <a:off x="4220096" y="1897173"/>
            <a:ext cx="1172301" cy="494245"/>
          </a:xfrm>
          <a:prstGeom prst="ellipse">
            <a:avLst/>
          </a:prstGeom>
          <a:noFill/>
          <a:ln w="47625"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14464" y="1438278"/>
            <a:ext cx="9916925" cy="4550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4007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heel(1)">
                                      <p:cBhvr>
                                        <p:cTn id="7"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3" y="640943"/>
            <a:ext cx="436690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74</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招生名額查詢</a:t>
            </a:r>
            <a:endParaRPr lang="en-US" sz="4400" b="1" dirty="0"/>
          </a:p>
        </p:txBody>
      </p:sp>
      <p:pic>
        <p:nvPicPr>
          <p:cNvPr id="8" name="Picture 2"/>
          <p:cNvPicPr>
            <a:picLocks noChangeAspect="1" noChangeArrowheads="1"/>
          </p:cNvPicPr>
          <p:nvPr/>
        </p:nvPicPr>
        <p:blipFill rotWithShape="1">
          <a:blip r:embed="rId2"/>
          <a:srcRect l="14298" t="23436" r="13848"/>
          <a:stretch/>
        </p:blipFill>
        <p:spPr bwMode="auto">
          <a:xfrm>
            <a:off x="1524000" y="1196975"/>
            <a:ext cx="9144000" cy="4997450"/>
          </a:xfrm>
          <a:prstGeom prst="rect">
            <a:avLst/>
          </a:prstGeom>
          <a:noFill/>
          <a:ln>
            <a:noFill/>
          </a:ln>
          <a:effectLst>
            <a:prstShdw prst="shdw17" dist="17961" dir="2700000">
              <a:schemeClr val="accent1">
                <a:gamma/>
                <a:shade val="60000"/>
                <a:invGamma/>
              </a:schemeClr>
            </a:prstShdw>
          </a:effectLst>
        </p:spPr>
      </p:pic>
      <p:sp>
        <p:nvSpPr>
          <p:cNvPr id="12" name="文字方塊 3"/>
          <p:cNvSpPr txBox="1">
            <a:spLocks noChangeArrowheads="1"/>
          </p:cNvSpPr>
          <p:nvPr/>
        </p:nvSpPr>
        <p:spPr bwMode="auto">
          <a:xfrm>
            <a:off x="6271403" y="1693177"/>
            <a:ext cx="471996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b="1" dirty="0">
                <a:solidFill>
                  <a:srgbClr val="FF3300"/>
                </a:solidFill>
                <a:latin typeface="+mn-ea"/>
                <a:ea typeface="+mn-ea"/>
              </a:rPr>
              <a:t>目前招生名額為簡章招生名額，實際招生名額以</a:t>
            </a:r>
            <a:r>
              <a:rPr lang="en-US" altLang="zh-TW" b="1" dirty="0">
                <a:solidFill>
                  <a:srgbClr val="FF3300"/>
                </a:solidFill>
                <a:latin typeface="+mn-ea"/>
                <a:ea typeface="+mn-ea"/>
              </a:rPr>
              <a:t>112</a:t>
            </a:r>
            <a:r>
              <a:rPr lang="zh-TW" altLang="en-US" b="1" dirty="0">
                <a:solidFill>
                  <a:srgbClr val="FF3300"/>
                </a:solidFill>
                <a:latin typeface="+mn-ea"/>
                <a:ea typeface="+mn-ea"/>
              </a:rPr>
              <a:t>年</a:t>
            </a:r>
            <a:r>
              <a:rPr lang="en-US" altLang="zh-TW" b="1" dirty="0">
                <a:solidFill>
                  <a:srgbClr val="FF3300"/>
                </a:solidFill>
                <a:latin typeface="+mn-ea"/>
                <a:ea typeface="+mn-ea"/>
              </a:rPr>
              <a:t>6</a:t>
            </a:r>
            <a:r>
              <a:rPr lang="zh-TW" altLang="en-US" b="1" dirty="0">
                <a:solidFill>
                  <a:srgbClr val="FF3300"/>
                </a:solidFill>
                <a:latin typeface="+mn-ea"/>
                <a:ea typeface="+mn-ea"/>
              </a:rPr>
              <a:t>月</a:t>
            </a:r>
            <a:r>
              <a:rPr lang="en-US" altLang="zh-TW" b="1" dirty="0">
                <a:solidFill>
                  <a:srgbClr val="FF3300"/>
                </a:solidFill>
                <a:latin typeface="+mn-ea"/>
                <a:ea typeface="+mn-ea"/>
              </a:rPr>
              <a:t>21</a:t>
            </a:r>
            <a:r>
              <a:rPr lang="zh-TW" altLang="en-US" b="1" dirty="0">
                <a:solidFill>
                  <a:srgbClr val="FF3300"/>
                </a:solidFill>
                <a:latin typeface="+mn-ea"/>
                <a:ea typeface="+mn-ea"/>
              </a:rPr>
              <a:t>日</a:t>
            </a:r>
            <a:endParaRPr lang="en-US" altLang="zh-TW" b="1" dirty="0">
              <a:solidFill>
                <a:srgbClr val="FF3300"/>
              </a:solidFill>
              <a:latin typeface="+mn-ea"/>
              <a:ea typeface="+mn-ea"/>
            </a:endParaRPr>
          </a:p>
          <a:p>
            <a:pPr>
              <a:spcBef>
                <a:spcPct val="0"/>
              </a:spcBef>
              <a:buFontTx/>
              <a:buNone/>
            </a:pPr>
            <a:r>
              <a:rPr lang="zh-TW" altLang="en-US" b="1" dirty="0">
                <a:solidFill>
                  <a:srgbClr val="FF3300"/>
                </a:solidFill>
                <a:latin typeface="+mn-ea"/>
                <a:ea typeface="+mn-ea"/>
              </a:rPr>
              <a:t>中午</a:t>
            </a:r>
            <a:r>
              <a:rPr lang="en-US" altLang="zh-TW" b="1" dirty="0">
                <a:solidFill>
                  <a:srgbClr val="FF3300"/>
                </a:solidFill>
                <a:latin typeface="+mn-ea"/>
                <a:ea typeface="+mn-ea"/>
              </a:rPr>
              <a:t>12</a:t>
            </a:r>
            <a:r>
              <a:rPr lang="zh-TW" altLang="en-US" b="1" dirty="0">
                <a:solidFill>
                  <a:srgbClr val="FF3300"/>
                </a:solidFill>
                <a:latin typeface="+mn-ea"/>
                <a:ea typeface="+mn-ea"/>
              </a:rPr>
              <a:t>時公告為主</a:t>
            </a:r>
          </a:p>
        </p:txBody>
      </p:sp>
    </p:spTree>
    <p:extLst>
      <p:ext uri="{BB962C8B-B14F-4D97-AF65-F5344CB8AC3E}">
        <p14:creationId xmlns:p14="http://schemas.microsoft.com/office/powerpoint/2010/main" val="2077192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1" y="640943"/>
            <a:ext cx="251948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75</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免試入學個人序位區間查詢</a:t>
            </a:r>
            <a:endParaRPr lang="en-US" sz="4400" b="1" dirty="0"/>
          </a:p>
        </p:txBody>
      </p:sp>
      <p:sp>
        <p:nvSpPr>
          <p:cNvPr id="2" name="矩形 1"/>
          <p:cNvSpPr/>
          <p:nvPr/>
        </p:nvSpPr>
        <p:spPr>
          <a:xfrm>
            <a:off x="1822428" y="1163246"/>
            <a:ext cx="8760593" cy="5016758"/>
          </a:xfrm>
          <a:prstGeom prst="rect">
            <a:avLst/>
          </a:prstGeom>
        </p:spPr>
        <p:txBody>
          <a:bodyPr wrap="square">
            <a:spAutoFit/>
          </a:bodyPr>
          <a:lstStyle/>
          <a:p>
            <a:pPr>
              <a:spcBef>
                <a:spcPts val="0"/>
              </a:spcBef>
              <a:defRPr/>
            </a:pPr>
            <a:r>
              <a:rPr lang="zh-TW" altLang="en-US" sz="2000" dirty="0">
                <a:latin typeface="+mn-ea"/>
              </a:rPr>
              <a:t>查詢資訊（</a:t>
            </a:r>
            <a:r>
              <a:rPr lang="zh-TW" altLang="en-US" sz="2000" dirty="0">
                <a:solidFill>
                  <a:srgbClr val="FF0000"/>
                </a:solidFill>
                <a:latin typeface="+mn-ea"/>
              </a:rPr>
              <a:t>學生個人</a:t>
            </a:r>
            <a:r>
              <a:rPr lang="zh-TW" altLang="en-US" sz="2000" dirty="0">
                <a:latin typeface="+mn-ea"/>
              </a:rPr>
              <a:t>的）： </a:t>
            </a:r>
          </a:p>
          <a:p>
            <a:pPr lvl="1">
              <a:defRPr/>
            </a:pPr>
            <a:r>
              <a:rPr lang="zh-TW" altLang="en-US" sz="2000" dirty="0">
                <a:latin typeface="+mn-ea"/>
              </a:rPr>
              <a:t>免試入學超額比序（未含志願序）個別序位之比率及累積人數區間（依教育部規定，比率未定）</a:t>
            </a:r>
          </a:p>
          <a:p>
            <a:pPr>
              <a:spcBef>
                <a:spcPts val="0"/>
              </a:spcBef>
              <a:defRPr/>
            </a:pPr>
            <a:r>
              <a:rPr lang="zh-TW" altLang="en-US" sz="2000" dirty="0">
                <a:latin typeface="+mn-ea"/>
              </a:rPr>
              <a:t>預計查詢畫面</a:t>
            </a:r>
          </a:p>
          <a:p>
            <a:pPr lvl="1">
              <a:spcBef>
                <a:spcPts val="0"/>
              </a:spcBef>
              <a:defRPr/>
            </a:pPr>
            <a:r>
              <a:rPr lang="zh-TW" altLang="en-US" sz="2000" dirty="0">
                <a:latin typeface="+mn-ea"/>
              </a:rPr>
              <a:t>個別序位（不分性別）區間落在：</a:t>
            </a:r>
            <a:br>
              <a:rPr lang="zh-TW" altLang="en-US" sz="2000" dirty="0">
                <a:latin typeface="+mn-ea"/>
              </a:rPr>
            </a:br>
            <a:r>
              <a:rPr lang="zh-TW" altLang="en-US" sz="2000" dirty="0">
                <a:latin typeface="+mn-ea"/>
              </a:rPr>
              <a:t>Ｘ</a:t>
            </a:r>
            <a:r>
              <a:rPr lang="en-US" altLang="zh-TW" sz="2000" dirty="0">
                <a:latin typeface="+mn-ea"/>
              </a:rPr>
              <a:t>%</a:t>
            </a:r>
            <a:r>
              <a:rPr lang="zh-TW" altLang="en-US" sz="2000" dirty="0">
                <a:latin typeface="+mn-ea"/>
              </a:rPr>
              <a:t>（人數：０００）～  Ｙ</a:t>
            </a:r>
            <a:r>
              <a:rPr lang="en-US" altLang="zh-TW" sz="2000" dirty="0">
                <a:latin typeface="+mn-ea"/>
              </a:rPr>
              <a:t>%</a:t>
            </a:r>
            <a:r>
              <a:rPr lang="zh-TW" altLang="en-US" sz="2000" dirty="0">
                <a:latin typeface="+mn-ea"/>
              </a:rPr>
              <a:t>（人數：０００  ）</a:t>
            </a:r>
          </a:p>
          <a:p>
            <a:pPr lvl="1">
              <a:spcBef>
                <a:spcPts val="0"/>
              </a:spcBef>
              <a:defRPr/>
            </a:pPr>
            <a:r>
              <a:rPr lang="zh-TW" altLang="en-US" sz="2000" dirty="0">
                <a:latin typeface="+mn-ea"/>
              </a:rPr>
              <a:t>男生（女生）的個別序位區間落在：００  ～００人</a:t>
            </a:r>
          </a:p>
          <a:p>
            <a:pPr lvl="1">
              <a:spcBef>
                <a:spcPts val="0"/>
              </a:spcBef>
              <a:defRPr/>
            </a:pPr>
            <a:r>
              <a:rPr lang="zh-TW" altLang="en-US" sz="2000" dirty="0">
                <a:latin typeface="+mn-ea"/>
              </a:rPr>
              <a:t>國中教育會考各科成績（等級、標示）</a:t>
            </a:r>
          </a:p>
          <a:p>
            <a:pPr lvl="1">
              <a:spcBef>
                <a:spcPts val="0"/>
              </a:spcBef>
              <a:defRPr/>
            </a:pPr>
            <a:r>
              <a:rPr lang="zh-TW" altLang="en-US" sz="2000" dirty="0">
                <a:latin typeface="+mn-ea"/>
              </a:rPr>
              <a:t>多元學習表現成績</a:t>
            </a:r>
          </a:p>
          <a:p>
            <a:pPr lvl="1">
              <a:spcBef>
                <a:spcPts val="0"/>
              </a:spcBef>
              <a:defRPr/>
            </a:pPr>
            <a:endParaRPr lang="zh-TW" altLang="en-US" sz="2000" dirty="0">
              <a:latin typeface="+mn-ea"/>
            </a:endParaRPr>
          </a:p>
          <a:p>
            <a:pPr>
              <a:spcBef>
                <a:spcPts val="0"/>
              </a:spcBef>
              <a:defRPr/>
            </a:pPr>
            <a:r>
              <a:rPr lang="zh-TW" altLang="en-US" sz="2000" dirty="0">
                <a:latin typeface="+mn-ea"/>
              </a:rPr>
              <a:t>本序位之計算係</a:t>
            </a:r>
            <a:r>
              <a:rPr lang="zh-TW" altLang="en-US" sz="2000" dirty="0">
                <a:solidFill>
                  <a:srgbClr val="FF0000"/>
                </a:solidFill>
                <a:latin typeface="+mn-ea"/>
              </a:rPr>
              <a:t>以報名免試入學的學生人數</a:t>
            </a:r>
            <a:r>
              <a:rPr lang="zh-TW" altLang="en-US" sz="2000" dirty="0">
                <a:latin typeface="+mn-ea"/>
              </a:rPr>
              <a:t>為主，已</a:t>
            </a:r>
            <a:r>
              <a:rPr lang="zh-TW" altLang="en-US" sz="2000" dirty="0">
                <a:solidFill>
                  <a:srgbClr val="FF0000"/>
                </a:solidFill>
                <a:latin typeface="+mn-ea"/>
              </a:rPr>
              <a:t>扣除</a:t>
            </a:r>
            <a:r>
              <a:rPr lang="zh-TW" altLang="en-US" sz="2000" dirty="0">
                <a:latin typeface="+mn-ea"/>
              </a:rPr>
              <a:t>經各入學管道錄取報到者</a:t>
            </a:r>
            <a:r>
              <a:rPr lang="en-US" altLang="zh-TW" sz="2000" dirty="0">
                <a:latin typeface="+mn-ea"/>
              </a:rPr>
              <a:t>(</a:t>
            </a:r>
            <a:r>
              <a:rPr lang="zh-TW" altLang="en-US" sz="2000" dirty="0">
                <a:latin typeface="+mn-ea"/>
              </a:rPr>
              <a:t>如直升入學、職科甄選入學、國中技藝技能優良學生甄審入學、產業特殊需求類科優先入學、實用技能學程、新北市公私校優先免試入學錄取報到者</a:t>
            </a:r>
            <a:r>
              <a:rPr lang="en-US" altLang="zh-TW" sz="2000" dirty="0">
                <a:latin typeface="+mn-ea"/>
              </a:rPr>
              <a:t>)</a:t>
            </a:r>
            <a:r>
              <a:rPr lang="zh-TW" altLang="en-US" sz="2000" dirty="0">
                <a:latin typeface="+mn-ea"/>
              </a:rPr>
              <a:t>。</a:t>
            </a:r>
          </a:p>
          <a:p>
            <a:pPr>
              <a:spcBef>
                <a:spcPts val="0"/>
              </a:spcBef>
              <a:defRPr/>
            </a:pPr>
            <a:r>
              <a:rPr lang="zh-TW" altLang="en-US" sz="2000" dirty="0">
                <a:latin typeface="+mn-ea"/>
              </a:rPr>
              <a:t>超額比序（會考</a:t>
            </a:r>
            <a:r>
              <a:rPr lang="en-US" altLang="zh-TW" sz="2000" dirty="0">
                <a:latin typeface="+mn-ea"/>
              </a:rPr>
              <a:t>+</a:t>
            </a:r>
            <a:r>
              <a:rPr lang="zh-TW" altLang="en-US" sz="2000" dirty="0">
                <a:latin typeface="+mn-ea"/>
              </a:rPr>
              <a:t>多元學習成績，</a:t>
            </a:r>
            <a:r>
              <a:rPr lang="zh-TW" altLang="en-US" sz="2000" dirty="0">
                <a:solidFill>
                  <a:srgbClr val="FF0000"/>
                </a:solidFill>
                <a:latin typeface="+mn-ea"/>
              </a:rPr>
              <a:t>不含志願序</a:t>
            </a:r>
            <a:r>
              <a:rPr lang="zh-TW" altLang="en-US" sz="2000" dirty="0">
                <a:latin typeface="+mn-ea"/>
              </a:rPr>
              <a:t>）的個別序位區間，把所有超額比序順次都納入比較，以◎</a:t>
            </a:r>
            <a:r>
              <a:rPr lang="en-US" altLang="zh-TW" sz="2000" dirty="0">
                <a:latin typeface="+mn-ea"/>
              </a:rPr>
              <a:t>%</a:t>
            </a:r>
            <a:r>
              <a:rPr lang="zh-TW" altLang="en-US" sz="2000" dirty="0">
                <a:latin typeface="+mn-ea"/>
              </a:rPr>
              <a:t>為一區間單位、另</a:t>
            </a:r>
            <a:r>
              <a:rPr lang="zh-TW" altLang="en-US" sz="2000" dirty="0">
                <a:solidFill>
                  <a:srgbClr val="FF0000"/>
                </a:solidFill>
                <a:latin typeface="+mn-ea"/>
              </a:rPr>
              <a:t>會分列男女人數</a:t>
            </a:r>
            <a:r>
              <a:rPr lang="zh-TW" altLang="en-US" sz="2000" dirty="0">
                <a:latin typeface="+mn-ea"/>
              </a:rPr>
              <a:t>。 </a:t>
            </a:r>
          </a:p>
        </p:txBody>
      </p:sp>
    </p:spTree>
    <p:extLst>
      <p:ext uri="{BB962C8B-B14F-4D97-AF65-F5344CB8AC3E}">
        <p14:creationId xmlns:p14="http://schemas.microsoft.com/office/powerpoint/2010/main" val="130301907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1" y="640943"/>
            <a:ext cx="251948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76</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免試入學個人序位區間查詢</a:t>
            </a:r>
            <a:endParaRPr lang="en-US" sz="4400" b="1" dirty="0"/>
          </a:p>
        </p:txBody>
      </p:sp>
      <p:sp>
        <p:nvSpPr>
          <p:cNvPr id="3" name="矩形 2"/>
          <p:cNvSpPr/>
          <p:nvPr/>
        </p:nvSpPr>
        <p:spPr>
          <a:xfrm>
            <a:off x="1718508" y="1318047"/>
            <a:ext cx="9768645" cy="4893647"/>
          </a:xfrm>
          <a:prstGeom prst="rect">
            <a:avLst/>
          </a:prstGeom>
        </p:spPr>
        <p:txBody>
          <a:bodyPr wrap="square">
            <a:spAutoFit/>
          </a:bodyPr>
          <a:lstStyle/>
          <a:p>
            <a:pPr>
              <a:spcBef>
                <a:spcPts val="1200"/>
              </a:spcBef>
            </a:pPr>
            <a:r>
              <a:rPr lang="zh-TW" altLang="en-US" sz="2800" dirty="0">
                <a:latin typeface="+mn-ea"/>
              </a:rPr>
              <a:t>查詢時間：</a:t>
            </a:r>
          </a:p>
          <a:p>
            <a:pPr>
              <a:spcBef>
                <a:spcPts val="1200"/>
              </a:spcBef>
            </a:pPr>
            <a:r>
              <a:rPr lang="en-US" altLang="zh-TW" sz="2800" dirty="0">
                <a:latin typeface="+mn-ea"/>
              </a:rPr>
              <a:t>112</a:t>
            </a:r>
            <a:r>
              <a:rPr lang="zh-TW" altLang="en-US" sz="2800" dirty="0">
                <a:latin typeface="+mn-ea"/>
              </a:rPr>
              <a:t>年</a:t>
            </a:r>
            <a:r>
              <a:rPr lang="en-US" altLang="zh-TW" sz="2800" dirty="0">
                <a:latin typeface="+mn-ea"/>
              </a:rPr>
              <a:t>6</a:t>
            </a:r>
            <a:r>
              <a:rPr lang="zh-TW" altLang="en-US" sz="2800" dirty="0">
                <a:latin typeface="+mn-ea"/>
              </a:rPr>
              <a:t>月</a:t>
            </a:r>
            <a:r>
              <a:rPr lang="en-US" altLang="zh-TW" sz="2800" dirty="0">
                <a:latin typeface="+mn-ea"/>
              </a:rPr>
              <a:t>21</a:t>
            </a:r>
            <a:r>
              <a:rPr lang="zh-TW" altLang="en-US" sz="2800" dirty="0">
                <a:latin typeface="+mn-ea"/>
              </a:rPr>
              <a:t>日</a:t>
            </a:r>
            <a:r>
              <a:rPr lang="en-US" altLang="zh-TW" sz="2800" dirty="0">
                <a:latin typeface="+mn-ea"/>
              </a:rPr>
              <a:t>(</a:t>
            </a:r>
            <a:r>
              <a:rPr lang="zh-TW" altLang="en-US" sz="2800" dirty="0">
                <a:latin typeface="+mn-ea"/>
              </a:rPr>
              <a:t>三</a:t>
            </a:r>
            <a:r>
              <a:rPr lang="en-US" altLang="zh-TW" sz="2800" dirty="0">
                <a:latin typeface="+mn-ea"/>
              </a:rPr>
              <a:t>)</a:t>
            </a:r>
            <a:r>
              <a:rPr lang="zh-TW" altLang="en-US" sz="2800" dirty="0">
                <a:latin typeface="+mn-ea"/>
              </a:rPr>
              <a:t>中午</a:t>
            </a:r>
            <a:r>
              <a:rPr lang="en-US" altLang="zh-TW" sz="2800" dirty="0">
                <a:latin typeface="+mn-ea"/>
              </a:rPr>
              <a:t>12</a:t>
            </a:r>
            <a:r>
              <a:rPr lang="zh-TW" altLang="en-US" sz="2800" dirty="0">
                <a:latin typeface="+mn-ea"/>
              </a:rPr>
              <a:t>時～</a:t>
            </a:r>
            <a:r>
              <a:rPr lang="en-US" altLang="zh-TW" sz="2800" dirty="0">
                <a:latin typeface="+mn-ea"/>
              </a:rPr>
              <a:t>112</a:t>
            </a:r>
            <a:r>
              <a:rPr lang="zh-TW" altLang="en-US" sz="2800" dirty="0">
                <a:latin typeface="+mn-ea"/>
              </a:rPr>
              <a:t>年</a:t>
            </a:r>
            <a:r>
              <a:rPr lang="en-US" altLang="zh-TW" sz="2800" dirty="0">
                <a:latin typeface="+mn-ea"/>
              </a:rPr>
              <a:t>6</a:t>
            </a:r>
            <a:r>
              <a:rPr lang="zh-TW" altLang="en-US" sz="2800" dirty="0">
                <a:latin typeface="+mn-ea"/>
              </a:rPr>
              <a:t>月</a:t>
            </a:r>
            <a:r>
              <a:rPr lang="en-US" altLang="zh-TW" sz="2800" dirty="0">
                <a:latin typeface="+mn-ea"/>
              </a:rPr>
              <a:t>29</a:t>
            </a:r>
            <a:r>
              <a:rPr lang="zh-TW" altLang="en-US" sz="2800" dirty="0">
                <a:latin typeface="+mn-ea"/>
              </a:rPr>
              <a:t>日</a:t>
            </a:r>
            <a:r>
              <a:rPr lang="en-US" altLang="zh-TW" sz="2800" dirty="0">
                <a:latin typeface="+mn-ea"/>
              </a:rPr>
              <a:t>(</a:t>
            </a:r>
            <a:r>
              <a:rPr lang="zh-TW" altLang="en-US" sz="2800" dirty="0">
                <a:latin typeface="+mn-ea"/>
              </a:rPr>
              <a:t>四</a:t>
            </a:r>
            <a:r>
              <a:rPr lang="en-US" altLang="zh-TW" sz="2800" dirty="0">
                <a:latin typeface="+mn-ea"/>
              </a:rPr>
              <a:t>)</a:t>
            </a:r>
            <a:r>
              <a:rPr lang="zh-TW" altLang="en-US" sz="2800" dirty="0">
                <a:latin typeface="+mn-ea"/>
              </a:rPr>
              <a:t>中午</a:t>
            </a:r>
            <a:r>
              <a:rPr lang="en-US" altLang="zh-TW" sz="2800" dirty="0">
                <a:latin typeface="+mn-ea"/>
              </a:rPr>
              <a:t>12</a:t>
            </a:r>
            <a:r>
              <a:rPr lang="zh-TW" altLang="en-US" sz="2800" dirty="0">
                <a:latin typeface="+mn-ea"/>
              </a:rPr>
              <a:t>時止</a:t>
            </a:r>
          </a:p>
          <a:p>
            <a:pPr>
              <a:spcBef>
                <a:spcPts val="1200"/>
              </a:spcBef>
            </a:pPr>
            <a:r>
              <a:rPr lang="zh-TW" altLang="en-US" sz="2800" dirty="0">
                <a:latin typeface="+mn-ea"/>
              </a:rPr>
              <a:t>（與基北區免試入學志願選填時間相同）</a:t>
            </a:r>
          </a:p>
          <a:p>
            <a:pPr>
              <a:spcBef>
                <a:spcPts val="1200"/>
              </a:spcBef>
            </a:pPr>
            <a:r>
              <a:rPr lang="zh-TW" altLang="en-US" sz="2800" dirty="0">
                <a:latin typeface="+mn-ea"/>
              </a:rPr>
              <a:t>查詢網站：基北區免試入學委員會網站</a:t>
            </a:r>
          </a:p>
          <a:p>
            <a:pPr>
              <a:spcBef>
                <a:spcPts val="1200"/>
              </a:spcBef>
            </a:pPr>
            <a:r>
              <a:rPr lang="zh-TW" altLang="en-US" sz="2800" dirty="0">
                <a:latin typeface="+mn-ea"/>
              </a:rPr>
              <a:t>  （</a:t>
            </a:r>
            <a:r>
              <a:rPr lang="zh-TW" altLang="en-US" sz="2800" dirty="0">
                <a:latin typeface="+mn-ea"/>
                <a:hlinkClick r:id="rId2"/>
              </a:rPr>
              <a:t> </a:t>
            </a:r>
            <a:r>
              <a:rPr lang="en-US" altLang="zh-TW" sz="2800" dirty="0">
                <a:latin typeface="+mn-ea"/>
                <a:hlinkClick r:id="rId2"/>
              </a:rPr>
              <a:t>https://ttk.entry.edu.tw </a:t>
            </a:r>
            <a:r>
              <a:rPr lang="zh-TW" altLang="en-US" sz="2800" dirty="0">
                <a:latin typeface="+mn-ea"/>
              </a:rPr>
              <a:t>）</a:t>
            </a:r>
          </a:p>
          <a:p>
            <a:pPr>
              <a:spcBef>
                <a:spcPts val="1200"/>
              </a:spcBef>
            </a:pPr>
            <a:r>
              <a:rPr lang="zh-TW" altLang="en-US" sz="2800" dirty="0">
                <a:latin typeface="+mn-ea"/>
              </a:rPr>
              <a:t>查詢對象：</a:t>
            </a:r>
          </a:p>
          <a:p>
            <a:r>
              <a:rPr lang="zh-TW" altLang="en-US" sz="2800" dirty="0">
                <a:latin typeface="+mn-ea"/>
              </a:rPr>
              <a:t>     參加基北區免試入學學生（需符合報名資格，含變更就學</a:t>
            </a:r>
            <a:endParaRPr lang="en-US" altLang="zh-TW" sz="2800" dirty="0">
              <a:latin typeface="+mn-ea"/>
            </a:endParaRPr>
          </a:p>
          <a:p>
            <a:r>
              <a:rPr lang="en-US" altLang="zh-TW" sz="2800" dirty="0">
                <a:latin typeface="+mn-ea"/>
              </a:rPr>
              <a:t>    </a:t>
            </a:r>
            <a:r>
              <a:rPr lang="zh-TW" altLang="en-US" sz="2800" dirty="0">
                <a:latin typeface="+mn-ea"/>
              </a:rPr>
              <a:t> 區審核通過者）</a:t>
            </a:r>
          </a:p>
          <a:p>
            <a:pPr>
              <a:spcBef>
                <a:spcPts val="1200"/>
              </a:spcBef>
            </a:pPr>
            <a:r>
              <a:rPr lang="zh-TW" altLang="en-US" sz="2800" dirty="0">
                <a:latin typeface="+mn-ea"/>
              </a:rPr>
              <a:t>查詢方式：以帳號、密碼登入查詢</a:t>
            </a:r>
          </a:p>
        </p:txBody>
      </p:sp>
    </p:spTree>
    <p:extLst>
      <p:ext uri="{BB962C8B-B14F-4D97-AF65-F5344CB8AC3E}">
        <p14:creationId xmlns:p14="http://schemas.microsoft.com/office/powerpoint/2010/main" val="153781659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5" y="640943"/>
            <a:ext cx="2162087"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77</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1668599" y="413513"/>
            <a:ext cx="8471396" cy="677108"/>
          </a:xfrm>
          <a:prstGeom prst="rect">
            <a:avLst/>
          </a:prstGeom>
          <a:noFill/>
        </p:spPr>
        <p:txBody>
          <a:bodyPr wrap="square" lIns="0" tIns="0" rIns="0" bIns="0" rtlCol="0" anchor="t">
            <a:spAutoFit/>
          </a:bodyPr>
          <a:lstStyle/>
          <a:p>
            <a:pPr algn="ctr"/>
            <a:r>
              <a:rPr lang="zh-TW" altLang="en-US" sz="4400" b="1" dirty="0"/>
              <a:t>免試入學個人序位區間查詢</a:t>
            </a:r>
            <a:r>
              <a:rPr lang="en-US" altLang="zh-TW" sz="4400" b="1" dirty="0"/>
              <a:t>1/2</a:t>
            </a:r>
            <a:endParaRPr lang="en-US" sz="4400" b="1" dirty="0"/>
          </a:p>
        </p:txBody>
      </p:sp>
      <p:pic>
        <p:nvPicPr>
          <p:cNvPr id="7" name="圖片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0485" y="1820030"/>
            <a:ext cx="10282307" cy="3149105"/>
          </a:xfrm>
          <a:prstGeom prst="rect">
            <a:avLst/>
          </a:prstGeom>
        </p:spPr>
      </p:pic>
    </p:spTree>
    <p:extLst>
      <p:ext uri="{BB962C8B-B14F-4D97-AF65-F5344CB8AC3E}">
        <p14:creationId xmlns:p14="http://schemas.microsoft.com/office/powerpoint/2010/main" val="1419967280"/>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3" y="640943"/>
            <a:ext cx="436690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78</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r>
              <a:rPr lang="zh-TW" altLang="en-US" sz="4400" b="1" dirty="0"/>
              <a:t>選擇志願選填</a:t>
            </a:r>
            <a:endParaRPr lang="en-US" sz="4400" b="1" dirty="0"/>
          </a:p>
        </p:txBody>
      </p:sp>
      <p:pic>
        <p:nvPicPr>
          <p:cNvPr id="8" name="圖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39537" y="1164053"/>
            <a:ext cx="9142857" cy="5460317"/>
          </a:xfrm>
          <a:prstGeom prst="rect">
            <a:avLst/>
          </a:prstGeom>
        </p:spPr>
      </p:pic>
      <p:sp>
        <p:nvSpPr>
          <p:cNvPr id="10" name="橢圓 9"/>
          <p:cNvSpPr/>
          <p:nvPr/>
        </p:nvSpPr>
        <p:spPr>
          <a:xfrm>
            <a:off x="2466844" y="3481098"/>
            <a:ext cx="1366837" cy="503237"/>
          </a:xfrm>
          <a:prstGeom prst="ellipse">
            <a:avLst/>
          </a:prstGeom>
          <a:noFill/>
          <a:ln w="47625" cmpd="sng">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FFFFFF"/>
              </a:solidFill>
            </a:endParaRPr>
          </a:p>
        </p:txBody>
      </p:sp>
    </p:spTree>
    <p:extLst>
      <p:ext uri="{BB962C8B-B14F-4D97-AF65-F5344CB8AC3E}">
        <p14:creationId xmlns:p14="http://schemas.microsoft.com/office/powerpoint/2010/main" val="4124040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heel(1)">
                                      <p:cBhvr>
                                        <p:cTn id="7"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投影片編號版面配置區 2"/>
          <p:cNvSpPr txBox="1">
            <a:spLocks/>
          </p:cNvSpPr>
          <p:nvPr/>
        </p:nvSpPr>
        <p:spPr bwMode="auto">
          <a:xfrm>
            <a:off x="1739563" y="6492874"/>
            <a:ext cx="571500" cy="228600"/>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lstStyle>
            <a:defPPr>
              <a:defRPr lang="en-US"/>
            </a:defPPr>
            <a:lvl1pPr marL="0" algn="r" defTabSz="914400" rtl="0" eaLnBrk="1" latinLnBrk="0" hangingPunct="1">
              <a:spcBef>
                <a:spcPts val="1800"/>
              </a:spcBef>
              <a:buFont typeface="Arial" panose="020B0604020202020204" pitchFamily="34" charset="0"/>
              <a:buChar char="•"/>
              <a:defRPr sz="2400" kern="1200">
                <a:solidFill>
                  <a:schemeClr val="tx1"/>
                </a:solidFill>
                <a:latin typeface="Microsoft JhengHei UI" panose="020B0604030504040204" pitchFamily="34" charset="-120"/>
                <a:ea typeface="Microsoft JhengHei UI" panose="020B0604030504040204" pitchFamily="34" charset="-120"/>
                <a:cs typeface="+mn-cs"/>
              </a:defRPr>
            </a:lvl1pPr>
            <a:lvl2pPr marL="742950" indent="-285750" algn="l" defTabSz="914400" rtl="0" eaLnBrk="1" latinLnBrk="0" hangingPunct="1">
              <a:spcBef>
                <a:spcPts val="1200"/>
              </a:spcBef>
              <a:buFont typeface="Arial" panose="020B0604020202020204" pitchFamily="34" charset="0"/>
              <a:buChar char="•"/>
              <a:defRPr sz="2000" kern="1200">
                <a:solidFill>
                  <a:schemeClr val="tx1"/>
                </a:solidFill>
                <a:latin typeface="Microsoft JhengHei UI" panose="020B0604030504040204" pitchFamily="34" charset="-120"/>
                <a:ea typeface="Microsoft JhengHei UI" panose="020B0604030504040204" pitchFamily="34" charset="-120"/>
                <a:cs typeface="+mn-cs"/>
              </a:defRPr>
            </a:lvl2pPr>
            <a:lvl3pPr marL="1143000" indent="-228600" algn="l" defTabSz="914400" rtl="0" eaLnBrk="1" latinLnBrk="0" hangingPunct="1">
              <a:spcBef>
                <a:spcPts val="800"/>
              </a:spcBef>
              <a:buFont typeface="Arial" panose="020B0604020202020204" pitchFamily="34" charset="0"/>
              <a:buChar char="•"/>
              <a:defRPr sz="1800" kern="1200">
                <a:solidFill>
                  <a:schemeClr val="tx1"/>
                </a:solidFill>
                <a:latin typeface="Microsoft JhengHei UI" panose="020B0604030504040204" pitchFamily="34" charset="-120"/>
                <a:ea typeface="Microsoft JhengHei UI" panose="020B0604030504040204" pitchFamily="34" charset="-120"/>
                <a:cs typeface="+mn-cs"/>
              </a:defRPr>
            </a:lvl3pPr>
            <a:lvl4pPr marL="1600200" indent="-228600" algn="l" defTabSz="914400" rtl="0" eaLnBrk="1" latinLnBrk="0" hangingPunct="1">
              <a:spcBef>
                <a:spcPts val="600"/>
              </a:spcBef>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4pPr>
            <a:lvl5pPr marL="2057400" indent="-228600" algn="l" defTabSz="914400" rtl="0" eaLnBrk="1" latinLnBrk="0" hangingPunct="1">
              <a:spcBef>
                <a:spcPts val="600"/>
              </a:spcBef>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5pPr>
            <a:lvl6pPr marL="25146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6pPr>
            <a:lvl7pPr marL="29718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7pPr>
            <a:lvl8pPr marL="34290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8pPr>
            <a:lvl9pPr marL="3886200" indent="-228600" algn="l" defTabSz="914400" rtl="0" eaLnBrk="0" fontAlgn="base" latinLnBrk="0" hangingPunct="0">
              <a:spcBef>
                <a:spcPts val="600"/>
              </a:spcBef>
              <a:spcAft>
                <a:spcPct val="0"/>
              </a:spcAft>
              <a:buFont typeface="Arial" panose="020B0604020202020204" pitchFamily="34" charset="0"/>
              <a:buChar char="•"/>
              <a:defRPr sz="1600" kern="1200">
                <a:solidFill>
                  <a:schemeClr val="tx1"/>
                </a:solidFill>
                <a:latin typeface="Microsoft JhengHei UI" panose="020B0604030504040204" pitchFamily="34" charset="-120"/>
                <a:ea typeface="Microsoft JhengHei UI" panose="020B0604030504040204" pitchFamily="34" charset="-120"/>
                <a:cs typeface="+mn-cs"/>
              </a:defRPr>
            </a:lvl9pPr>
          </a:lstStyle>
          <a:p>
            <a:pPr>
              <a:spcBef>
                <a:spcPct val="0"/>
              </a:spcBef>
              <a:buFontTx/>
              <a:buNone/>
            </a:pPr>
            <a:fld id="{B38BAF23-949E-4110-AF92-FE51C6751F69}" type="slidenum">
              <a:rPr lang="zh-TW" altLang="en-US" sz="1200" b="1" smtClean="0">
                <a:solidFill>
                  <a:srgbClr val="000000"/>
                </a:solidFill>
                <a:latin typeface="Arial" panose="020B0604020202020204" pitchFamily="34" charset="0"/>
              </a:rPr>
              <a:pPr>
                <a:spcBef>
                  <a:spcPct val="0"/>
                </a:spcBef>
                <a:buFontTx/>
                <a:buNone/>
              </a:pPr>
              <a:t>79</a:t>
            </a:fld>
            <a:endParaRPr lang="zh-TW" altLang="en-US" sz="1200" b="1">
              <a:solidFill>
                <a:srgbClr val="000000"/>
              </a:solidFill>
              <a:latin typeface="Arial" panose="020B0604020202020204" pitchFamily="34" charset="0"/>
            </a:endParaRPr>
          </a:p>
        </p:txBody>
      </p:sp>
      <p:grpSp>
        <p:nvGrpSpPr>
          <p:cNvPr id="12" name="群組 3"/>
          <p:cNvGrpSpPr>
            <a:grpSpLocks/>
          </p:cNvGrpSpPr>
          <p:nvPr/>
        </p:nvGrpSpPr>
        <p:grpSpPr bwMode="auto">
          <a:xfrm>
            <a:off x="1753848" y="915986"/>
            <a:ext cx="8569325" cy="5799138"/>
            <a:chOff x="323528" y="908720"/>
            <a:chExt cx="8568952" cy="5799137"/>
          </a:xfrm>
        </p:grpSpPr>
        <p:pic>
          <p:nvPicPr>
            <p:cNvPr id="1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908720"/>
              <a:ext cx="8568952" cy="579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13"/>
            <p:cNvSpPr txBox="1"/>
            <p:nvPr/>
          </p:nvSpPr>
          <p:spPr>
            <a:xfrm>
              <a:off x="3563475" y="2451770"/>
              <a:ext cx="1368364" cy="369332"/>
            </a:xfrm>
            <a:prstGeom prst="rect">
              <a:avLst/>
            </a:prstGeom>
            <a:solidFill>
              <a:schemeClr val="bg1">
                <a:lumMod val="95000"/>
              </a:schemeClr>
            </a:solidFill>
          </p:spPr>
          <p:txBody>
            <a:bodyPr>
              <a:spAutoFit/>
            </a:bodyPr>
            <a:lstStyle/>
            <a:p>
              <a:pPr>
                <a:defRPr/>
              </a:pPr>
              <a:r>
                <a:rPr lang="zh-TW" altLang="en-US" dirty="0">
                  <a:solidFill>
                    <a:srgbClr val="FF0000"/>
                  </a:solidFill>
                </a:rPr>
                <a:t>板橋高中</a:t>
              </a:r>
            </a:p>
          </p:txBody>
        </p:sp>
        <p:sp>
          <p:nvSpPr>
            <p:cNvPr id="15" name="文字方塊 14"/>
            <p:cNvSpPr txBox="1"/>
            <p:nvPr/>
          </p:nvSpPr>
          <p:spPr>
            <a:xfrm>
              <a:off x="3563475" y="3501108"/>
              <a:ext cx="1368364" cy="369332"/>
            </a:xfrm>
            <a:prstGeom prst="rect">
              <a:avLst/>
            </a:prstGeom>
            <a:solidFill>
              <a:schemeClr val="bg1">
                <a:lumMod val="95000"/>
              </a:schemeClr>
            </a:solidFill>
          </p:spPr>
          <p:txBody>
            <a:bodyPr>
              <a:spAutoFit/>
            </a:bodyPr>
            <a:lstStyle/>
            <a:p>
              <a:pPr>
                <a:defRPr/>
              </a:pPr>
              <a:r>
                <a:rPr lang="zh-TW" altLang="en-US" dirty="0">
                  <a:solidFill>
                    <a:srgbClr val="FF0000"/>
                  </a:solidFill>
                </a:rPr>
                <a:t>新北高工</a:t>
              </a:r>
            </a:p>
          </p:txBody>
        </p:sp>
        <p:sp>
          <p:nvSpPr>
            <p:cNvPr id="16" name="文字方塊 15"/>
            <p:cNvSpPr txBox="1"/>
            <p:nvPr/>
          </p:nvSpPr>
          <p:spPr>
            <a:xfrm>
              <a:off x="3563475" y="5012407"/>
              <a:ext cx="1368364" cy="369332"/>
            </a:xfrm>
            <a:prstGeom prst="rect">
              <a:avLst/>
            </a:prstGeom>
            <a:solidFill>
              <a:schemeClr val="bg1">
                <a:lumMod val="95000"/>
              </a:schemeClr>
            </a:solidFill>
          </p:spPr>
          <p:txBody>
            <a:bodyPr>
              <a:spAutoFit/>
            </a:bodyPr>
            <a:lstStyle/>
            <a:p>
              <a:pPr>
                <a:defRPr/>
              </a:pPr>
              <a:r>
                <a:rPr lang="zh-TW" altLang="en-US" dirty="0">
                  <a:solidFill>
                    <a:srgbClr val="FF0000"/>
                  </a:solidFill>
                </a:rPr>
                <a:t>新北高中</a:t>
              </a:r>
            </a:p>
          </p:txBody>
        </p:sp>
        <p:sp>
          <p:nvSpPr>
            <p:cNvPr id="17" name="文字方塊 16"/>
            <p:cNvSpPr txBox="1"/>
            <p:nvPr/>
          </p:nvSpPr>
          <p:spPr>
            <a:xfrm>
              <a:off x="3563475" y="6022057"/>
              <a:ext cx="1368364" cy="369332"/>
            </a:xfrm>
            <a:prstGeom prst="rect">
              <a:avLst/>
            </a:prstGeom>
            <a:solidFill>
              <a:schemeClr val="bg1">
                <a:lumMod val="95000"/>
              </a:schemeClr>
            </a:solidFill>
          </p:spPr>
          <p:txBody>
            <a:bodyPr>
              <a:spAutoFit/>
            </a:bodyPr>
            <a:lstStyle/>
            <a:p>
              <a:pPr>
                <a:defRPr/>
              </a:pPr>
              <a:r>
                <a:rPr lang="zh-TW" altLang="en-US" dirty="0">
                  <a:solidFill>
                    <a:srgbClr val="FF0000"/>
                  </a:solidFill>
                </a:rPr>
                <a:t>北大高中</a:t>
              </a:r>
            </a:p>
          </p:txBody>
        </p:sp>
        <p:sp>
          <p:nvSpPr>
            <p:cNvPr id="18" name="文字方塊 17"/>
            <p:cNvSpPr txBox="1"/>
            <p:nvPr/>
          </p:nvSpPr>
          <p:spPr>
            <a:xfrm>
              <a:off x="5939859" y="3463008"/>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機械科</a:t>
              </a:r>
            </a:p>
          </p:txBody>
        </p:sp>
        <p:sp>
          <p:nvSpPr>
            <p:cNvPr id="19" name="文字方塊 9"/>
            <p:cNvSpPr txBox="1">
              <a:spLocks noChangeArrowheads="1"/>
            </p:cNvSpPr>
            <p:nvPr/>
          </p:nvSpPr>
          <p:spPr bwMode="auto">
            <a:xfrm>
              <a:off x="5940153" y="3933056"/>
              <a:ext cx="1008112" cy="36933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800">
                  <a:solidFill>
                    <a:srgbClr val="FF0000"/>
                  </a:solidFill>
                  <a:latin typeface="Arial" panose="020B0604020202020204" pitchFamily="34" charset="0"/>
                </a:rPr>
                <a:t>模具科</a:t>
              </a:r>
            </a:p>
          </p:txBody>
        </p:sp>
        <p:sp>
          <p:nvSpPr>
            <p:cNvPr id="20" name="文字方塊 19"/>
            <p:cNvSpPr txBox="1"/>
            <p:nvPr/>
          </p:nvSpPr>
          <p:spPr>
            <a:xfrm>
              <a:off x="5939859" y="2451770"/>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普通科</a:t>
              </a:r>
            </a:p>
          </p:txBody>
        </p:sp>
        <p:sp>
          <p:nvSpPr>
            <p:cNvPr id="21" name="文字方塊 20"/>
            <p:cNvSpPr txBox="1"/>
            <p:nvPr/>
          </p:nvSpPr>
          <p:spPr>
            <a:xfrm>
              <a:off x="6012880" y="4994944"/>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普通科</a:t>
              </a:r>
            </a:p>
          </p:txBody>
        </p:sp>
        <p:sp>
          <p:nvSpPr>
            <p:cNvPr id="22" name="文字方塊 21"/>
            <p:cNvSpPr txBox="1"/>
            <p:nvPr/>
          </p:nvSpPr>
          <p:spPr>
            <a:xfrm>
              <a:off x="6012880" y="6044282"/>
              <a:ext cx="1008019" cy="369332"/>
            </a:xfrm>
            <a:prstGeom prst="rect">
              <a:avLst/>
            </a:prstGeom>
            <a:solidFill>
              <a:schemeClr val="bg1">
                <a:lumMod val="95000"/>
              </a:schemeClr>
            </a:solidFill>
          </p:spPr>
          <p:txBody>
            <a:bodyPr>
              <a:spAutoFit/>
            </a:bodyPr>
            <a:lstStyle/>
            <a:p>
              <a:pPr>
                <a:defRPr/>
              </a:pPr>
              <a:r>
                <a:rPr lang="zh-TW" altLang="en-US" dirty="0">
                  <a:solidFill>
                    <a:srgbClr val="FF0000"/>
                  </a:solidFill>
                </a:rPr>
                <a:t>普通科</a:t>
              </a:r>
            </a:p>
          </p:txBody>
        </p:sp>
      </p:grpSp>
      <p:sp>
        <p:nvSpPr>
          <p:cNvPr id="23" name="七角星形 22"/>
          <p:cNvSpPr/>
          <p:nvPr/>
        </p:nvSpPr>
        <p:spPr>
          <a:xfrm>
            <a:off x="2194193" y="2944811"/>
            <a:ext cx="3168651" cy="1663700"/>
          </a:xfrm>
          <a:prstGeom prst="star7">
            <a:avLst/>
          </a:prstGeom>
          <a:solidFill>
            <a:schemeClr val="accent2">
              <a:lumMod val="50000"/>
            </a:schemeClr>
          </a:solidFill>
        </p:spPr>
        <p:style>
          <a:lnRef idx="0">
            <a:schemeClr val="accent5"/>
          </a:lnRef>
          <a:fillRef idx="3">
            <a:schemeClr val="accent5"/>
          </a:fillRef>
          <a:effectRef idx="3">
            <a:schemeClr val="accent5"/>
          </a:effectRef>
          <a:fontRef idx="minor">
            <a:schemeClr val="lt1"/>
          </a:fontRef>
        </p:style>
        <p:txBody>
          <a:bodyPr lIns="36000" rIns="36000" bIns="36000" anchor="ctr"/>
          <a:lstStyle/>
          <a:p>
            <a:pPr algn="ctr">
              <a:defRPr/>
            </a:pPr>
            <a:endParaRPr lang="en-US" altLang="zh-TW" dirty="0">
              <a:solidFill>
                <a:srgbClr val="FFFFFF"/>
              </a:solidFill>
            </a:endParaRPr>
          </a:p>
          <a:p>
            <a:pPr algn="ctr">
              <a:defRPr/>
            </a:pPr>
            <a:r>
              <a:rPr lang="zh-TW" altLang="en-US" dirty="0">
                <a:solidFill>
                  <a:srgbClr val="FFFFFF"/>
                </a:solidFill>
              </a:rPr>
              <a:t>技術型高中，連續選擇同校多科，可算同一志願</a:t>
            </a:r>
          </a:p>
        </p:txBody>
      </p:sp>
      <p:sp>
        <p:nvSpPr>
          <p:cNvPr id="6" name="Rectangle 5">
            <a:extLst>
              <a:ext uri="{FF2B5EF4-FFF2-40B4-BE49-F238E27FC236}">
                <a16:creationId xmlns:a16="http://schemas.microsoft.com/office/drawing/2014/main" id="{828F1EF8-D55F-4EAB-9B5F-B1D632BB5452}"/>
              </a:ext>
            </a:extLst>
          </p:cNvPr>
          <p:cNvSpPr/>
          <p:nvPr/>
        </p:nvSpPr>
        <p:spPr>
          <a:xfrm>
            <a:off x="-1" y="640943"/>
            <a:ext cx="3290132"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79</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6"/>
            <a:ext cx="6535563" cy="677108"/>
          </a:xfrm>
          <a:prstGeom prst="rect">
            <a:avLst/>
          </a:prstGeom>
          <a:noFill/>
        </p:spPr>
        <p:txBody>
          <a:bodyPr wrap="square" lIns="0" tIns="0" rIns="0" bIns="0" rtlCol="0" anchor="t">
            <a:spAutoFit/>
          </a:bodyPr>
          <a:lstStyle/>
          <a:p>
            <a:pPr algn="ctr"/>
            <a:r>
              <a:rPr lang="zh-TW" altLang="en-US" sz="4400" b="1" dirty="0"/>
              <a:t>免試入學志願選填畫面</a:t>
            </a:r>
            <a:endParaRPr lang="en-US" sz="4400" b="1" dirty="0"/>
          </a:p>
        </p:txBody>
      </p:sp>
    </p:spTree>
    <p:extLst>
      <p:ext uri="{BB962C8B-B14F-4D97-AF65-F5344CB8AC3E}">
        <p14:creationId xmlns:p14="http://schemas.microsoft.com/office/powerpoint/2010/main" val="2560267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4">
            <a:extLst>
              <a:ext uri="{FF2B5EF4-FFF2-40B4-BE49-F238E27FC236}">
                <a16:creationId xmlns:a16="http://schemas.microsoft.com/office/drawing/2014/main" id="{2BE4950D-EEEB-4064-AFDE-2B98BA922646}"/>
              </a:ext>
            </a:extLst>
          </p:cNvPr>
          <p:cNvSpPr/>
          <p:nvPr/>
        </p:nvSpPr>
        <p:spPr bwMode="auto">
          <a:xfrm>
            <a:off x="2041525" y="324000"/>
            <a:ext cx="8108950" cy="601662"/>
          </a:xfrm>
          <a:prstGeom prst="rect">
            <a:avLst/>
          </a:prstGeom>
          <a:solidFill>
            <a:srgbClr val="FFFF99">
              <a:alpha val="44000"/>
            </a:srgb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1244600" eaLnBrk="1" hangingPunct="1">
              <a:lnSpc>
                <a:spcPct val="90000"/>
              </a:lnSpc>
              <a:defRPr/>
            </a:pPr>
            <a:r>
              <a:rPr lang="zh-TW" altLang="en-US" sz="3800" b="1" dirty="0">
                <a:solidFill>
                  <a:srgbClr val="0000FF"/>
                </a:solidFill>
                <a:latin typeface="標楷體" pitchFamily="65" charset="-120"/>
                <a:ea typeface="標楷體" pitchFamily="65" charset="-120"/>
                <a:cs typeface="+mj-cs"/>
              </a:rPr>
              <a:t>國中教育會考考試日程表</a:t>
            </a:r>
          </a:p>
        </p:txBody>
      </p:sp>
      <p:graphicFrame>
        <p:nvGraphicFramePr>
          <p:cNvPr id="5" name="內容版面配置區 3">
            <a:extLst>
              <a:ext uri="{FF2B5EF4-FFF2-40B4-BE49-F238E27FC236}">
                <a16:creationId xmlns:a16="http://schemas.microsoft.com/office/drawing/2014/main" id="{5F13CD3B-F886-4EE3-A995-8C9D300A62DF}"/>
              </a:ext>
            </a:extLst>
          </p:cNvPr>
          <p:cNvGraphicFramePr>
            <a:graphicFrameLocks noGrp="1"/>
          </p:cNvGraphicFramePr>
          <p:nvPr>
            <p:extLst>
              <p:ext uri="{D42A27DB-BD31-4B8C-83A1-F6EECF244321}">
                <p14:modId xmlns:p14="http://schemas.microsoft.com/office/powerpoint/2010/main" val="129002340"/>
              </p:ext>
            </p:extLst>
          </p:nvPr>
        </p:nvGraphicFramePr>
        <p:xfrm>
          <a:off x="2018539" y="1052515"/>
          <a:ext cx="8123237" cy="5537993"/>
        </p:xfrm>
        <a:graphic>
          <a:graphicData uri="http://schemas.openxmlformats.org/drawingml/2006/table">
            <a:tbl>
              <a:tblPr/>
              <a:tblGrid>
                <a:gridCol w="698500">
                  <a:extLst>
                    <a:ext uri="{9D8B030D-6E8A-4147-A177-3AD203B41FA5}">
                      <a16:colId xmlns:a16="http://schemas.microsoft.com/office/drawing/2014/main" val="126933753"/>
                    </a:ext>
                  </a:extLst>
                </a:gridCol>
                <a:gridCol w="1855787">
                  <a:extLst>
                    <a:ext uri="{9D8B030D-6E8A-4147-A177-3AD203B41FA5}">
                      <a16:colId xmlns:a16="http://schemas.microsoft.com/office/drawing/2014/main" val="2972515226"/>
                    </a:ext>
                  </a:extLst>
                </a:gridCol>
                <a:gridCol w="1857375">
                  <a:extLst>
                    <a:ext uri="{9D8B030D-6E8A-4147-A177-3AD203B41FA5}">
                      <a16:colId xmlns:a16="http://schemas.microsoft.com/office/drawing/2014/main" val="759106169"/>
                    </a:ext>
                  </a:extLst>
                </a:gridCol>
                <a:gridCol w="1855788">
                  <a:extLst>
                    <a:ext uri="{9D8B030D-6E8A-4147-A177-3AD203B41FA5}">
                      <a16:colId xmlns:a16="http://schemas.microsoft.com/office/drawing/2014/main" val="4107340548"/>
                    </a:ext>
                  </a:extLst>
                </a:gridCol>
                <a:gridCol w="1855787">
                  <a:extLst>
                    <a:ext uri="{9D8B030D-6E8A-4147-A177-3AD203B41FA5}">
                      <a16:colId xmlns:a16="http://schemas.microsoft.com/office/drawing/2014/main" val="425390624"/>
                    </a:ext>
                  </a:extLst>
                </a:gridCol>
              </a:tblGrid>
              <a:tr h="365125">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en-US" sz="1200" b="0" i="0" u="none" strike="noStrike" cap="none" normalizeH="0" baseline="0" dirty="0">
                        <a:ln>
                          <a:noFill/>
                        </a:ln>
                        <a:solidFill>
                          <a:schemeClr val="tx1"/>
                        </a:solidFill>
                        <a:effectLst/>
                        <a:latin typeface="Microsoft JhengHei UI" panose="020B0604030504040204" pitchFamily="34" charset="-120"/>
                        <a:ea typeface="Microsoft JhengHei UI" panose="020B0604030504040204" pitchFamily="34"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112</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年</a:t>
                      </a: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5</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月</a:t>
                      </a: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20</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日（六）</a:t>
                      </a:r>
                    </a:p>
                  </a:txBody>
                  <a:tcPr marL="60017" marR="60017" marT="29977" marB="29977" anchor="ctr" horzOverflow="overflow">
                    <a:lnL w="12700" cap="flat" cmpd="sng" algn="ctr">
                      <a:solidFill>
                        <a:schemeClr val="tx1"/>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hMerge="1">
                  <a:txBody>
                    <a:bodyPr/>
                    <a:lstStyle/>
                    <a:p>
                      <a:endParaRPr lang="zh-TW" altLang="en-US"/>
                    </a:p>
                  </a:txBody>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112</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年</a:t>
                      </a: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5</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月</a:t>
                      </a:r>
                      <a:r>
                        <a:rPr kumimoji="0" lang="en-US" altLang="zh-TW"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21</a:t>
                      </a:r>
                      <a:r>
                        <a:rPr kumimoji="0" lang="zh-TW" altLang="en-US" sz="2000" b="1" i="0" u="none" strike="noStrike" cap="none" normalizeH="0" baseline="0" dirty="0">
                          <a:ln>
                            <a:noFill/>
                          </a:ln>
                          <a:solidFill>
                            <a:schemeClr val="tx1"/>
                          </a:solidFill>
                          <a:effectLst/>
                          <a:latin typeface="標楷體" panose="02010601000101010101" pitchFamily="2" charset="-120"/>
                          <a:ea typeface="標楷體" panose="02010601000101010101" pitchFamily="2" charset="-120"/>
                        </a:rPr>
                        <a:t>日（日）</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hMerge="1">
                  <a:txBody>
                    <a:bodyPr/>
                    <a:lstStyle/>
                    <a:p>
                      <a:endParaRPr lang="zh-TW" altLang="en-US"/>
                    </a:p>
                  </a:txBody>
                  <a:tcPr/>
                </a:tc>
                <a:extLst>
                  <a:ext uri="{0D108BD9-81ED-4DB2-BD59-A6C34878D82A}">
                    <a16:rowId xmlns:a16="http://schemas.microsoft.com/office/drawing/2014/main" val="1483918838"/>
                  </a:ext>
                </a:extLst>
              </a:tr>
              <a:tr h="365125">
                <a:tc rowSpan="8">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上</a:t>
                      </a:r>
                      <a:endParaRPr kumimoji="0" lang="en-US" altLang="zh-TW"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午</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dirty="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dirty="0">
                          <a:ln>
                            <a:noFill/>
                          </a:ln>
                          <a:solidFill>
                            <a:schemeClr val="tx2"/>
                          </a:solidFill>
                          <a:effectLst/>
                          <a:latin typeface="標楷體" panose="02010601000101010101" pitchFamily="2" charset="-120"/>
                          <a:ea typeface="標楷體" panose="02010601000101010101" pitchFamily="2" charset="-120"/>
                        </a:rPr>
                        <a:t>8:20-8:30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hMerge="1">
                  <a:txBody>
                    <a:bodyPr/>
                    <a:lstStyle/>
                    <a:p>
                      <a:endParaRPr lang="zh-TW" altLang="en-US"/>
                    </a:p>
                  </a:txBody>
                  <a:tcPr/>
                </a:tc>
                <a:extLst>
                  <a:ext uri="{0D108BD9-81ED-4DB2-BD59-A6C34878D82A}">
                    <a16:rowId xmlns:a16="http://schemas.microsoft.com/office/drawing/2014/main" val="1224082326"/>
                  </a:ext>
                </a:extLst>
              </a:tr>
              <a:tr h="425450">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8:30-</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9:40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社會</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自然</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hMerge="1">
                  <a:txBody>
                    <a:bodyPr/>
                    <a:lstStyle/>
                    <a:p>
                      <a:endParaRPr lang="zh-TW" altLang="en-US"/>
                    </a:p>
                  </a:txBody>
                  <a:tcPr/>
                </a:tc>
                <a:extLst>
                  <a:ext uri="{0D108BD9-81ED-4DB2-BD59-A6C34878D82A}">
                    <a16:rowId xmlns:a16="http://schemas.microsoft.com/office/drawing/2014/main" val="3596251508"/>
                  </a:ext>
                </a:extLst>
              </a:tr>
              <a:tr h="365125">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9:40-10:20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hMerge="1">
                  <a:txBody>
                    <a:bodyPr/>
                    <a:lstStyle/>
                    <a:p>
                      <a:endParaRPr lang="zh-TW" altLang="en-US"/>
                    </a:p>
                  </a:txBody>
                  <a:tcPr/>
                </a:tc>
                <a:extLst>
                  <a:ext uri="{0D108BD9-81ED-4DB2-BD59-A6C34878D82A}">
                    <a16:rowId xmlns:a16="http://schemas.microsoft.com/office/drawing/2014/main" val="1741357692"/>
                  </a:ext>
                </a:extLst>
              </a:tr>
              <a:tr h="365125">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10:20-10:30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hMerge="1">
                  <a:txBody>
                    <a:bodyPr/>
                    <a:lstStyle/>
                    <a:p>
                      <a:endParaRPr lang="zh-TW" altLang="en-US"/>
                    </a:p>
                  </a:txBody>
                  <a:tcPr/>
                </a:tc>
                <a:extLst>
                  <a:ext uri="{0D108BD9-81ED-4DB2-BD59-A6C34878D82A}">
                    <a16:rowId xmlns:a16="http://schemas.microsoft.com/office/drawing/2014/main" val="2499450188"/>
                  </a:ext>
                </a:extLst>
              </a:tr>
              <a:tr h="487363">
                <a:tc vMerge="1">
                  <a:txBody>
                    <a:bodyPr/>
                    <a:lstStyle/>
                    <a:p>
                      <a:endParaRPr lang="zh-TW" altLang="en-US"/>
                    </a:p>
                  </a:txBody>
                  <a:tcPr/>
                </a:tc>
                <a:tc rowSpan="4">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10:30-</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11:50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rowSpan="4">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數學</a:t>
                      </a:r>
                      <a:r>
                        <a:rPr kumimoji="0" lang="zh-TW" altLang="en-US" sz="24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  </a:t>
                      </a:r>
                      <a:r>
                        <a:rPr kumimoji="0" lang="zh-TW" altLang="en-US" sz="2400" b="0" i="0" u="none" strike="noStrike" cap="none" normalizeH="0" baseline="0">
                          <a:ln>
                            <a:noFill/>
                          </a:ln>
                          <a:solidFill>
                            <a:srgbClr val="FF0000"/>
                          </a:solidFill>
                          <a:effectLst/>
                          <a:latin typeface="標楷體" panose="02010601000101010101" pitchFamily="2" charset="-120"/>
                          <a:ea typeface="標楷體" panose="02010601000101010101" pitchFamily="2" charset="-120"/>
                        </a:rPr>
                        <a:t>                     </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10:30-</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11:30</a:t>
                      </a:r>
                      <a:endParaRPr kumimoji="0" lang="zh-TW" altLang="en-US" sz="1600" b="1" i="0" u="none" strike="noStrike" cap="none" normalizeH="0" baseline="0">
                        <a:ln>
                          <a:noFill/>
                        </a:ln>
                        <a:solidFill>
                          <a:schemeClr val="tx2"/>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英語</a:t>
                      </a:r>
                      <a:r>
                        <a:rPr kumimoji="0" lang="en-US" altLang="zh-TW"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a:t>
                      </a: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閱讀</a:t>
                      </a:r>
                      <a:r>
                        <a:rPr kumimoji="0" lang="en-US" altLang="zh-TW"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a:t>
                      </a:r>
                      <a:endPar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extLst>
                  <a:ext uri="{0D108BD9-81ED-4DB2-BD59-A6C34878D82A}">
                    <a16:rowId xmlns:a16="http://schemas.microsoft.com/office/drawing/2014/main" val="1407991566"/>
                  </a:ext>
                </a:extLst>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11:30-12:00</a:t>
                      </a:r>
                      <a:endParaRPr kumimoji="0" lang="zh-TW" altLang="en-US" sz="1600" b="1" i="0" u="none" strike="noStrike" cap="none" normalizeH="0" baseline="0">
                        <a:ln>
                          <a:noFill/>
                        </a:ln>
                        <a:solidFill>
                          <a:schemeClr val="tx2"/>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extLst>
                  <a:ext uri="{0D108BD9-81ED-4DB2-BD59-A6C34878D82A}">
                    <a16:rowId xmlns:a16="http://schemas.microsoft.com/office/drawing/2014/main" val="1390634398"/>
                  </a:ext>
                </a:extLst>
              </a:tr>
              <a:tr h="365125">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12:00-12:05</a:t>
                      </a:r>
                      <a:endParaRPr kumimoji="0" lang="zh-TW" altLang="en-US" sz="1600" b="1" i="0" u="none" strike="noStrike" cap="none" normalizeH="0" baseline="0">
                        <a:ln>
                          <a:noFill/>
                        </a:ln>
                        <a:solidFill>
                          <a:schemeClr val="tx2"/>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extLst>
                  <a:ext uri="{0D108BD9-81ED-4DB2-BD59-A6C34878D82A}">
                    <a16:rowId xmlns:a16="http://schemas.microsoft.com/office/drawing/2014/main" val="3960616456"/>
                  </a:ext>
                </a:extLst>
              </a:tr>
              <a:tr h="487363">
                <a:tc vMerge="1">
                  <a:txBody>
                    <a:bodyPr/>
                    <a:lstStyle/>
                    <a:p>
                      <a:endParaRPr lang="zh-TW" altLang="en-US"/>
                    </a:p>
                  </a:txBody>
                  <a:tcPr/>
                </a:tc>
                <a:tc vMerge="1">
                  <a:txBody>
                    <a:bodyPr/>
                    <a:lstStyle/>
                    <a:p>
                      <a:endParaRPr lang="zh-TW" altLang="en-US"/>
                    </a:p>
                  </a:txBody>
                  <a:tcPr/>
                </a:tc>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12:05-</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12:30</a:t>
                      </a:r>
                      <a:endParaRPr kumimoji="0" lang="zh-TW" altLang="en-US" sz="1600" b="1" i="0" u="none" strike="noStrike" cap="none" normalizeH="0" baseline="0">
                        <a:ln>
                          <a:noFill/>
                        </a:ln>
                        <a:solidFill>
                          <a:schemeClr val="tx2"/>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英語</a:t>
                      </a:r>
                      <a:r>
                        <a:rPr kumimoji="0" lang="en-US" altLang="zh-TW"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a:t>
                      </a: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聽力</a:t>
                      </a:r>
                      <a:r>
                        <a:rPr kumimoji="0" lang="en-US" altLang="zh-TW"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a:t>
                      </a:r>
                      <a:endParaRPr kumimoji="0" lang="zh-TW" altLang="en-US" sz="2400" b="0" i="0" u="none" strike="noStrike" cap="none" normalizeH="0" baseline="0">
                        <a:ln>
                          <a:noFill/>
                        </a:ln>
                        <a:solidFill>
                          <a:srgbClr val="FF0000"/>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extLst>
                  <a:ext uri="{0D108BD9-81ED-4DB2-BD59-A6C34878D82A}">
                    <a16:rowId xmlns:a16="http://schemas.microsoft.com/office/drawing/2014/main" val="2953449789"/>
                  </a:ext>
                </a:extLst>
              </a:tr>
              <a:tr h="365125">
                <a:tc rowSpan="5">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下</a:t>
                      </a:r>
                      <a:endParaRPr kumimoji="0" lang="en-US" altLang="zh-TW"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32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午</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FDA8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13:40-13:50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rowSpan="5"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1400" b="0" i="0" u="none" strike="noStrike" cap="none" normalizeH="0" baseline="0">
                          <a:ln>
                            <a:noFill/>
                          </a:ln>
                          <a:solidFill>
                            <a:srgbClr val="0000FF"/>
                          </a:solidFill>
                          <a:effectLst/>
                          <a:latin typeface="Microsoft JhengHei UI" panose="020B0604030504040204" pitchFamily="34" charset="-120"/>
                          <a:ea typeface="Microsoft JhengHei UI" panose="020B0604030504040204" pitchFamily="34" charset="-120"/>
                        </a:rPr>
                        <a:t>若英聽全部重播，結束時間為</a:t>
                      </a:r>
                      <a:r>
                        <a:rPr kumimoji="0" lang="en-US" altLang="zh-TW" sz="1400" b="0" i="0" u="none" strike="noStrike" cap="none" normalizeH="0" baseline="0">
                          <a:ln>
                            <a:noFill/>
                          </a:ln>
                          <a:solidFill>
                            <a:srgbClr val="0000FF"/>
                          </a:solidFill>
                          <a:effectLst/>
                          <a:latin typeface="Microsoft JhengHei UI" panose="020B0604030504040204" pitchFamily="34" charset="-120"/>
                          <a:ea typeface="Microsoft JhengHei UI" panose="020B0604030504040204" pitchFamily="34" charset="-120"/>
                        </a:rPr>
                        <a:t>12:55</a:t>
                      </a:r>
                      <a:r>
                        <a:rPr kumimoji="0" lang="zh-TW" altLang="en-US" sz="1400" b="0" i="0" u="none" strike="noStrike" cap="none" normalizeH="0" baseline="0">
                          <a:ln>
                            <a:noFill/>
                          </a:ln>
                          <a:solidFill>
                            <a:srgbClr val="0000FF"/>
                          </a:solidFill>
                          <a:effectLst/>
                          <a:latin typeface="Microsoft JhengHei UI" panose="020B0604030504040204" pitchFamily="34" charset="-120"/>
                          <a:ea typeface="Microsoft JhengHei UI" panose="020B0604030504040204" pitchFamily="34" charset="-120"/>
                        </a:rPr>
                        <a:t>。</a:t>
                      </a: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 </a:t>
                      </a:r>
                      <a:endParaRPr kumimoji="0" lang="en-US" altLang="zh-TW"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endParaRP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rowSpan="5" hMerge="1">
                  <a:txBody>
                    <a:bodyPr/>
                    <a:lstStyle/>
                    <a:p>
                      <a:endParaRPr lang="zh-TW" altLang="en-US"/>
                    </a:p>
                  </a:txBody>
                  <a:tcPr/>
                </a:tc>
                <a:extLst>
                  <a:ext uri="{0D108BD9-81ED-4DB2-BD59-A6C34878D82A}">
                    <a16:rowId xmlns:a16="http://schemas.microsoft.com/office/drawing/2014/main" val="1323029048"/>
                  </a:ext>
                </a:extLst>
              </a:tr>
              <a:tr h="425450">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13:50-</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15:00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a:ln>
                            <a:noFill/>
                          </a:ln>
                          <a:solidFill>
                            <a:srgbClr val="FF0000"/>
                          </a:solidFill>
                          <a:effectLst/>
                          <a:latin typeface="標楷體" panose="02010601000101010101" pitchFamily="2" charset="-120"/>
                          <a:ea typeface="標楷體" panose="02010601000101010101" pitchFamily="2" charset="-120"/>
                        </a:rPr>
                        <a:t>國文</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518376688"/>
                  </a:ext>
                </a:extLst>
              </a:tr>
              <a:tr h="365125">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15:00-15:40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休息</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963721915"/>
                  </a:ext>
                </a:extLst>
              </a:tr>
              <a:tr h="365125">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15:40-15:50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tx1"/>
                          </a:solidFill>
                          <a:effectLst/>
                          <a:latin typeface="標楷體" panose="02010601000101010101" pitchFamily="2" charset="-120"/>
                          <a:ea typeface="標楷體" panose="02010601000101010101" pitchFamily="2" charset="-120"/>
                        </a:rPr>
                        <a:t>考試說明</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126974070"/>
                  </a:ext>
                </a:extLst>
              </a:tr>
              <a:tr h="425450">
                <a:tc v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15:50-</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sym typeface="Wingdings" pitchFamily="2" charset="2"/>
                        </a:rPr>
                        <a:t></a:t>
                      </a:r>
                      <a:r>
                        <a:rPr kumimoji="0" lang="en-US" altLang="zh-TW" sz="1600" b="0" i="0" u="none" strike="noStrike" cap="none" normalizeH="0" baseline="0">
                          <a:ln>
                            <a:noFill/>
                          </a:ln>
                          <a:solidFill>
                            <a:schemeClr val="tx2"/>
                          </a:solidFill>
                          <a:effectLst/>
                          <a:latin typeface="標楷體" panose="02010601000101010101" pitchFamily="2" charset="-120"/>
                          <a:ea typeface="標楷體" panose="02010601000101010101" pitchFamily="2" charset="-120"/>
                        </a:rPr>
                        <a:t>16:40</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b="1"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寫作測驗</a:t>
                      </a:r>
                    </a:p>
                  </a:txBody>
                  <a:tcPr marL="60017" marR="60017" marT="29977" marB="29977" anchor="ctr" horzOverflow="overflow">
                    <a:lnL w="9525" cap="flat" cmpd="sng" algn="ctr">
                      <a:solidFill>
                        <a:srgbClr val="BF9A3D"/>
                      </a:solidFill>
                      <a:prstDash val="solid"/>
                      <a:round/>
                      <a:headEnd type="none" w="med" len="med"/>
                      <a:tailEnd type="none" w="med" len="med"/>
                    </a:lnL>
                    <a:lnR w="9525" cap="flat" cmpd="sng" algn="ctr">
                      <a:solidFill>
                        <a:srgbClr val="BF9A3D"/>
                      </a:solidFill>
                      <a:prstDash val="solid"/>
                      <a:round/>
                      <a:headEnd type="none" w="med" len="med"/>
                      <a:tailEnd type="none" w="med" len="med"/>
                    </a:lnR>
                    <a:lnT w="9525" cap="flat" cmpd="sng" algn="ctr">
                      <a:solidFill>
                        <a:srgbClr val="BF9A3D"/>
                      </a:solidFill>
                      <a:prstDash val="solid"/>
                      <a:round/>
                      <a:headEnd type="none" w="med" len="med"/>
                      <a:tailEnd type="none" w="med" len="med"/>
                    </a:lnT>
                    <a:lnB w="9525" cap="flat" cmpd="sng" algn="ctr">
                      <a:solidFill>
                        <a:srgbClr val="BF9A3D"/>
                      </a:solidFill>
                      <a:prstDash val="solid"/>
                      <a:round/>
                      <a:headEnd type="none" w="med" len="med"/>
                      <a:tailEnd type="none" w="med" len="med"/>
                    </a:lnB>
                    <a:lnTlToBr>
                      <a:noFill/>
                    </a:lnTlToBr>
                    <a:lnBlToTr>
                      <a:noFill/>
                    </a:lnBlToTr>
                    <a:solidFill>
                      <a:srgbClr val="FDFCD7"/>
                    </a:solidFill>
                  </a:tcPr>
                </a:tc>
                <a:tc gridSpan="2" vMerge="1">
                  <a:txBody>
                    <a:bodyPr/>
                    <a:lstStyle/>
                    <a:p>
                      <a:endParaRPr lang="zh-TW" altLang="en-US"/>
                    </a:p>
                  </a:txBody>
                  <a:tcPr/>
                </a:tc>
                <a:tc hMerge="1" vMerge="1">
                  <a:txBody>
                    <a:bodyPr/>
                    <a:lstStyle/>
                    <a:p>
                      <a:endParaRPr lang="zh-TW" altLang="en-US"/>
                    </a:p>
                  </a:txBody>
                  <a:tcPr/>
                </a:tc>
                <a:extLst>
                  <a:ext uri="{0D108BD9-81ED-4DB2-BD59-A6C34878D82A}">
                    <a16:rowId xmlns:a16="http://schemas.microsoft.com/office/drawing/2014/main" val="1661502380"/>
                  </a:ext>
                </a:extLst>
              </a:tr>
            </a:tbl>
          </a:graphicData>
        </a:graphic>
      </p:graphicFrame>
      <p:sp>
        <p:nvSpPr>
          <p:cNvPr id="6" name="Rectangle 1">
            <a:extLst>
              <a:ext uri="{FF2B5EF4-FFF2-40B4-BE49-F238E27FC236}">
                <a16:creationId xmlns:a16="http://schemas.microsoft.com/office/drawing/2014/main" id="{75A0FC0A-98F4-4DD5-A3E6-68B0D3B4B200}"/>
              </a:ext>
            </a:extLst>
          </p:cNvPr>
          <p:cNvSpPr>
            <a:spLocks noChangeArrowheads="1"/>
          </p:cNvSpPr>
          <p:nvPr/>
        </p:nvSpPr>
        <p:spPr bwMode="auto">
          <a:xfrm>
            <a:off x="8442860" y="1091298"/>
            <a:ext cx="18473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eaLnBrk="1" hangingPunct="1">
              <a:spcBef>
                <a:spcPct val="0"/>
              </a:spcBef>
              <a:buFontTx/>
              <a:buNone/>
            </a:pPr>
            <a:br>
              <a:rPr lang="zh-TW" altLang="zh-TW" sz="1800">
                <a:solidFill>
                  <a:srgbClr val="000000"/>
                </a:solidFill>
                <a:latin typeface="Arial" panose="020B0604020202020204" pitchFamily="34" charset="0"/>
              </a:rPr>
            </a:br>
            <a:endParaRPr lang="zh-TW" altLang="zh-TW" sz="1800">
              <a:solidFill>
                <a:srgbClr val="000000"/>
              </a:solidFill>
              <a:latin typeface="Arial" panose="020B0604020202020204" pitchFamily="34" charset="0"/>
            </a:endParaRPr>
          </a:p>
        </p:txBody>
      </p:sp>
    </p:spTree>
    <p:extLst>
      <p:ext uri="{BB962C8B-B14F-4D97-AF65-F5344CB8AC3E}">
        <p14:creationId xmlns:p14="http://schemas.microsoft.com/office/powerpoint/2010/main" val="96901950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1" y="640943"/>
            <a:ext cx="4913833"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80</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defRPr/>
            </a:pPr>
            <a:r>
              <a:rPr lang="zh-TW" altLang="en-US" sz="4400" b="1" dirty="0">
                <a:latin typeface="+mn-ea"/>
              </a:rPr>
              <a:t>未來願景</a:t>
            </a:r>
          </a:p>
        </p:txBody>
      </p:sp>
      <p:grpSp>
        <p:nvGrpSpPr>
          <p:cNvPr id="7" name="群組 6"/>
          <p:cNvGrpSpPr>
            <a:grpSpLocks/>
          </p:cNvGrpSpPr>
          <p:nvPr/>
        </p:nvGrpSpPr>
        <p:grpSpPr bwMode="auto">
          <a:xfrm rot="19567985">
            <a:off x="1415315" y="1555580"/>
            <a:ext cx="2481263" cy="1795463"/>
            <a:chOff x="954278" y="1827505"/>
            <a:chExt cx="2481072" cy="1347216"/>
          </a:xfrm>
        </p:grpSpPr>
        <p:pic>
          <p:nvPicPr>
            <p:cNvPr id="8" name="圖片 1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54278" y="1827505"/>
              <a:ext cx="2481072" cy="1347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字方塊 6"/>
            <p:cNvSpPr txBox="1">
              <a:spLocks noChangeArrowheads="1"/>
            </p:cNvSpPr>
            <p:nvPr/>
          </p:nvSpPr>
          <p:spPr bwMode="auto">
            <a:xfrm>
              <a:off x="1320195" y="2389182"/>
              <a:ext cx="1210495" cy="254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600" b="1" dirty="0">
                  <a:solidFill>
                    <a:schemeClr val="bg1"/>
                  </a:solidFill>
                  <a:latin typeface="微軟正黑體" panose="020B0604030504040204" pitchFamily="34" charset="-120"/>
                  <a:ea typeface="微軟正黑體" panose="020B0604030504040204" pitchFamily="34" charset="-120"/>
                </a:rPr>
                <a:t>學校近一點</a:t>
              </a:r>
            </a:p>
          </p:txBody>
        </p:sp>
      </p:grpSp>
      <p:grpSp>
        <p:nvGrpSpPr>
          <p:cNvPr id="12" name="群組 11"/>
          <p:cNvGrpSpPr>
            <a:grpSpLocks/>
          </p:cNvGrpSpPr>
          <p:nvPr/>
        </p:nvGrpSpPr>
        <p:grpSpPr bwMode="auto">
          <a:xfrm>
            <a:off x="1583852" y="4402464"/>
            <a:ext cx="2498669" cy="1442532"/>
            <a:chOff x="2995115" y="2953829"/>
            <a:chExt cx="2218944" cy="847344"/>
          </a:xfrm>
        </p:grpSpPr>
        <p:pic>
          <p:nvPicPr>
            <p:cNvPr id="13" name="圖片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95115" y="2953829"/>
              <a:ext cx="2218944" cy="847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文字方塊 7"/>
            <p:cNvSpPr txBox="1">
              <a:spLocks noChangeArrowheads="1"/>
            </p:cNvSpPr>
            <p:nvPr/>
          </p:nvSpPr>
          <p:spPr bwMode="auto">
            <a:xfrm>
              <a:off x="3281350" y="3262834"/>
              <a:ext cx="1075063" cy="1988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600" b="1" dirty="0">
                  <a:solidFill>
                    <a:schemeClr val="bg1"/>
                  </a:solidFill>
                  <a:latin typeface="微軟正黑體" panose="020B0604030504040204" pitchFamily="34" charset="-120"/>
                  <a:ea typeface="微軟正黑體" panose="020B0604030504040204" pitchFamily="34" charset="-120"/>
                </a:rPr>
                <a:t>睡眠多一點</a:t>
              </a:r>
            </a:p>
          </p:txBody>
        </p:sp>
      </p:grpSp>
      <p:grpSp>
        <p:nvGrpSpPr>
          <p:cNvPr id="15" name="群組 14"/>
          <p:cNvGrpSpPr>
            <a:grpSpLocks/>
          </p:cNvGrpSpPr>
          <p:nvPr/>
        </p:nvGrpSpPr>
        <p:grpSpPr bwMode="auto">
          <a:xfrm rot="9094427">
            <a:off x="7869706" y="3786103"/>
            <a:ext cx="2444751" cy="1726631"/>
            <a:chOff x="4790758" y="1836534"/>
            <a:chExt cx="2444496" cy="1054608"/>
          </a:xfrm>
        </p:grpSpPr>
        <p:pic>
          <p:nvPicPr>
            <p:cNvPr id="16" name="圖片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90758" y="1836534"/>
              <a:ext cx="2444496" cy="10546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文字方塊 8"/>
            <p:cNvSpPr txBox="1">
              <a:spLocks noChangeArrowheads="1"/>
            </p:cNvSpPr>
            <p:nvPr/>
          </p:nvSpPr>
          <p:spPr bwMode="auto">
            <a:xfrm rot="10800000">
              <a:off x="5624491" y="2243218"/>
              <a:ext cx="1210462" cy="206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600" b="1">
                  <a:solidFill>
                    <a:schemeClr val="bg1"/>
                  </a:solidFill>
                  <a:latin typeface="微軟正黑體" panose="020B0604030504040204" pitchFamily="34" charset="-120"/>
                  <a:ea typeface="微軟正黑體" panose="020B0604030504040204" pitchFamily="34" charset="-120"/>
                </a:rPr>
                <a:t>陪伴長一點</a:t>
              </a:r>
            </a:p>
          </p:txBody>
        </p:sp>
      </p:grpSp>
      <p:grpSp>
        <p:nvGrpSpPr>
          <p:cNvPr id="18" name="群組 17"/>
          <p:cNvGrpSpPr>
            <a:grpSpLocks/>
          </p:cNvGrpSpPr>
          <p:nvPr/>
        </p:nvGrpSpPr>
        <p:grpSpPr bwMode="auto">
          <a:xfrm>
            <a:off x="8224055" y="1300113"/>
            <a:ext cx="2298700" cy="2008188"/>
            <a:chOff x="5974443" y="2868195"/>
            <a:chExt cx="2298192" cy="1505712"/>
          </a:xfrm>
        </p:grpSpPr>
        <p:pic>
          <p:nvPicPr>
            <p:cNvPr id="19" name="圖片 11"/>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974443" y="2868195"/>
              <a:ext cx="2298192" cy="1505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文字方塊 19"/>
            <p:cNvSpPr txBox="1"/>
            <p:nvPr/>
          </p:nvSpPr>
          <p:spPr>
            <a:xfrm>
              <a:off x="6669613" y="3285986"/>
              <a:ext cx="1005181" cy="438456"/>
            </a:xfrm>
            <a:prstGeom prst="rect">
              <a:avLst/>
            </a:prstGeom>
            <a:noFill/>
          </p:spPr>
          <p:txBody>
            <a:bodyPr wrap="none">
              <a:spAutoFit/>
            </a:bodyPr>
            <a:lstStyle/>
            <a:p>
              <a:pPr>
                <a:defRPr/>
              </a:pPr>
              <a:r>
                <a:rPr lang="zh-TW" altLang="en-US" sz="1600" b="1" dirty="0">
                  <a:solidFill>
                    <a:schemeClr val="tx1">
                      <a:lumMod val="65000"/>
                      <a:lumOff val="35000"/>
                    </a:schemeClr>
                  </a:solidFill>
                  <a:latin typeface="Microsoft JhengHei" charset="0"/>
                  <a:ea typeface="Microsoft JhengHei" charset="0"/>
                  <a:cs typeface="Microsoft JhengHei" charset="0"/>
                </a:rPr>
                <a:t>經濟壓力</a:t>
              </a:r>
            </a:p>
            <a:p>
              <a:pPr>
                <a:defRPr/>
              </a:pPr>
              <a:r>
                <a:rPr lang="zh-TW" altLang="en-US" sz="1600" b="1" dirty="0">
                  <a:solidFill>
                    <a:schemeClr val="tx1">
                      <a:lumMod val="65000"/>
                      <a:lumOff val="35000"/>
                    </a:schemeClr>
                  </a:solidFill>
                  <a:latin typeface="Microsoft JhengHei" charset="0"/>
                  <a:ea typeface="Microsoft JhengHei" charset="0"/>
                  <a:cs typeface="Microsoft JhengHei" charset="0"/>
                </a:rPr>
                <a:t>少一點</a:t>
              </a:r>
            </a:p>
          </p:txBody>
        </p:sp>
      </p:grpSp>
      <p:grpSp>
        <p:nvGrpSpPr>
          <p:cNvPr id="21" name="群組 20"/>
          <p:cNvGrpSpPr>
            <a:grpSpLocks/>
          </p:cNvGrpSpPr>
          <p:nvPr/>
        </p:nvGrpSpPr>
        <p:grpSpPr bwMode="auto">
          <a:xfrm>
            <a:off x="4082525" y="2018706"/>
            <a:ext cx="3627439" cy="3694112"/>
            <a:chOff x="2635119" y="1814862"/>
            <a:chExt cx="3548768" cy="3548768"/>
          </a:xfrm>
        </p:grpSpPr>
        <p:pic>
          <p:nvPicPr>
            <p:cNvPr id="22" name="圖片 5">
              <a:hlinkClick r:id="rId6" action="ppaction://hlinkfile"/>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635119" y="1814862"/>
              <a:ext cx="3548768" cy="3548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文字方塊 21"/>
            <p:cNvSpPr txBox="1">
              <a:spLocks noChangeArrowheads="1"/>
            </p:cNvSpPr>
            <p:nvPr/>
          </p:nvSpPr>
          <p:spPr bwMode="auto">
            <a:xfrm>
              <a:off x="3440962" y="3192337"/>
              <a:ext cx="1937087" cy="680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a:spcBef>
                  <a:spcPct val="0"/>
                </a:spcBef>
                <a:buFontTx/>
                <a:buNone/>
              </a:pP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讓孩子在新北</a:t>
              </a:r>
              <a:endParaRPr lang="en-US" altLang="zh-TW" sz="2000" b="1" dirty="0">
                <a:solidFill>
                  <a:schemeClr val="tx1">
                    <a:lumMod val="75000"/>
                    <a:lumOff val="25000"/>
                  </a:schemeClr>
                </a:solidFill>
                <a:latin typeface="微軟正黑體" panose="020B0604030504040204" pitchFamily="34" charset="-120"/>
                <a:ea typeface="微軟正黑體" panose="020B0604030504040204" pitchFamily="34" charset="-120"/>
              </a:endParaRPr>
            </a:p>
            <a:p>
              <a:pPr algn="ctr">
                <a:spcBef>
                  <a:spcPct val="0"/>
                </a:spcBef>
                <a:buFontTx/>
                <a:buNone/>
              </a:pPr>
              <a:r>
                <a:rPr lang="zh-TW" altLang="en-US" sz="2000" b="1" dirty="0">
                  <a:solidFill>
                    <a:schemeClr val="tx1">
                      <a:lumMod val="75000"/>
                      <a:lumOff val="25000"/>
                    </a:schemeClr>
                  </a:solidFill>
                  <a:latin typeface="微軟正黑體" panose="020B0604030504040204" pitchFamily="34" charset="-120"/>
                  <a:ea typeface="微軟正黑體" panose="020B0604030504040204" pitchFamily="34" charset="-120"/>
                </a:rPr>
                <a:t>成為自己的明星</a:t>
              </a:r>
            </a:p>
          </p:txBody>
        </p:sp>
      </p:grpSp>
      <p:pic>
        <p:nvPicPr>
          <p:cNvPr id="24" name="圖片 1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9913940" y="5795173"/>
            <a:ext cx="1573213" cy="455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79023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Box 7">
            <a:extLst>
              <a:ext uri="{FF2B5EF4-FFF2-40B4-BE49-F238E27FC236}">
                <a16:creationId xmlns:a16="http://schemas.microsoft.com/office/drawing/2014/main" id="{5A0151CA-4F17-486D-A55B-4FFDBA3708A3}"/>
              </a:ext>
            </a:extLst>
          </p:cNvPr>
          <p:cNvSpPr txBox="1"/>
          <p:nvPr/>
        </p:nvSpPr>
        <p:spPr>
          <a:xfrm>
            <a:off x="2816053" y="412182"/>
            <a:ext cx="6535563" cy="677108"/>
          </a:xfrm>
          <a:prstGeom prst="rect">
            <a:avLst/>
          </a:prstGeom>
          <a:noFill/>
        </p:spPr>
        <p:txBody>
          <a:bodyPr wrap="square" lIns="0" tIns="0" rIns="0" bIns="0" rtlCol="0" anchor="t">
            <a:spAutoFit/>
          </a:bodyPr>
          <a:lstStyle/>
          <a:p>
            <a:pPr algn="ctr">
              <a:defRPr/>
            </a:pPr>
            <a:r>
              <a:rPr lang="zh-TW" altLang="en-US" sz="4400" b="1" dirty="0">
                <a:latin typeface="+mn-ea"/>
              </a:rPr>
              <a:t>結語</a:t>
            </a:r>
          </a:p>
        </p:txBody>
      </p:sp>
      <p:sp>
        <p:nvSpPr>
          <p:cNvPr id="6" name="Rectangle 5">
            <a:extLst>
              <a:ext uri="{FF2B5EF4-FFF2-40B4-BE49-F238E27FC236}">
                <a16:creationId xmlns:a16="http://schemas.microsoft.com/office/drawing/2014/main" id="{828F1EF8-D55F-4EAB-9B5F-B1D632BB5452}"/>
              </a:ext>
            </a:extLst>
          </p:cNvPr>
          <p:cNvSpPr/>
          <p:nvPr/>
        </p:nvSpPr>
        <p:spPr>
          <a:xfrm>
            <a:off x="1" y="640936"/>
            <a:ext cx="5494947" cy="162640"/>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81</a:t>
            </a:fld>
            <a:endParaRPr lang="en-US" sz="1600" dirty="0">
              <a:solidFill>
                <a:prstClr val="white"/>
              </a:solidFill>
            </a:endParaRPr>
          </a:p>
        </p:txBody>
      </p:sp>
      <p:sp>
        <p:nvSpPr>
          <p:cNvPr id="27" name="文字方塊 2"/>
          <p:cNvSpPr txBox="1">
            <a:spLocks noChangeArrowheads="1"/>
          </p:cNvSpPr>
          <p:nvPr/>
        </p:nvSpPr>
        <p:spPr bwMode="auto">
          <a:xfrm>
            <a:off x="821086" y="1080475"/>
            <a:ext cx="10324551" cy="14219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261938" indent="-261938">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marL="0" indent="0" eaLnBrk="1" hangingPunct="1">
              <a:lnSpc>
                <a:spcPct val="90000"/>
              </a:lnSpc>
              <a:buClr>
                <a:srgbClr val="F5B821"/>
              </a:buClr>
              <a:buNone/>
            </a:pPr>
            <a:r>
              <a:rPr lang="zh-TW" altLang="en-US" sz="3200" dirty="0">
                <a:solidFill>
                  <a:srgbClr val="002060"/>
                </a:solidFill>
                <a:latin typeface="標楷體" panose="03000509000000000000" pitchFamily="65" charset="-120"/>
                <a:ea typeface="標楷體" panose="03000509000000000000" pitchFamily="65" charset="-120"/>
              </a:rPr>
              <a:t>新北市為提升高中職辦學品質，使學子能適性就近入學社區優質高中職，把每個孩子帶上來，逐步實現在地就學的目標，我們做了</a:t>
            </a:r>
            <a:r>
              <a:rPr lang="en-US" altLang="zh-TW" sz="3200" dirty="0">
                <a:solidFill>
                  <a:srgbClr val="002060"/>
                </a:solidFill>
                <a:latin typeface="標楷體" panose="03000509000000000000" pitchFamily="65" charset="-120"/>
                <a:ea typeface="標楷體" panose="03000509000000000000" pitchFamily="65" charset="-120"/>
              </a:rPr>
              <a:t>...</a:t>
            </a:r>
          </a:p>
        </p:txBody>
      </p:sp>
      <p:grpSp>
        <p:nvGrpSpPr>
          <p:cNvPr id="2" name="群組 1"/>
          <p:cNvGrpSpPr/>
          <p:nvPr/>
        </p:nvGrpSpPr>
        <p:grpSpPr>
          <a:xfrm>
            <a:off x="3561367" y="2441855"/>
            <a:ext cx="5044932" cy="4279627"/>
            <a:chOff x="2902657" y="2088832"/>
            <a:chExt cx="5797550" cy="4918075"/>
          </a:xfrm>
        </p:grpSpPr>
        <p:grpSp>
          <p:nvGrpSpPr>
            <p:cNvPr id="28" name="群組 27"/>
            <p:cNvGrpSpPr>
              <a:grpSpLocks/>
            </p:cNvGrpSpPr>
            <p:nvPr/>
          </p:nvGrpSpPr>
          <p:grpSpPr bwMode="auto">
            <a:xfrm>
              <a:off x="5880807" y="2088832"/>
              <a:ext cx="1941513" cy="1801813"/>
              <a:chOff x="5873707" y="381892"/>
              <a:chExt cx="1941892" cy="1801254"/>
            </a:xfrm>
          </p:grpSpPr>
          <p:pic>
            <p:nvPicPr>
              <p:cNvPr id="29" name="圖片 2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873707" y="381892"/>
                <a:ext cx="1941892" cy="18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文字方塊 23">
                <a:hlinkClick r:id="rId3" action="ppaction://hlinksldjump"/>
              </p:cNvPr>
              <p:cNvSpPr txBox="1">
                <a:spLocks noChangeArrowheads="1"/>
              </p:cNvSpPr>
              <p:nvPr/>
            </p:nvSpPr>
            <p:spPr bwMode="auto">
              <a:xfrm>
                <a:off x="5955131" y="1361005"/>
                <a:ext cx="1459588" cy="3535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優化學習環境</a:t>
                </a:r>
              </a:p>
            </p:txBody>
          </p:sp>
          <p:pic>
            <p:nvPicPr>
              <p:cNvPr id="31" name="圖片 24">
                <a:hlinkClick r:id="rId3" action="ppaction://hlinksldjump"/>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355973" y="793826"/>
                <a:ext cx="531726" cy="5317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3" name="群組 32"/>
            <p:cNvGrpSpPr>
              <a:grpSpLocks/>
            </p:cNvGrpSpPr>
            <p:nvPr/>
          </p:nvGrpSpPr>
          <p:grpSpPr bwMode="auto">
            <a:xfrm>
              <a:off x="2902657" y="5057457"/>
              <a:ext cx="1801813" cy="1947863"/>
              <a:chOff x="2896088" y="3350067"/>
              <a:chExt cx="1801254" cy="1947302"/>
            </a:xfrm>
          </p:grpSpPr>
          <p:pic>
            <p:nvPicPr>
              <p:cNvPr id="34" name="圖片 2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896088" y="3350067"/>
                <a:ext cx="1801254" cy="19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 name="文字方塊 27">
                <a:hlinkClick r:id="rId6" action="ppaction://hlinksldjump"/>
              </p:cNvPr>
              <p:cNvSpPr txBox="1">
                <a:spLocks noChangeArrowheads="1"/>
              </p:cNvSpPr>
              <p:nvPr/>
            </p:nvSpPr>
            <p:spPr bwMode="auto">
              <a:xfrm>
                <a:off x="3183166" y="4079376"/>
                <a:ext cx="1362225" cy="6011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完成國私立</a:t>
                </a:r>
                <a:endParaRPr lang="en-US" altLang="zh-TW" sz="1400" b="1" dirty="0">
                  <a:solidFill>
                    <a:srgbClr val="FFFFFF"/>
                  </a:solidFill>
                  <a:latin typeface="微軟正黑體" panose="020B0604030504040204" pitchFamily="34" charset="-120"/>
                  <a:ea typeface="微軟正黑體" panose="020B0604030504040204" pitchFamily="34" charset="-120"/>
                </a:endParaRPr>
              </a:p>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高中職改隸</a:t>
                </a:r>
              </a:p>
            </p:txBody>
          </p:sp>
          <p:pic>
            <p:nvPicPr>
              <p:cNvPr id="36" name="圖片 28">
                <a:hlinkClick r:id="rId6" action="ppaction://hlinksldjump"/>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477248" y="3531352"/>
                <a:ext cx="570736" cy="5255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7" name="群組 36"/>
            <p:cNvGrpSpPr>
              <a:grpSpLocks/>
            </p:cNvGrpSpPr>
            <p:nvPr/>
          </p:nvGrpSpPr>
          <p:grpSpPr bwMode="auto">
            <a:xfrm>
              <a:off x="2928057" y="3000057"/>
              <a:ext cx="1800225" cy="1941513"/>
              <a:chOff x="2921264" y="1292221"/>
              <a:chExt cx="1801254" cy="1941892"/>
            </a:xfrm>
          </p:grpSpPr>
          <p:pic>
            <p:nvPicPr>
              <p:cNvPr id="38" name="圖片 30"/>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921264" y="1292221"/>
                <a:ext cx="1801254" cy="194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 name="文字方塊 31">
                <a:hlinkClick r:id="rId9" action="ppaction://hlinksldjump"/>
              </p:cNvPr>
              <p:cNvSpPr txBox="1">
                <a:spLocks noChangeArrowheads="1"/>
              </p:cNvSpPr>
              <p:nvPr/>
            </p:nvSpPr>
            <p:spPr bwMode="auto">
              <a:xfrm>
                <a:off x="2959883" y="2586478"/>
                <a:ext cx="1538898" cy="3537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提高就學機會</a:t>
                </a:r>
              </a:p>
            </p:txBody>
          </p:sp>
          <p:pic>
            <p:nvPicPr>
              <p:cNvPr id="40" name="圖片 32">
                <a:hlinkClick r:id="rId9" action="ppaction://hlinksldjump"/>
              </p:cNvPr>
              <p:cNvPicPr>
                <a:picLocks noChangeAspect="1"/>
              </p:cNvPicPr>
              <p:nvPr/>
            </p:nvPicPr>
            <p:blipFill>
              <a:blip r:embed="rId10">
                <a:extLst>
                  <a:ext uri="{28A0092B-C50C-407E-A947-70E740481C1C}">
                    <a14:useLocalDpi xmlns:a14="http://schemas.microsoft.com/office/drawing/2010/main" val="0"/>
                  </a:ext>
                </a:extLst>
              </a:blip>
              <a:srcRect/>
              <a:stretch>
                <a:fillRect/>
              </a:stretch>
            </p:blipFill>
            <p:spPr bwMode="auto">
              <a:xfrm>
                <a:off x="3438171" y="1922390"/>
                <a:ext cx="548134" cy="5481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1" name="群組 40"/>
            <p:cNvGrpSpPr>
              <a:grpSpLocks/>
            </p:cNvGrpSpPr>
            <p:nvPr/>
          </p:nvGrpSpPr>
          <p:grpSpPr bwMode="auto">
            <a:xfrm>
              <a:off x="6898395" y="5060632"/>
              <a:ext cx="1801812" cy="1946275"/>
              <a:chOff x="6892142" y="3352409"/>
              <a:chExt cx="1801254" cy="1947302"/>
            </a:xfrm>
          </p:grpSpPr>
          <p:pic>
            <p:nvPicPr>
              <p:cNvPr id="42" name="圖片 34"/>
              <p:cNvPicPr>
                <a:picLocks noChangeAspect="1"/>
              </p:cNvPicPr>
              <p:nvPr/>
            </p:nvPicPr>
            <p:blipFill>
              <a:blip r:embed="rId11">
                <a:extLst>
                  <a:ext uri="{28A0092B-C50C-407E-A947-70E740481C1C}">
                    <a14:useLocalDpi xmlns:a14="http://schemas.microsoft.com/office/drawing/2010/main" val="0"/>
                  </a:ext>
                </a:extLst>
              </a:blip>
              <a:srcRect/>
              <a:stretch>
                <a:fillRect/>
              </a:stretch>
            </p:blipFill>
            <p:spPr bwMode="auto">
              <a:xfrm>
                <a:off x="6892142" y="3352409"/>
                <a:ext cx="1801254" cy="194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3" name="文字方塊 35">
                <a:hlinkClick r:id="rId12" action="ppaction://hlinksldjump"/>
              </p:cNvPr>
              <p:cNvSpPr txBox="1">
                <a:spLocks noChangeArrowheads="1"/>
              </p:cNvSpPr>
              <p:nvPr/>
            </p:nvSpPr>
            <p:spPr bwMode="auto">
              <a:xfrm>
                <a:off x="7359171" y="4129228"/>
                <a:ext cx="1162249" cy="601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打造前瞻</a:t>
                </a:r>
              </a:p>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技職教育</a:t>
                </a:r>
              </a:p>
            </p:txBody>
          </p:sp>
          <p:pic>
            <p:nvPicPr>
              <p:cNvPr id="44" name="圖片 36">
                <a:hlinkClick r:id="rId12" action="ppaction://hlinksldjump"/>
              </p:cNvPr>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7606484" y="3581975"/>
                <a:ext cx="525530" cy="531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5" name="群組 44"/>
            <p:cNvGrpSpPr>
              <a:grpSpLocks/>
            </p:cNvGrpSpPr>
            <p:nvPr/>
          </p:nvGrpSpPr>
          <p:grpSpPr bwMode="auto">
            <a:xfrm>
              <a:off x="6892045" y="2992120"/>
              <a:ext cx="1800225" cy="1941512"/>
              <a:chOff x="6884927" y="1284591"/>
              <a:chExt cx="1801254" cy="1941892"/>
            </a:xfrm>
          </p:grpSpPr>
          <p:pic>
            <p:nvPicPr>
              <p:cNvPr id="46" name="圖片 38"/>
              <p:cNvPicPr>
                <a:picLocks noChangeAspect="1"/>
              </p:cNvPicPr>
              <p:nvPr/>
            </p:nvPicPr>
            <p:blipFill>
              <a:blip r:embed="rId14">
                <a:extLst>
                  <a:ext uri="{28A0092B-C50C-407E-A947-70E740481C1C}">
                    <a14:useLocalDpi xmlns:a14="http://schemas.microsoft.com/office/drawing/2010/main" val="0"/>
                  </a:ext>
                </a:extLst>
              </a:blip>
              <a:srcRect/>
              <a:stretch>
                <a:fillRect/>
              </a:stretch>
            </p:blipFill>
            <p:spPr bwMode="auto">
              <a:xfrm>
                <a:off x="6884927" y="1284591"/>
                <a:ext cx="1801254" cy="19418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文字方塊 39">
                <a:hlinkClick r:id="rId15" action="ppaction://hlinksldjump"/>
              </p:cNvPr>
              <p:cNvSpPr txBox="1">
                <a:spLocks noChangeArrowheads="1"/>
              </p:cNvSpPr>
              <p:nvPr/>
            </p:nvSpPr>
            <p:spPr bwMode="auto">
              <a:xfrm>
                <a:off x="7290068" y="2420197"/>
                <a:ext cx="1257350" cy="6013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lgn="ct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推動高中職</a:t>
                </a:r>
              </a:p>
              <a:p>
                <a:pPr algn="ct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旗艦計畫</a:t>
                </a:r>
              </a:p>
            </p:txBody>
          </p:sp>
          <p:pic>
            <p:nvPicPr>
              <p:cNvPr id="48" name="圖片 40">
                <a:hlinkClick r:id="rId15" action="ppaction://hlinksldjump"/>
              </p:cNvPr>
              <p:cNvPicPr>
                <a:picLocks noChangeAspect="1"/>
              </p:cNvPicPr>
              <p:nvPr/>
            </p:nvPicPr>
            <p:blipFill>
              <a:blip r:embed="rId16">
                <a:extLst>
                  <a:ext uri="{28A0092B-C50C-407E-A947-70E740481C1C}">
                    <a14:useLocalDpi xmlns:a14="http://schemas.microsoft.com/office/drawing/2010/main" val="0"/>
                  </a:ext>
                </a:extLst>
              </a:blip>
              <a:srcRect/>
              <a:stretch>
                <a:fillRect/>
              </a:stretch>
            </p:blipFill>
            <p:spPr bwMode="auto">
              <a:xfrm>
                <a:off x="7570314" y="1896998"/>
                <a:ext cx="666800" cy="491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49" name="群組 48"/>
            <p:cNvGrpSpPr>
              <a:grpSpLocks/>
            </p:cNvGrpSpPr>
            <p:nvPr/>
          </p:nvGrpSpPr>
          <p:grpSpPr bwMode="auto">
            <a:xfrm>
              <a:off x="3817057" y="2093595"/>
              <a:ext cx="1943100" cy="1801812"/>
              <a:chOff x="3811163" y="386151"/>
              <a:chExt cx="1941892" cy="1801254"/>
            </a:xfrm>
          </p:grpSpPr>
          <p:pic>
            <p:nvPicPr>
              <p:cNvPr id="50" name="圖片 42"/>
              <p:cNvPicPr>
                <a:picLocks noChangeAspect="1"/>
              </p:cNvPicPr>
              <p:nvPr/>
            </p:nvPicPr>
            <p:blipFill>
              <a:blip r:embed="rId17">
                <a:extLst>
                  <a:ext uri="{28A0092B-C50C-407E-A947-70E740481C1C}">
                    <a14:useLocalDpi xmlns:a14="http://schemas.microsoft.com/office/drawing/2010/main" val="0"/>
                  </a:ext>
                </a:extLst>
              </a:blip>
              <a:srcRect/>
              <a:stretch>
                <a:fillRect/>
              </a:stretch>
            </p:blipFill>
            <p:spPr bwMode="auto">
              <a:xfrm>
                <a:off x="3811163" y="386151"/>
                <a:ext cx="1941892" cy="18012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 name="圖片 43">
                <a:hlinkClick r:id="rId18" action="ppaction://hlinksldjump"/>
              </p:cNvPr>
              <p:cNvPicPr>
                <a:picLocks noChangeAspect="1"/>
              </p:cNvPicPr>
              <p:nvPr/>
            </p:nvPicPr>
            <p:blipFill>
              <a:blip r:embed="rId19">
                <a:extLst>
                  <a:ext uri="{28A0092B-C50C-407E-A947-70E740481C1C}">
                    <a14:useLocalDpi xmlns:a14="http://schemas.microsoft.com/office/drawing/2010/main" val="0"/>
                  </a:ext>
                </a:extLst>
              </a:blip>
              <a:srcRect/>
              <a:stretch>
                <a:fillRect/>
              </a:stretch>
            </p:blipFill>
            <p:spPr bwMode="auto">
              <a:xfrm>
                <a:off x="4725123" y="774541"/>
                <a:ext cx="493110" cy="52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文字方塊 44">
                <a:hlinkClick r:id="rId18" action="ppaction://hlinksldjump"/>
              </p:cNvPr>
              <p:cNvSpPr txBox="1">
                <a:spLocks noChangeArrowheads="1"/>
              </p:cNvSpPr>
              <p:nvPr/>
            </p:nvSpPr>
            <p:spPr bwMode="auto">
              <a:xfrm>
                <a:off x="4293312" y="1332443"/>
                <a:ext cx="1459743" cy="3535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zh-TW" altLang="en-US" sz="1400" b="1" dirty="0">
                    <a:solidFill>
                      <a:srgbClr val="FFFFFF"/>
                    </a:solidFill>
                    <a:latin typeface="微軟正黑體" panose="020B0604030504040204" pitchFamily="34" charset="-120"/>
                    <a:ea typeface="微軟正黑體" panose="020B0604030504040204" pitchFamily="34" charset="-120"/>
                  </a:rPr>
                  <a:t>擴增教育人力</a:t>
                </a:r>
              </a:p>
            </p:txBody>
          </p:sp>
        </p:grpSp>
      </p:grpSp>
    </p:spTree>
    <p:extLst>
      <p:ext uri="{BB962C8B-B14F-4D97-AF65-F5344CB8AC3E}">
        <p14:creationId xmlns:p14="http://schemas.microsoft.com/office/powerpoint/2010/main" val="371797407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28F1EF8-D55F-4EAB-9B5F-B1D632BB5452}"/>
              </a:ext>
            </a:extLst>
          </p:cNvPr>
          <p:cNvSpPr/>
          <p:nvPr/>
        </p:nvSpPr>
        <p:spPr>
          <a:xfrm>
            <a:off x="5" y="640943"/>
            <a:ext cx="2238999" cy="162639"/>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5" name="Rectangle 6">
            <a:extLst>
              <a:ext uri="{FF2B5EF4-FFF2-40B4-BE49-F238E27FC236}">
                <a16:creationId xmlns:a16="http://schemas.microsoft.com/office/drawing/2014/main" id="{9E21BCBC-95AD-472E-B71B-712C78CF5E1C}"/>
              </a:ext>
            </a:extLst>
          </p:cNvPr>
          <p:cNvSpPr/>
          <p:nvPr/>
        </p:nvSpPr>
        <p:spPr>
          <a:xfrm>
            <a:off x="11239503" y="6356357"/>
            <a:ext cx="952500" cy="365125"/>
          </a:xfrm>
          <a:prstGeom prst="rect">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5"/>
              </a:solidFill>
            </a:endParaRPr>
          </a:p>
        </p:txBody>
      </p:sp>
      <p:sp>
        <p:nvSpPr>
          <p:cNvPr id="9" name="Slide Number Placeholder 8">
            <a:extLst>
              <a:ext uri="{FF2B5EF4-FFF2-40B4-BE49-F238E27FC236}">
                <a16:creationId xmlns:a16="http://schemas.microsoft.com/office/drawing/2014/main" id="{C260EA6C-E7C9-438A-A850-C2C66A35075C}"/>
              </a:ext>
            </a:extLst>
          </p:cNvPr>
          <p:cNvSpPr>
            <a:spLocks noGrp="1"/>
          </p:cNvSpPr>
          <p:nvPr>
            <p:ph type="sldNum" sz="quarter" idx="12"/>
          </p:nvPr>
        </p:nvSpPr>
        <p:spPr>
          <a:xfrm>
            <a:off x="11487153" y="6356358"/>
            <a:ext cx="447675" cy="365125"/>
          </a:xfrm>
        </p:spPr>
        <p:txBody>
          <a:bodyPr/>
          <a:lstStyle/>
          <a:p>
            <a:pPr algn="ctr"/>
            <a:fld id="{1046B996-B622-4B67-A455-51FC79324563}" type="slidenum">
              <a:rPr lang="en-US" sz="1600" smtClean="0">
                <a:solidFill>
                  <a:prstClr val="white"/>
                </a:solidFill>
              </a:rPr>
              <a:pPr algn="ctr"/>
              <a:t>82</a:t>
            </a:fld>
            <a:endParaRPr lang="en-US" sz="1600" dirty="0">
              <a:solidFill>
                <a:prstClr val="white"/>
              </a:solidFill>
            </a:endParaRPr>
          </a:p>
        </p:txBody>
      </p:sp>
      <p:sp>
        <p:nvSpPr>
          <p:cNvPr id="32" name="TextBox 7">
            <a:extLst>
              <a:ext uri="{FF2B5EF4-FFF2-40B4-BE49-F238E27FC236}">
                <a16:creationId xmlns:a16="http://schemas.microsoft.com/office/drawing/2014/main" id="{5A0151CA-4F17-486D-A55B-4FFDBA3708A3}"/>
              </a:ext>
            </a:extLst>
          </p:cNvPr>
          <p:cNvSpPr txBox="1"/>
          <p:nvPr/>
        </p:nvSpPr>
        <p:spPr>
          <a:xfrm>
            <a:off x="1956988" y="383704"/>
            <a:ext cx="8466605" cy="677108"/>
          </a:xfrm>
          <a:prstGeom prst="rect">
            <a:avLst/>
          </a:prstGeom>
          <a:noFill/>
        </p:spPr>
        <p:txBody>
          <a:bodyPr wrap="square" lIns="0" tIns="0" rIns="0" bIns="0" rtlCol="0" anchor="t">
            <a:spAutoFit/>
          </a:bodyPr>
          <a:lstStyle/>
          <a:p>
            <a:pPr algn="ctr">
              <a:defRPr/>
            </a:pPr>
            <a:r>
              <a:rPr lang="zh-TW" altLang="en-US" sz="4400" b="1" dirty="0"/>
              <a:t>新北市績優學生就近入學獎學金</a:t>
            </a:r>
          </a:p>
        </p:txBody>
      </p:sp>
      <p:sp>
        <p:nvSpPr>
          <p:cNvPr id="2" name="矩形 1"/>
          <p:cNvSpPr/>
          <p:nvPr/>
        </p:nvSpPr>
        <p:spPr>
          <a:xfrm>
            <a:off x="1263640" y="1529133"/>
            <a:ext cx="9853301" cy="4401205"/>
          </a:xfrm>
          <a:prstGeom prst="rect">
            <a:avLst/>
          </a:prstGeom>
        </p:spPr>
        <p:txBody>
          <a:bodyPr wrap="square">
            <a:spAutoFit/>
          </a:bodyPr>
          <a:lstStyle/>
          <a:p>
            <a:pPr>
              <a:defRPr/>
            </a:pPr>
            <a:r>
              <a:rPr lang="zh-TW" altLang="en-US" sz="2800" dirty="0">
                <a:latin typeface="+mn-ea"/>
              </a:rPr>
              <a:t>本市國中畢業生獲錄取本市市立高級中等學校或國立華僑高中就讀者：</a:t>
            </a:r>
          </a:p>
          <a:p>
            <a:pPr>
              <a:defRPr/>
            </a:pPr>
            <a:r>
              <a:rPr lang="zh-TW" altLang="en-US" sz="2800" dirty="0">
                <a:latin typeface="+mn-ea"/>
              </a:rPr>
              <a:t>  會考成績達</a:t>
            </a:r>
            <a:r>
              <a:rPr lang="en-US" altLang="zh-TW" sz="2800" dirty="0">
                <a:latin typeface="+mn-ea"/>
              </a:rPr>
              <a:t>5A++</a:t>
            </a:r>
            <a:r>
              <a:rPr lang="zh-TW" altLang="en-US" sz="2800" dirty="0">
                <a:latin typeface="+mn-ea"/>
              </a:rPr>
              <a:t>，得核發</a:t>
            </a:r>
            <a:r>
              <a:rPr lang="en-US" altLang="zh-TW" sz="2800" dirty="0">
                <a:latin typeface="+mn-ea"/>
              </a:rPr>
              <a:t>10</a:t>
            </a:r>
            <a:r>
              <a:rPr lang="zh-TW" altLang="en-US" sz="2800" dirty="0">
                <a:latin typeface="+mn-ea"/>
              </a:rPr>
              <a:t>萬元獎學金。</a:t>
            </a:r>
          </a:p>
          <a:p>
            <a:pPr>
              <a:defRPr/>
            </a:pPr>
            <a:r>
              <a:rPr lang="zh-TW" altLang="en-US" sz="2800" dirty="0">
                <a:latin typeface="+mn-ea"/>
              </a:rPr>
              <a:t>  會考成績達</a:t>
            </a:r>
            <a:r>
              <a:rPr lang="en-US" altLang="zh-TW" sz="2800" dirty="0">
                <a:latin typeface="+mn-ea"/>
              </a:rPr>
              <a:t>4A++</a:t>
            </a:r>
            <a:r>
              <a:rPr lang="zh-TW" altLang="en-US" sz="2800" dirty="0">
                <a:latin typeface="+mn-ea"/>
              </a:rPr>
              <a:t>以上，得核發</a:t>
            </a:r>
            <a:r>
              <a:rPr lang="en-US" altLang="zh-TW" sz="2800" dirty="0">
                <a:latin typeface="+mn-ea"/>
              </a:rPr>
              <a:t>6</a:t>
            </a:r>
            <a:r>
              <a:rPr lang="zh-TW" altLang="en-US" sz="2800" dirty="0">
                <a:latin typeface="+mn-ea"/>
              </a:rPr>
              <a:t>萬元獎學金。</a:t>
            </a:r>
          </a:p>
          <a:p>
            <a:pPr>
              <a:defRPr/>
            </a:pPr>
            <a:r>
              <a:rPr lang="zh-TW" altLang="en-US" sz="2800" dirty="0">
                <a:latin typeface="+mn-ea"/>
              </a:rPr>
              <a:t>  會考成績達</a:t>
            </a:r>
            <a:r>
              <a:rPr lang="en-US" altLang="zh-TW" sz="2800" dirty="0">
                <a:latin typeface="+mn-ea"/>
              </a:rPr>
              <a:t>3A++</a:t>
            </a:r>
            <a:r>
              <a:rPr lang="zh-TW" altLang="en-US" sz="2800" dirty="0">
                <a:latin typeface="+mn-ea"/>
              </a:rPr>
              <a:t>以上，得核發</a:t>
            </a:r>
            <a:r>
              <a:rPr lang="en-US" altLang="zh-TW" sz="2800" dirty="0">
                <a:latin typeface="+mn-ea"/>
              </a:rPr>
              <a:t>4</a:t>
            </a:r>
            <a:r>
              <a:rPr lang="zh-TW" altLang="en-US" sz="2800" dirty="0">
                <a:latin typeface="+mn-ea"/>
              </a:rPr>
              <a:t>萬元獎學金。</a:t>
            </a:r>
          </a:p>
          <a:p>
            <a:pPr>
              <a:defRPr/>
            </a:pPr>
            <a:r>
              <a:rPr lang="zh-TW" altLang="en-US" sz="2800" dirty="0">
                <a:latin typeface="+mn-ea"/>
              </a:rPr>
              <a:t>若依新北市立高級中等學校就近入學區域劃分表所列對應學校為第</a:t>
            </a:r>
            <a:r>
              <a:rPr lang="en-US" altLang="zh-TW" sz="2800" dirty="0">
                <a:latin typeface="+mn-ea"/>
              </a:rPr>
              <a:t>1</a:t>
            </a:r>
            <a:r>
              <a:rPr lang="zh-TW" altLang="en-US" sz="2800" dirty="0">
                <a:latin typeface="+mn-ea"/>
              </a:rPr>
              <a:t>志願獲錄取就讀者，前開獎學金再加碼</a:t>
            </a:r>
            <a:r>
              <a:rPr lang="en-US" altLang="zh-TW" sz="2800" dirty="0">
                <a:latin typeface="+mn-ea"/>
              </a:rPr>
              <a:t>1</a:t>
            </a:r>
            <a:r>
              <a:rPr lang="zh-TW" altLang="en-US" sz="2800" dirty="0">
                <a:latin typeface="+mn-ea"/>
              </a:rPr>
              <a:t>萬元獎學金。</a:t>
            </a:r>
          </a:p>
          <a:p>
            <a:pPr>
              <a:defRPr/>
            </a:pPr>
            <a:endParaRPr lang="zh-TW" altLang="en-US" sz="2800" dirty="0">
              <a:latin typeface="+mn-ea"/>
            </a:endParaRPr>
          </a:p>
          <a:p>
            <a:pPr>
              <a:defRPr/>
            </a:pPr>
            <a:r>
              <a:rPr lang="zh-TW" altLang="en-US" sz="2800" dirty="0">
                <a:latin typeface="+mn-ea"/>
              </a:rPr>
              <a:t>有關獎助學金詳見</a:t>
            </a:r>
            <a:r>
              <a:rPr lang="zh-TW" altLang="en-US" sz="2800" b="1" dirty="0">
                <a:solidFill>
                  <a:srgbClr val="0000FF"/>
                </a:solidFill>
                <a:effectLst>
                  <a:outerShdw blurRad="38100" dist="38100" dir="2700000" algn="tl">
                    <a:srgbClr val="000000">
                      <a:alpha val="43137"/>
                    </a:srgbClr>
                  </a:outerShdw>
                </a:effectLst>
                <a:latin typeface="+mn-ea"/>
                <a:hlinkClick r:id="rId2" action="ppaction://hlinkfile">
                  <a:extLst>
                    <a:ext uri="{A12FA001-AC4F-418D-AE19-62706E023703}">
                      <ahyp:hlinkClr xmlns:ahyp="http://schemas.microsoft.com/office/drawing/2018/hyperlinkcolor" val="tx"/>
                    </a:ext>
                  </a:extLst>
                </a:hlinkClick>
              </a:rPr>
              <a:t>「新北市立高級中等學校辦理學生獎助學金實施計畫」</a:t>
            </a:r>
            <a:endParaRPr lang="zh-TW" altLang="en-US" sz="2800" b="1" dirty="0">
              <a:solidFill>
                <a:srgbClr val="0000FF"/>
              </a:solidFill>
              <a:effectLst>
                <a:outerShdw blurRad="38100" dist="38100" dir="2700000" algn="tl">
                  <a:srgbClr val="000000">
                    <a:alpha val="43137"/>
                  </a:srgbClr>
                </a:outerShdw>
              </a:effectLst>
              <a:latin typeface="+mn-ea"/>
            </a:endParaRPr>
          </a:p>
        </p:txBody>
      </p:sp>
    </p:spTree>
    <p:extLst>
      <p:ext uri="{BB962C8B-B14F-4D97-AF65-F5344CB8AC3E}">
        <p14:creationId xmlns:p14="http://schemas.microsoft.com/office/powerpoint/2010/main" val="328697192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3">
            <a:extLst>
              <a:ext uri="{FF2B5EF4-FFF2-40B4-BE49-F238E27FC236}">
                <a16:creationId xmlns:a16="http://schemas.microsoft.com/office/drawing/2014/main" id="{85532A51-37ED-1343-AA35-8176A4861E05}"/>
              </a:ext>
            </a:extLst>
          </p:cNvPr>
          <p:cNvSpPr txBox="1">
            <a:spLocks noChangeArrowheads="1"/>
          </p:cNvSpPr>
          <p:nvPr/>
        </p:nvSpPr>
        <p:spPr bwMode="auto">
          <a:xfrm>
            <a:off x="912287" y="404813"/>
            <a:ext cx="10847916" cy="647700"/>
          </a:xfrm>
          <a:prstGeom prst="rect">
            <a:avLst/>
          </a:prstGeom>
          <a:gradFill>
            <a:gsLst>
              <a:gs pos="0">
                <a:srgbClr val="000099"/>
              </a:gs>
              <a:gs pos="95000">
                <a:srgbClr val="A7B7E3"/>
              </a:gs>
              <a:gs pos="5000">
                <a:srgbClr val="A4B3E2"/>
              </a:gs>
              <a:gs pos="55000">
                <a:srgbClr val="775F55">
                  <a:lumMod val="20000"/>
                  <a:lumOff val="80000"/>
                </a:srgbClr>
              </a:gs>
              <a:gs pos="100000">
                <a:srgbClr val="000099"/>
              </a:gs>
            </a:gsLst>
            <a:lin ang="16200000" scaled="1"/>
          </a:gradFill>
          <a:ln w="28575" algn="ctr">
            <a:solidFill>
              <a:srgbClr val="003366"/>
            </a:solidFill>
            <a:prstDash val="sysDot"/>
            <a:miter lim="800000"/>
            <a:headEnd/>
            <a:tailEnd/>
          </a:ln>
          <a:effectLst/>
        </p:spPr>
        <p:txBody>
          <a:bodyPr anchor="ctr"/>
          <a:lstStyle>
            <a:lvl1pPr eaLnBrk="0" hangingPunct="0">
              <a:defRPr kumimoji="1">
                <a:solidFill>
                  <a:schemeClr val="tx1"/>
                </a:solidFill>
                <a:latin typeface="Arial" pitchFamily="34" charset="0"/>
                <a:ea typeface="新細明體" pitchFamily="18" charset="-120"/>
              </a:defRPr>
            </a:lvl1pPr>
            <a:lvl2pPr marL="742950" indent="-285750" eaLnBrk="0" hangingPunct="0">
              <a:defRPr kumimoji="1">
                <a:solidFill>
                  <a:schemeClr val="tx1"/>
                </a:solidFill>
                <a:latin typeface="Arial" pitchFamily="34" charset="0"/>
                <a:ea typeface="新細明體" pitchFamily="18" charset="-120"/>
              </a:defRPr>
            </a:lvl2pPr>
            <a:lvl3pPr marL="1143000" indent="-228600" eaLnBrk="0" hangingPunct="0">
              <a:defRPr kumimoji="1">
                <a:solidFill>
                  <a:schemeClr val="tx1"/>
                </a:solidFill>
                <a:latin typeface="Arial" pitchFamily="34" charset="0"/>
                <a:ea typeface="新細明體" pitchFamily="18" charset="-120"/>
              </a:defRPr>
            </a:lvl3pPr>
            <a:lvl4pPr marL="1600200" indent="-228600" eaLnBrk="0" hangingPunct="0">
              <a:defRPr kumimoji="1">
                <a:solidFill>
                  <a:schemeClr val="tx1"/>
                </a:solidFill>
                <a:latin typeface="Arial" pitchFamily="34" charset="0"/>
                <a:ea typeface="新細明體" pitchFamily="18" charset="-120"/>
              </a:defRPr>
            </a:lvl4pPr>
            <a:lvl5pPr marL="2057400" indent="-228600" eaLnBrk="0" hangingPunct="0">
              <a:defRPr kumimoji="1">
                <a:solidFill>
                  <a:schemeClr val="tx1"/>
                </a:solidFill>
                <a:latin typeface="Arial" pitchFamily="34" charset="0"/>
                <a:ea typeface="新細明體" pitchFamily="18" charset="-120"/>
              </a:defRPr>
            </a:lvl5pPr>
            <a:lvl6pPr marL="2514600" indent="-228600" eaLnBrk="0" fontAlgn="base" hangingPunct="0">
              <a:spcBef>
                <a:spcPct val="0"/>
              </a:spcBef>
              <a:spcAft>
                <a:spcPct val="0"/>
              </a:spcAft>
              <a:defRPr kumimoji="1">
                <a:solidFill>
                  <a:schemeClr val="tx1"/>
                </a:solidFill>
                <a:latin typeface="Arial" pitchFamily="34" charset="0"/>
                <a:ea typeface="新細明體" pitchFamily="18" charset="-120"/>
              </a:defRPr>
            </a:lvl6pPr>
            <a:lvl7pPr marL="2971800" indent="-228600" eaLnBrk="0" fontAlgn="base" hangingPunct="0">
              <a:spcBef>
                <a:spcPct val="0"/>
              </a:spcBef>
              <a:spcAft>
                <a:spcPct val="0"/>
              </a:spcAft>
              <a:defRPr kumimoji="1">
                <a:solidFill>
                  <a:schemeClr val="tx1"/>
                </a:solidFill>
                <a:latin typeface="Arial" pitchFamily="34" charset="0"/>
                <a:ea typeface="新細明體" pitchFamily="18" charset="-120"/>
              </a:defRPr>
            </a:lvl7pPr>
            <a:lvl8pPr marL="3429000" indent="-228600" eaLnBrk="0" fontAlgn="base" hangingPunct="0">
              <a:spcBef>
                <a:spcPct val="0"/>
              </a:spcBef>
              <a:spcAft>
                <a:spcPct val="0"/>
              </a:spcAft>
              <a:defRPr kumimoji="1">
                <a:solidFill>
                  <a:schemeClr val="tx1"/>
                </a:solidFill>
                <a:latin typeface="Arial" pitchFamily="34" charset="0"/>
                <a:ea typeface="新細明體" pitchFamily="18" charset="-120"/>
              </a:defRPr>
            </a:lvl8pPr>
            <a:lvl9pPr marL="3886200" indent="-228600" eaLnBrk="0" fontAlgn="base" hangingPunct="0">
              <a:spcBef>
                <a:spcPct val="0"/>
              </a:spcBef>
              <a:spcAft>
                <a:spcPct val="0"/>
              </a:spcAft>
              <a:defRPr kumimoji="1">
                <a:solidFill>
                  <a:schemeClr val="tx1"/>
                </a:solidFill>
                <a:latin typeface="Arial" pitchFamily="34" charset="0"/>
                <a:ea typeface="新細明體" pitchFamily="18" charset="-120"/>
              </a:defRPr>
            </a:lvl9pPr>
          </a:lstStyle>
          <a:p>
            <a:pPr marL="457200" indent="-457200" algn="ctr" eaLnBrk="1" hangingPunct="1">
              <a:defRPr/>
            </a:pPr>
            <a:r>
              <a:rPr lang="zh-TW" altLang="en-US" sz="4000" b="1" kern="0"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基北區</a:t>
            </a:r>
            <a:r>
              <a:rPr lang="en-US" altLang="zh-TW" sz="4000" b="1" kern="0"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112</a:t>
            </a:r>
            <a:r>
              <a:rPr lang="zh-TW" altLang="en-US" sz="4000" b="1" kern="0" dirty="0">
                <a:solidFill>
                  <a:srgbClr val="000099"/>
                </a:solidFill>
                <a:effectLst>
                  <a:outerShdw blurRad="38100" dist="38100" dir="2700000" algn="tl">
                    <a:srgbClr val="000000">
                      <a:alpha val="43137"/>
                    </a:srgbClr>
                  </a:outerShdw>
                </a:effectLst>
                <a:latin typeface="標楷體" pitchFamily="65" charset="-120"/>
                <a:ea typeface="標楷體" pitchFamily="65" charset="-120"/>
              </a:rPr>
              <a:t>學年度多元入學諮詢管道</a:t>
            </a:r>
          </a:p>
        </p:txBody>
      </p:sp>
      <p:grpSp>
        <p:nvGrpSpPr>
          <p:cNvPr id="416771" name="群組 1">
            <a:extLst>
              <a:ext uri="{FF2B5EF4-FFF2-40B4-BE49-F238E27FC236}">
                <a16:creationId xmlns:a16="http://schemas.microsoft.com/office/drawing/2014/main" id="{172A5598-8467-7A46-B533-F88C15AAD7E1}"/>
              </a:ext>
            </a:extLst>
          </p:cNvPr>
          <p:cNvGrpSpPr>
            <a:grpSpLocks/>
          </p:cNvGrpSpPr>
          <p:nvPr/>
        </p:nvGrpSpPr>
        <p:grpSpPr bwMode="auto">
          <a:xfrm>
            <a:off x="1809752" y="1231906"/>
            <a:ext cx="8587317" cy="5328743"/>
            <a:chOff x="1832842" y="1412876"/>
            <a:chExt cx="8511632" cy="5329101"/>
          </a:xfrm>
        </p:grpSpPr>
        <p:sp>
          <p:nvSpPr>
            <p:cNvPr id="6" name="矩形 5">
              <a:extLst>
                <a:ext uri="{FF2B5EF4-FFF2-40B4-BE49-F238E27FC236}">
                  <a16:creationId xmlns:a16="http://schemas.microsoft.com/office/drawing/2014/main" id="{3044C0CA-E150-2243-B592-7A273808DE5D}"/>
                </a:ext>
              </a:extLst>
            </p:cNvPr>
            <p:cNvSpPr/>
            <p:nvPr/>
          </p:nvSpPr>
          <p:spPr>
            <a:xfrm>
              <a:off x="1847529" y="4149910"/>
              <a:ext cx="8496945" cy="792216"/>
            </a:xfrm>
            <a:prstGeom prst="rect">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國中教育會考網站，網址</a:t>
              </a:r>
              <a:endParaRPr lang="en-US" altLang="zh-TW" sz="2800" dirty="0">
                <a:solidFill>
                  <a:srgbClr val="000000"/>
                </a:solidFill>
                <a:latin typeface="標楷體" pitchFamily="65" charset="-120"/>
                <a:ea typeface="標楷體" pitchFamily="65" charset="-120"/>
              </a:endParaRPr>
            </a:p>
            <a:p>
              <a:pPr algn="ctr">
                <a:defRPr/>
              </a:pPr>
              <a:r>
                <a:rPr lang="en-US" altLang="zh-TW" sz="2800" dirty="0">
                  <a:solidFill>
                    <a:srgbClr val="FF0000"/>
                  </a:solidFill>
                  <a:latin typeface="標楷體" pitchFamily="65" charset="-120"/>
                  <a:ea typeface="標楷體" pitchFamily="65" charset="-120"/>
                </a:rPr>
                <a:t>https://cap.nace.edu.tw/</a:t>
              </a:r>
              <a:endParaRPr lang="zh-TW" altLang="en-US" sz="2800" dirty="0">
                <a:solidFill>
                  <a:srgbClr val="FF0000"/>
                </a:solidFill>
                <a:latin typeface="標楷體" pitchFamily="65" charset="-120"/>
                <a:ea typeface="標楷體" pitchFamily="65" charset="-120"/>
              </a:endParaRPr>
            </a:p>
          </p:txBody>
        </p:sp>
        <p:sp>
          <p:nvSpPr>
            <p:cNvPr id="7" name="矩形 6">
              <a:extLst>
                <a:ext uri="{FF2B5EF4-FFF2-40B4-BE49-F238E27FC236}">
                  <a16:creationId xmlns:a16="http://schemas.microsoft.com/office/drawing/2014/main" id="{AF3ED5C1-57A4-8B46-947A-37FFFCCB9441}"/>
                </a:ext>
              </a:extLst>
            </p:cNvPr>
            <p:cNvSpPr/>
            <p:nvPr/>
          </p:nvSpPr>
          <p:spPr>
            <a:xfrm>
              <a:off x="1847529" y="2349564"/>
              <a:ext cx="8496945" cy="792216"/>
            </a:xfrm>
            <a:prstGeom prst="rect">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r>
                <a:rPr lang="zh-TW" altLang="en-US" sz="2800" dirty="0">
                  <a:solidFill>
                    <a:prstClr val="black"/>
                  </a:solidFill>
                  <a:latin typeface="標楷體" pitchFamily="65" charset="-120"/>
                  <a:ea typeface="標楷體" pitchFamily="65" charset="-120"/>
                </a:rPr>
                <a:t>教育部十二年國民基本教育資訊網</a:t>
              </a:r>
              <a:endParaRPr lang="en-US" altLang="zh-TW" sz="2800" dirty="0">
                <a:solidFill>
                  <a:prstClr val="black"/>
                </a:solidFill>
                <a:latin typeface="標楷體" pitchFamily="65" charset="-120"/>
                <a:ea typeface="標楷體" pitchFamily="65" charset="-120"/>
              </a:endParaRPr>
            </a:p>
            <a:p>
              <a:pPr algn="ctr">
                <a:defRPr/>
              </a:pPr>
              <a:r>
                <a:rPr lang="en-US" altLang="zh-TW" sz="2800" dirty="0">
                  <a:solidFill>
                    <a:prstClr val="black"/>
                  </a:solidFill>
                  <a:latin typeface="標楷體" pitchFamily="65" charset="-120"/>
                  <a:ea typeface="標楷體" pitchFamily="65" charset="-120"/>
                </a:rPr>
                <a:t>http://12basic.edu.tw/</a:t>
              </a:r>
              <a:endParaRPr lang="zh-TW" altLang="en-US" sz="2800" dirty="0">
                <a:solidFill>
                  <a:prstClr val="black"/>
                </a:solidFill>
                <a:latin typeface="標楷體" pitchFamily="65" charset="-120"/>
                <a:ea typeface="標楷體" pitchFamily="65" charset="-120"/>
              </a:endParaRPr>
            </a:p>
          </p:txBody>
        </p:sp>
        <p:sp>
          <p:nvSpPr>
            <p:cNvPr id="8" name="矩形 7">
              <a:extLst>
                <a:ext uri="{FF2B5EF4-FFF2-40B4-BE49-F238E27FC236}">
                  <a16:creationId xmlns:a16="http://schemas.microsoft.com/office/drawing/2014/main" id="{C34EACA8-6B1C-FD4F-B543-B11B696DD665}"/>
                </a:ext>
              </a:extLst>
            </p:cNvPr>
            <p:cNvSpPr/>
            <p:nvPr/>
          </p:nvSpPr>
          <p:spPr>
            <a:xfrm>
              <a:off x="1847529" y="1412876"/>
              <a:ext cx="8496945" cy="792216"/>
            </a:xfrm>
            <a:prstGeom prst="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altLang="zh-TW" sz="2800" dirty="0">
                  <a:solidFill>
                    <a:prstClr val="black"/>
                  </a:solidFill>
                  <a:latin typeface="標楷體" pitchFamily="65" charset="-120"/>
                  <a:ea typeface="標楷體" pitchFamily="65" charset="-120"/>
                </a:rPr>
                <a:t>112</a:t>
              </a:r>
              <a:r>
                <a:rPr lang="zh-TW" altLang="en-US" sz="2800" dirty="0">
                  <a:solidFill>
                    <a:prstClr val="black"/>
                  </a:solidFill>
                  <a:latin typeface="標楷體" pitchFamily="65" charset="-120"/>
                  <a:ea typeface="標楷體" pitchFamily="65" charset="-120"/>
                </a:rPr>
                <a:t>學年度適性入學宣導網站</a:t>
              </a:r>
            </a:p>
            <a:p>
              <a:pPr algn="ctr">
                <a:defRPr/>
              </a:pPr>
              <a:r>
                <a:rPr lang="en-US" altLang="zh-TW" sz="2800" dirty="0">
                  <a:solidFill>
                    <a:prstClr val="black"/>
                  </a:solidFill>
                  <a:latin typeface="標楷體" pitchFamily="65" charset="-120"/>
                  <a:ea typeface="標楷體" pitchFamily="65" charset="-120"/>
                </a:rPr>
                <a:t>http://adapt.k12ea.gov.tw</a:t>
              </a:r>
            </a:p>
          </p:txBody>
        </p:sp>
        <p:sp>
          <p:nvSpPr>
            <p:cNvPr id="10" name="矩形 9">
              <a:extLst>
                <a:ext uri="{FF2B5EF4-FFF2-40B4-BE49-F238E27FC236}">
                  <a16:creationId xmlns:a16="http://schemas.microsoft.com/office/drawing/2014/main" id="{CCA27724-7D3E-3249-8E52-0EA75A8C3D44}"/>
                </a:ext>
              </a:extLst>
            </p:cNvPr>
            <p:cNvSpPr/>
            <p:nvPr/>
          </p:nvSpPr>
          <p:spPr>
            <a:xfrm>
              <a:off x="1847529" y="3284665"/>
              <a:ext cx="8496945" cy="792215"/>
            </a:xfrm>
            <a:prstGeom prst="rect">
              <a:avLst/>
            </a:prstGeom>
          </p:spPr>
          <p:style>
            <a:lnRef idx="0">
              <a:schemeClr val="accent3"/>
            </a:lnRef>
            <a:fillRef idx="3">
              <a:schemeClr val="accent3"/>
            </a:fillRef>
            <a:effectRef idx="3">
              <a:schemeClr val="accent3"/>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技專校院招生策略委員會</a:t>
              </a:r>
            </a:p>
            <a:p>
              <a:pPr algn="ctr">
                <a:defRPr/>
              </a:pPr>
              <a:r>
                <a:rPr lang="en-US" altLang="zh-TW" sz="2800" dirty="0">
                  <a:solidFill>
                    <a:srgbClr val="000000"/>
                  </a:solidFill>
                  <a:latin typeface="標楷體" pitchFamily="65" charset="-120"/>
                  <a:ea typeface="標楷體" pitchFamily="65" charset="-120"/>
                </a:rPr>
                <a:t>http://www.techadmi.edu.tw/</a:t>
              </a:r>
            </a:p>
          </p:txBody>
        </p:sp>
        <p:sp>
          <p:nvSpPr>
            <p:cNvPr id="11" name="矩形 10">
              <a:extLst>
                <a:ext uri="{FF2B5EF4-FFF2-40B4-BE49-F238E27FC236}">
                  <a16:creationId xmlns:a16="http://schemas.microsoft.com/office/drawing/2014/main" id="{55CCA977-F986-6A41-A017-5D0936B28B7B}"/>
                </a:ext>
              </a:extLst>
            </p:cNvPr>
            <p:cNvSpPr/>
            <p:nvPr/>
          </p:nvSpPr>
          <p:spPr>
            <a:xfrm>
              <a:off x="1847529" y="5029444"/>
              <a:ext cx="8496945" cy="792216"/>
            </a:xfrm>
            <a:prstGeom prst="rect">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新北市中等教育資源網</a:t>
              </a:r>
              <a:endParaRPr lang="en-US" altLang="zh-TW" sz="2800" dirty="0">
                <a:solidFill>
                  <a:srgbClr val="000000"/>
                </a:solidFill>
                <a:latin typeface="標楷體" pitchFamily="65" charset="-120"/>
                <a:ea typeface="標楷體" pitchFamily="65" charset="-120"/>
              </a:endParaRPr>
            </a:p>
            <a:p>
              <a:pPr algn="ctr">
                <a:defRPr/>
              </a:pPr>
              <a:r>
                <a:rPr lang="en-US" altLang="zh-TW" sz="2800" dirty="0">
                  <a:solidFill>
                    <a:srgbClr val="000000"/>
                  </a:solidFill>
                  <a:latin typeface="標楷體" pitchFamily="65" charset="-120"/>
                  <a:ea typeface="標楷體" pitchFamily="65" charset="-120"/>
                </a:rPr>
                <a:t>http://se.ntpc.edu.tw/</a:t>
              </a:r>
              <a:endParaRPr lang="zh-TW" altLang="en-US" sz="2800" dirty="0">
                <a:solidFill>
                  <a:srgbClr val="000000"/>
                </a:solidFill>
                <a:latin typeface="標楷體" pitchFamily="65" charset="-120"/>
                <a:ea typeface="標楷體" pitchFamily="65" charset="-120"/>
              </a:endParaRPr>
            </a:p>
          </p:txBody>
        </p:sp>
        <p:sp>
          <p:nvSpPr>
            <p:cNvPr id="12" name="矩形 11">
              <a:extLst>
                <a:ext uri="{FF2B5EF4-FFF2-40B4-BE49-F238E27FC236}">
                  <a16:creationId xmlns:a16="http://schemas.microsoft.com/office/drawing/2014/main" id="{A106FEDC-D535-784B-A9A0-332B777D7F9A}"/>
                </a:ext>
              </a:extLst>
            </p:cNvPr>
            <p:cNvSpPr/>
            <p:nvPr/>
          </p:nvSpPr>
          <p:spPr>
            <a:xfrm>
              <a:off x="1832842" y="5949761"/>
              <a:ext cx="8496945" cy="792216"/>
            </a:xfrm>
            <a:prstGeom prst="rect">
              <a:avLst/>
            </a:prstGeom>
            <a:solidFill>
              <a:schemeClr val="accent3">
                <a:lumMod val="40000"/>
                <a:lumOff val="60000"/>
              </a:schemeClr>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zh-TW" altLang="en-US" sz="2800" dirty="0">
                  <a:solidFill>
                    <a:srgbClr val="000000"/>
                  </a:solidFill>
                  <a:latin typeface="標楷體" pitchFamily="65" charset="-120"/>
                  <a:ea typeface="標楷體" pitchFamily="65" charset="-120"/>
                </a:rPr>
                <a:t>全國高級中等學校及五專資訊網</a:t>
              </a:r>
              <a:r>
                <a:rPr lang="en-US" altLang="zh-TW" sz="2800" dirty="0">
                  <a:solidFill>
                    <a:srgbClr val="000000"/>
                  </a:solidFill>
                  <a:latin typeface="標楷體" pitchFamily="65" charset="-120"/>
                  <a:ea typeface="標楷體" pitchFamily="65" charset="-120"/>
                </a:rPr>
                <a:t>http://</a:t>
              </a:r>
              <a:r>
                <a:rPr lang="en-US" altLang="zh-TW" sz="2800" dirty="0" err="1">
                  <a:solidFill>
                    <a:srgbClr val="000000"/>
                  </a:solidFill>
                  <a:latin typeface="標楷體" pitchFamily="65" charset="-120"/>
                  <a:ea typeface="標楷體" pitchFamily="65" charset="-120"/>
                </a:rPr>
                <a:t>highschool.yjvs.chc.edu.tw</a:t>
              </a:r>
              <a:endParaRPr lang="zh-TW" altLang="en-US" sz="2800" dirty="0">
                <a:solidFill>
                  <a:srgbClr val="000000"/>
                </a:solidFill>
                <a:latin typeface="標楷體" pitchFamily="65" charset="-120"/>
                <a:ea typeface="標楷體" pitchFamily="65" charset="-120"/>
              </a:endParaRPr>
            </a:p>
          </p:txBody>
        </p:sp>
      </p:grpSp>
      <p:sp>
        <p:nvSpPr>
          <p:cNvPr id="416772" name="投影片編號版面配置區 1">
            <a:extLst>
              <a:ext uri="{FF2B5EF4-FFF2-40B4-BE49-F238E27FC236}">
                <a16:creationId xmlns:a16="http://schemas.microsoft.com/office/drawing/2014/main" id="{4B549741-F000-7B4F-A125-6DBCF76B89A5}"/>
              </a:ext>
            </a:extLst>
          </p:cNvPr>
          <p:cNvSpPr>
            <a:spLocks noGrp="1"/>
          </p:cNvSpPr>
          <p:nvPr>
            <p:ph type="sldNum" sz="quarter" idx="12"/>
          </p:nvPr>
        </p:nvSpPr>
        <p:spPr bwMode="auto">
          <a:xfrm>
            <a:off x="268817" y="6486525"/>
            <a:ext cx="762000" cy="2286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1200" b="1">
                <a:solidFill>
                  <a:srgbClr val="000000"/>
                </a:solidFill>
                <a:latin typeface="Arial" panose="020B0604020202020204" pitchFamily="34" charset="0"/>
              </a:rPr>
              <a:t>111</a:t>
            </a:r>
            <a:endParaRPr lang="zh-TW" altLang="en-US" sz="1200" b="1">
              <a:solidFill>
                <a:srgbClr val="000000"/>
              </a:solidFill>
              <a:latin typeface="Arial" panose="020B0604020202020204" pitchFamily="34" charset="0"/>
            </a:endParaRPr>
          </a:p>
        </p:txBody>
      </p:sp>
    </p:spTree>
    <p:extLst>
      <p:ext uri="{BB962C8B-B14F-4D97-AF65-F5344CB8AC3E}">
        <p14:creationId xmlns:p14="http://schemas.microsoft.com/office/powerpoint/2010/main" val="4145603055"/>
      </p:ext>
    </p:extLst>
  </p:cSld>
  <p:clrMapOvr>
    <a:masterClrMapping/>
  </p:clrMapOvr>
  <p:transition spd="med">
    <p:wipe dir="d"/>
  </p:transition>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字方塊 2">
            <a:extLst>
              <a:ext uri="{FF2B5EF4-FFF2-40B4-BE49-F238E27FC236}">
                <a16:creationId xmlns:a16="http://schemas.microsoft.com/office/drawing/2014/main" id="{AE999F53-28C1-F84E-A0E7-F8628DF76885}"/>
              </a:ext>
            </a:extLst>
          </p:cNvPr>
          <p:cNvSpPr txBox="1"/>
          <p:nvPr/>
        </p:nvSpPr>
        <p:spPr>
          <a:xfrm>
            <a:off x="527387" y="404673"/>
            <a:ext cx="3106655" cy="646331"/>
          </a:xfrm>
          <a:prstGeom prst="rect">
            <a:avLst/>
          </a:prstGeom>
          <a:solidFill>
            <a:schemeClr val="accent2">
              <a:lumMod val="20000"/>
              <a:lumOff val="80000"/>
            </a:schemeClr>
          </a:solidFill>
          <a:ln w="19050">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dk1"/>
          </a:lnRef>
          <a:fillRef idx="1">
            <a:schemeClr val="lt1"/>
          </a:fillRef>
          <a:effectRef idx="0">
            <a:schemeClr val="dk1"/>
          </a:effectRef>
          <a:fontRef idx="minor">
            <a:schemeClr val="dk1"/>
          </a:fontRef>
        </p:style>
        <p:txBody>
          <a:bodyPr>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3600" b="0" i="0" u="none" strike="noStrike" kern="1200" cap="none" spc="0" normalizeH="0" baseline="0" noProof="0" dirty="0">
                <a:ln>
                  <a:noFill/>
                </a:ln>
                <a:solidFill>
                  <a:srgbClr val="FF0000"/>
                </a:solidFill>
                <a:effectLst/>
                <a:uLnTx/>
                <a:uFillTx/>
                <a:latin typeface="微軟正黑體" pitchFamily="34" charset="-120"/>
                <a:ea typeface="微軟正黑體" pitchFamily="34" charset="-120"/>
                <a:cs typeface="+mn-cs"/>
              </a:rPr>
              <a:t>諮詢信箱</a:t>
            </a:r>
          </a:p>
        </p:txBody>
      </p:sp>
      <p:graphicFrame>
        <p:nvGraphicFramePr>
          <p:cNvPr id="12" name="表格 11">
            <a:extLst>
              <a:ext uri="{FF2B5EF4-FFF2-40B4-BE49-F238E27FC236}">
                <a16:creationId xmlns:a16="http://schemas.microsoft.com/office/drawing/2014/main" id="{9CDB1776-EE6D-B44F-AAB7-AF9CFE4F9A54}"/>
              </a:ext>
            </a:extLst>
          </p:cNvPr>
          <p:cNvGraphicFramePr>
            <a:graphicFrameLocks noGrp="1"/>
          </p:cNvGraphicFramePr>
          <p:nvPr>
            <p:extLst>
              <p:ext uri="{D42A27DB-BD31-4B8C-83A1-F6EECF244321}">
                <p14:modId xmlns:p14="http://schemas.microsoft.com/office/powerpoint/2010/main" val="3137565380"/>
              </p:ext>
            </p:extLst>
          </p:nvPr>
        </p:nvGraphicFramePr>
        <p:xfrm>
          <a:off x="129119" y="1412776"/>
          <a:ext cx="12062884" cy="3559275"/>
        </p:xfrm>
        <a:graphic>
          <a:graphicData uri="http://schemas.openxmlformats.org/drawingml/2006/table">
            <a:tbl>
              <a:tblPr>
                <a:tableStyleId>{9D7B26C5-4107-4FEC-AEDC-1716B250A1EF}</a:tableStyleId>
              </a:tblPr>
              <a:tblGrid>
                <a:gridCol w="3799228">
                  <a:extLst>
                    <a:ext uri="{9D8B030D-6E8A-4147-A177-3AD203B41FA5}">
                      <a16:colId xmlns:a16="http://schemas.microsoft.com/office/drawing/2014/main" val="2280435186"/>
                    </a:ext>
                  </a:extLst>
                </a:gridCol>
                <a:gridCol w="2781339">
                  <a:extLst>
                    <a:ext uri="{9D8B030D-6E8A-4147-A177-3AD203B41FA5}">
                      <a16:colId xmlns:a16="http://schemas.microsoft.com/office/drawing/2014/main" val="1474545690"/>
                    </a:ext>
                  </a:extLst>
                </a:gridCol>
                <a:gridCol w="5482317">
                  <a:extLst>
                    <a:ext uri="{9D8B030D-6E8A-4147-A177-3AD203B41FA5}">
                      <a16:colId xmlns:a16="http://schemas.microsoft.com/office/drawing/2014/main" val="3272749546"/>
                    </a:ext>
                  </a:extLst>
                </a:gridCol>
              </a:tblGrid>
              <a:tr h="368400">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新北市政府教育局</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林育瀅股長</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rPr>
                        <a:t>AH3701@ ntpc.gov.tw</a:t>
                      </a:r>
                      <a:endParaRPr kumimoji="0" lang="zh-TW" altLang="en-US" sz="2000" b="1" i="0" u="sng" strike="noStrike" cap="none" normalizeH="0" baseline="0" dirty="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3152511088"/>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新北市政府教育局</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許欣霖課督</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b="0" i="0" u="sng" strike="noStrike" cap="none" normalizeH="0" baseline="0" dirty="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rPr>
                        <a:t>hsinlin2@ gmail.com</a:t>
                      </a:r>
                      <a:endParaRPr kumimoji="0" lang="zh-TW" altLang="en-US" sz="2000" b="0" i="0" u="sng" strike="noStrike" cap="none" normalizeH="0" baseline="0" dirty="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2372855428"/>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新北市立新北高中</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cap="none" normalizeH="0" baseline="0" dirty="0">
                          <a:ln>
                            <a:noFill/>
                          </a:ln>
                          <a:solidFill>
                            <a:srgbClr val="002060"/>
                          </a:solidFill>
                          <a:effectLst/>
                        </a:rPr>
                        <a:t>柯雅菱校長</a:t>
                      </a:r>
                      <a:endParaRPr kumimoji="0" lang="zh-TW" altLang="en-US" sz="2400" b="0" i="0" u="none" strike="noStrike" cap="none" normalizeH="0" baseline="0" dirty="0">
                        <a:ln>
                          <a:noFill/>
                        </a:ln>
                        <a:solidFill>
                          <a:srgbClr val="002060"/>
                        </a:solidFill>
                        <a:effectLst/>
                        <a:latin typeface="標楷體" panose="02010601000101010101" pitchFamily="2" charset="-120"/>
                        <a:ea typeface="標楷體" panose="02010601000101010101" pitchFamily="2" charset="-120"/>
                      </a:endParaRP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cap="none" normalizeH="0" baseline="0" dirty="0">
                          <a:ln>
                            <a:noFill/>
                          </a:ln>
                          <a:solidFill>
                            <a:srgbClr val="002060"/>
                          </a:solidFill>
                          <a:effectLst/>
                          <a:latin typeface="Times New Roman" panose="02020603050405020304" pitchFamily="18" charset="0"/>
                          <a:cs typeface="Times New Roman" panose="02020603050405020304" pitchFamily="18" charset="0"/>
                          <a:hlinkClick r:id="rId3"/>
                        </a:rPr>
                        <a:t>a0939093872@gmail.com</a:t>
                      </a:r>
                      <a:endParaRPr kumimoji="0" lang="zh-TW" altLang="en-US" sz="2000" b="1" i="0" u="sng" strike="noStrike" cap="none" normalizeH="0" baseline="0" dirty="0">
                        <a:ln>
                          <a:noFill/>
                        </a:ln>
                        <a:solidFill>
                          <a:srgbClr val="002060"/>
                        </a:solidFill>
                        <a:effectLst/>
                        <a:latin typeface="Times New Roman" panose="02020603050405020304" pitchFamily="18" charset="0"/>
                        <a:ea typeface="標楷體" panose="02010601000101010101" pitchFamily="2"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2719587929"/>
                  </a:ext>
                </a:extLst>
              </a:tr>
              <a:tr h="533508">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新北市立石碇高中</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楊憶湘校長</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err="1">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yihsiang@ntpc.edu.tw</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3869853150"/>
                  </a:ext>
                </a:extLst>
              </a:tr>
              <a:tr h="517525">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新北市立雙溪高中</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陳建全主任</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chenjeff@sxhs.ntpc.edu.tw</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3800972784"/>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新北市立永平高中</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劉怡伶主任</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Yilin610@gmail.com</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3715258495"/>
                  </a:ext>
                </a:extLst>
              </a:tr>
              <a:tr h="512763">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新北市立鶯歌工商</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400" u="none" strike="noStrike" kern="1200" cap="none" normalizeH="0" baseline="0" dirty="0">
                          <a:ln>
                            <a:noFill/>
                          </a:ln>
                          <a:solidFill>
                            <a:srgbClr val="002060"/>
                          </a:solidFill>
                          <a:effectLst/>
                          <a:latin typeface="Microsoft JhengHei UI" panose="020B0604030504040204" pitchFamily="34" charset="-120"/>
                          <a:ea typeface="Microsoft JhengHei UI" panose="020B0604030504040204" pitchFamily="34" charset="-120"/>
                          <a:cs typeface="+mn-cs"/>
                        </a:rPr>
                        <a:t>蔡耀德主任</a:t>
                      </a:r>
                    </a:p>
                  </a:txBody>
                  <a:tcPr marL="91435" marR="91435" marT="45715" marB="45715" horzOverflow="overflow"/>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zh-TW"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rPr>
                        <a:t>tyd@ykvs.ntpc.edu.tw</a:t>
                      </a:r>
                      <a:endParaRPr kumimoji="0" lang="zh-TW" altLang="en-US" sz="2000" u="sng" strike="noStrike" kern="1200" cap="none" normalizeH="0" baseline="0" dirty="0">
                        <a:ln>
                          <a:noFill/>
                        </a:ln>
                        <a:solidFill>
                          <a:srgbClr val="002060"/>
                        </a:solidFill>
                        <a:effectLst/>
                        <a:latin typeface="Times New Roman" panose="02020603050405020304" pitchFamily="18" charset="0"/>
                        <a:ea typeface="Microsoft JhengHei UI" panose="020B0604030504040204" pitchFamily="34" charset="-120"/>
                        <a:cs typeface="Times New Roman" panose="02020603050405020304" pitchFamily="18" charset="0"/>
                      </a:endParaRPr>
                    </a:p>
                  </a:txBody>
                  <a:tcPr marL="91435" marR="91435" marT="45715" marB="45715" horzOverflow="overflow"/>
                </a:tc>
                <a:extLst>
                  <a:ext uri="{0D108BD9-81ED-4DB2-BD59-A6C34878D82A}">
                    <a16:rowId xmlns:a16="http://schemas.microsoft.com/office/drawing/2014/main" val="1021007428"/>
                  </a:ext>
                </a:extLst>
              </a:tr>
            </a:tbl>
          </a:graphicData>
        </a:graphic>
      </p:graphicFrame>
    </p:spTree>
    <p:extLst>
      <p:ext uri="{BB962C8B-B14F-4D97-AF65-F5344CB8AC3E}">
        <p14:creationId xmlns:p14="http://schemas.microsoft.com/office/powerpoint/2010/main" val="13114802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圓角矩形 4">
            <a:extLst>
              <a:ext uri="{FF2B5EF4-FFF2-40B4-BE49-F238E27FC236}">
                <a16:creationId xmlns:a16="http://schemas.microsoft.com/office/drawing/2014/main" id="{4FE0DE7A-0E11-435F-9532-13DF35072824}"/>
              </a:ext>
            </a:extLst>
          </p:cNvPr>
          <p:cNvSpPr/>
          <p:nvPr/>
        </p:nvSpPr>
        <p:spPr bwMode="auto">
          <a:xfrm>
            <a:off x="2183511" y="240026"/>
            <a:ext cx="8108950" cy="601663"/>
          </a:xfrm>
          <a:prstGeom prst="rect">
            <a:avLst/>
          </a:prstGeom>
          <a:solidFill>
            <a:srgbClr val="FFFF99">
              <a:alpha val="44000"/>
            </a:srgbClr>
          </a:solidFill>
          <a:ln w="28575" cap="flat">
            <a:noFill/>
            <a:prstDash val="sysDot"/>
            <a:miter lim="800000"/>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lgn="ctr" defTabSz="1244600" eaLnBrk="1" hangingPunct="1">
              <a:lnSpc>
                <a:spcPct val="90000"/>
              </a:lnSpc>
              <a:defRPr/>
            </a:pPr>
            <a:r>
              <a:rPr lang="zh-TW" altLang="en-US" sz="3800" b="1" dirty="0">
                <a:solidFill>
                  <a:srgbClr val="0000FF"/>
                </a:solidFill>
                <a:latin typeface="標楷體" pitchFamily="65" charset="-120"/>
                <a:ea typeface="標楷體" pitchFamily="65" charset="-120"/>
                <a:cs typeface="+mj-cs"/>
              </a:rPr>
              <a:t>國中教育會考各科考試時間及題數</a:t>
            </a:r>
          </a:p>
        </p:txBody>
      </p:sp>
      <p:sp>
        <p:nvSpPr>
          <p:cNvPr id="5" name="Rectangle 2">
            <a:extLst>
              <a:ext uri="{FF2B5EF4-FFF2-40B4-BE49-F238E27FC236}">
                <a16:creationId xmlns:a16="http://schemas.microsoft.com/office/drawing/2014/main" id="{4E5F43D3-D61D-4D38-9FCB-6385854678F2}"/>
              </a:ext>
            </a:extLst>
          </p:cNvPr>
          <p:cNvSpPr>
            <a:spLocks noChangeArrowheads="1"/>
          </p:cNvSpPr>
          <p:nvPr/>
        </p:nvSpPr>
        <p:spPr bwMode="auto">
          <a:xfrm>
            <a:off x="2162111" y="5846684"/>
            <a:ext cx="8640762" cy="685800"/>
          </a:xfrm>
          <a:prstGeom prst="rect">
            <a:avLst/>
          </a:prstGeom>
          <a:solidFill>
            <a:schemeClr val="bg1">
              <a:alpha val="67842"/>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b"/>
          <a:lstStyle>
            <a:lvl1pPr>
              <a:spcBef>
                <a:spcPts val="1800"/>
              </a:spcBef>
              <a:buFont typeface="Arial" panose="020B0604020202020204" pitchFamily="34" charset="0"/>
              <a:buChar char="•"/>
              <a:defRPr sz="24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buChar char="•"/>
              <a:defRPr sz="2000">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buChar char="•"/>
              <a:defRPr>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buChar char="•"/>
              <a:defRPr sz="1600">
                <a:solidFill>
                  <a:schemeClr val="tx1"/>
                </a:solidFill>
                <a:latin typeface="Microsoft JhengHei UI" panose="020B0604030504040204" pitchFamily="34" charset="-120"/>
                <a:ea typeface="Microsoft JhengHei UI" panose="020B0604030504040204" pitchFamily="34" charset="-120"/>
              </a:defRPr>
            </a:lvl9pPr>
          </a:lstStyle>
          <a:p>
            <a:pPr>
              <a:spcBef>
                <a:spcPct val="0"/>
              </a:spcBef>
              <a:buFontTx/>
              <a:buNone/>
            </a:pPr>
            <a:r>
              <a:rPr lang="en-US" altLang="zh-TW" sz="2200" b="1" dirty="0">
                <a:latin typeface="標楷體" panose="02010601000101010101" pitchFamily="2" charset="-120"/>
                <a:ea typeface="標楷體" panose="02010601000101010101" pitchFamily="2" charset="-120"/>
              </a:rPr>
              <a:t>※</a:t>
            </a:r>
            <a:r>
              <a:rPr lang="zh-TW" altLang="en-US" sz="2200" b="1" dirty="0">
                <a:solidFill>
                  <a:srgbClr val="3333FF"/>
                </a:solidFill>
                <a:latin typeface="標楷體" panose="02010601000101010101" pitchFamily="2" charset="-120"/>
                <a:ea typeface="標楷體" panose="02010601000101010101" pitchFamily="2" charset="-120"/>
              </a:rPr>
              <a:t>「寫作測驗」及「數學非選擇題」必須要用</a:t>
            </a:r>
            <a:r>
              <a:rPr lang="zh-TW" altLang="en-US" sz="2200" b="1" dirty="0">
                <a:solidFill>
                  <a:srgbClr val="FF0000"/>
                </a:solidFill>
                <a:latin typeface="標楷體" panose="02010601000101010101" pitchFamily="2" charset="-120"/>
                <a:ea typeface="標楷體" panose="02010601000101010101" pitchFamily="2" charset="-120"/>
              </a:rPr>
              <a:t>黑色墨水筆</a:t>
            </a:r>
            <a:r>
              <a:rPr lang="zh-TW" altLang="en-US" sz="2200" b="1" dirty="0">
                <a:solidFill>
                  <a:srgbClr val="3333FF"/>
                </a:solidFill>
                <a:latin typeface="標楷體" panose="02010601000101010101" pitchFamily="2" charset="-120"/>
                <a:ea typeface="標楷體" panose="02010601000101010101" pitchFamily="2" charset="-120"/>
              </a:rPr>
              <a:t>作答</a:t>
            </a:r>
            <a:r>
              <a:rPr lang="zh-TW" altLang="en-US" sz="2200" b="1" dirty="0">
                <a:latin typeface="標楷體" panose="02010601000101010101" pitchFamily="2" charset="-120"/>
                <a:ea typeface="標楷體" panose="02010601000101010101" pitchFamily="2" charset="-120"/>
              </a:rPr>
              <a:t>。</a:t>
            </a:r>
            <a:endParaRPr lang="en-US" altLang="zh-TW" sz="2200" b="1" dirty="0">
              <a:latin typeface="標楷體" panose="02010601000101010101" pitchFamily="2" charset="-120"/>
              <a:ea typeface="標楷體" panose="02010601000101010101" pitchFamily="2" charset="-120"/>
            </a:endParaRPr>
          </a:p>
        </p:txBody>
      </p:sp>
      <p:graphicFrame>
        <p:nvGraphicFramePr>
          <p:cNvPr id="6" name="表格 5">
            <a:extLst>
              <a:ext uri="{FF2B5EF4-FFF2-40B4-BE49-F238E27FC236}">
                <a16:creationId xmlns:a16="http://schemas.microsoft.com/office/drawing/2014/main" id="{B55FEB04-DB79-4A70-92ED-4CB937D585E4}"/>
              </a:ext>
            </a:extLst>
          </p:cNvPr>
          <p:cNvGraphicFramePr>
            <a:graphicFrameLocks noGrp="1"/>
          </p:cNvGraphicFramePr>
          <p:nvPr>
            <p:extLst>
              <p:ext uri="{D42A27DB-BD31-4B8C-83A1-F6EECF244321}">
                <p14:modId xmlns:p14="http://schemas.microsoft.com/office/powerpoint/2010/main" val="2193896732"/>
              </p:ext>
            </p:extLst>
          </p:nvPr>
        </p:nvGraphicFramePr>
        <p:xfrm>
          <a:off x="2162111" y="847887"/>
          <a:ext cx="8280400" cy="5162552"/>
        </p:xfrm>
        <a:graphic>
          <a:graphicData uri="http://schemas.openxmlformats.org/drawingml/2006/table">
            <a:tbl>
              <a:tblPr/>
              <a:tblGrid>
                <a:gridCol w="900113">
                  <a:extLst>
                    <a:ext uri="{9D8B030D-6E8A-4147-A177-3AD203B41FA5}">
                      <a16:colId xmlns:a16="http://schemas.microsoft.com/office/drawing/2014/main" val="2193825837"/>
                    </a:ext>
                  </a:extLst>
                </a:gridCol>
                <a:gridCol w="900112">
                  <a:extLst>
                    <a:ext uri="{9D8B030D-6E8A-4147-A177-3AD203B41FA5}">
                      <a16:colId xmlns:a16="http://schemas.microsoft.com/office/drawing/2014/main" val="392812924"/>
                    </a:ext>
                  </a:extLst>
                </a:gridCol>
                <a:gridCol w="1031875">
                  <a:extLst>
                    <a:ext uri="{9D8B030D-6E8A-4147-A177-3AD203B41FA5}">
                      <a16:colId xmlns:a16="http://schemas.microsoft.com/office/drawing/2014/main" val="714602605"/>
                    </a:ext>
                  </a:extLst>
                </a:gridCol>
                <a:gridCol w="3516313">
                  <a:extLst>
                    <a:ext uri="{9D8B030D-6E8A-4147-A177-3AD203B41FA5}">
                      <a16:colId xmlns:a16="http://schemas.microsoft.com/office/drawing/2014/main" val="102003392"/>
                    </a:ext>
                  </a:extLst>
                </a:gridCol>
                <a:gridCol w="1931987">
                  <a:extLst>
                    <a:ext uri="{9D8B030D-6E8A-4147-A177-3AD203B41FA5}">
                      <a16:colId xmlns:a16="http://schemas.microsoft.com/office/drawing/2014/main" val="2612234632"/>
                    </a:ext>
                  </a:extLst>
                </a:gridCol>
              </a:tblGrid>
              <a:tr h="373063">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考試科目</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時間</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題數</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結果呈現</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030A0"/>
                    </a:solidFill>
                  </a:tcPr>
                </a:tc>
                <a:extLst>
                  <a:ext uri="{0D108BD9-81ED-4DB2-BD59-A6C34878D82A}">
                    <a16:rowId xmlns:a16="http://schemas.microsoft.com/office/drawing/2014/main" val="4217240746"/>
                  </a:ext>
                </a:extLst>
              </a:tr>
              <a:tr h="541338">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國文</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70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38</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46</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rowSpan="6">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分為「精熟」</a:t>
                      </a:r>
                      <a:r>
                        <a:rPr kumimoji="0" lang="zh-TW" altLang="en-US"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「基礎」和「待加強」</a:t>
                      </a: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3</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等級</a:t>
                      </a:r>
                      <a:endPar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rPr>
                        <a:t>成績計算方式可詳見教育部國中教育會考網站：</a:t>
                      </a:r>
                      <a:r>
                        <a:rPr kumimoji="0" lang="en-US" altLang="zh-TW" sz="2000" b="0"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rPr>
                        <a:t>http://cap.ntnu.edu.tw/</a:t>
                      </a:r>
                      <a:endParaRPr kumimoji="0" lang="zh-TW" altLang="en-US" sz="2000" b="0" i="0" u="none" strike="noStrike" cap="none" normalizeH="0" baseline="0">
                        <a:ln>
                          <a:noFill/>
                        </a:ln>
                        <a:solidFill>
                          <a:srgbClr val="FF0000"/>
                        </a:solidFill>
                        <a:effectLst/>
                        <a:latin typeface="微軟正黑體" panose="020B0604030504040204" pitchFamily="34" charset="-120"/>
                        <a:ea typeface="微軟正黑體" panose="020B0604030504040204" pitchFamily="34" charset="-12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extLst>
                  <a:ext uri="{0D108BD9-81ED-4DB2-BD59-A6C34878D82A}">
                    <a16:rowId xmlns:a16="http://schemas.microsoft.com/office/drawing/2014/main" val="283458424"/>
                  </a:ext>
                </a:extLst>
              </a:tr>
              <a:tr h="973138">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英語</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bg1"/>
                          </a:solidFill>
                          <a:effectLst/>
                          <a:latin typeface="標楷體" panose="02010601000101010101" pitchFamily="2" charset="-120"/>
                          <a:ea typeface="標楷體" panose="02010601000101010101" pitchFamily="2" charset="-120"/>
                        </a:rPr>
                        <a:t>閱讀</a:t>
                      </a:r>
                      <a:endParaRPr kumimoji="0" lang="zh-TW" altLang="zh-TW" sz="2000" b="0" i="0" u="none" strike="noStrike" cap="none" normalizeH="0" baseline="0">
                        <a:ln>
                          <a:noFill/>
                        </a:ln>
                        <a:solidFill>
                          <a:schemeClr val="bg1"/>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60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CE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閱讀</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40</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45</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endPar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a:t>
                      </a:r>
                      <a:r>
                        <a:rPr kumimoji="0" lang="zh-TW" altLang="en-US"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占總成績</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80%)</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 </a:t>
                      </a:r>
                      <a:endPar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vMerge="1">
                  <a:txBody>
                    <a:bodyPr/>
                    <a:lstStyle/>
                    <a:p>
                      <a:endParaRPr lang="zh-TW" altLang="en-US"/>
                    </a:p>
                  </a:txBody>
                  <a:tcPr/>
                </a:tc>
                <a:extLst>
                  <a:ext uri="{0D108BD9-81ED-4DB2-BD59-A6C34878D82A}">
                    <a16:rowId xmlns:a16="http://schemas.microsoft.com/office/drawing/2014/main" val="1791958992"/>
                  </a:ext>
                </a:extLst>
              </a:tr>
              <a:tr h="973138">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英語</a:t>
                      </a:r>
                      <a:endPar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endParaRP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en-US" sz="2000" b="0" i="0" u="none" strike="noStrike" cap="none" normalizeH="0" baseline="0">
                          <a:ln>
                            <a:noFill/>
                          </a:ln>
                          <a:solidFill>
                            <a:schemeClr val="bg1"/>
                          </a:solidFill>
                          <a:effectLst/>
                          <a:latin typeface="標楷體" panose="02010601000101010101" pitchFamily="2" charset="-120"/>
                          <a:ea typeface="標楷體" panose="02010601000101010101" pitchFamily="2" charset="-120"/>
                        </a:rPr>
                        <a:t>聽力</a:t>
                      </a:r>
                      <a:endParaRPr kumimoji="0" lang="zh-TW" altLang="zh-TW" sz="2000" b="0" i="0" u="none" strike="noStrike" cap="none" normalizeH="0" baseline="0">
                        <a:ln>
                          <a:noFill/>
                        </a:ln>
                        <a:solidFill>
                          <a:schemeClr val="bg1"/>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25</a:t>
                      </a:r>
                      <a:r>
                        <a:rPr kumimoji="0" lang="zh-TW" altLang="en-US"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endPar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endParaRP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20</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30</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endPar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a:t>
                      </a:r>
                      <a:r>
                        <a:rPr kumimoji="0" lang="zh-TW" altLang="en-US"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占總成績</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20%)</a:t>
                      </a:r>
                      <a:endPar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vMerge="1">
                  <a:txBody>
                    <a:bodyPr/>
                    <a:lstStyle/>
                    <a:p>
                      <a:endParaRPr lang="zh-TW" altLang="en-US"/>
                    </a:p>
                  </a:txBody>
                  <a:tcPr/>
                </a:tc>
                <a:extLst>
                  <a:ext uri="{0D108BD9-81ED-4DB2-BD59-A6C34878D82A}">
                    <a16:rowId xmlns:a16="http://schemas.microsoft.com/office/drawing/2014/main" val="4130711771"/>
                  </a:ext>
                </a:extLst>
              </a:tr>
              <a:tr h="936625">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數學</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80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CE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25</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31</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選擇題</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23</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28</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a:t>
                      </a:r>
                      <a:r>
                        <a:rPr kumimoji="0" lang="zh-TW" altLang="en-US"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占總成績</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85%)</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 </a:t>
                      </a:r>
                    </a:p>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非選擇題</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2</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a:t>
                      </a:r>
                      <a:r>
                        <a:rPr kumimoji="0" lang="zh-TW" altLang="en-US"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占總成績</a:t>
                      </a:r>
                      <a:r>
                        <a:rPr kumimoji="0" lang="en-US" altLang="zh-TW" sz="2000" b="0" i="0" u="none" strike="noStrike" cap="none" normalizeH="0" baseline="0" dirty="0">
                          <a:ln>
                            <a:noFill/>
                          </a:ln>
                          <a:solidFill>
                            <a:srgbClr val="FF0000"/>
                          </a:solidFill>
                          <a:effectLst/>
                          <a:latin typeface="標楷體" panose="02010601000101010101" pitchFamily="2" charset="-120"/>
                          <a:ea typeface="標楷體" panose="02010601000101010101" pitchFamily="2" charset="-120"/>
                        </a:rPr>
                        <a:t>15%)</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 </a:t>
                      </a:r>
                      <a:endPar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endParaRP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vMerge="1">
                  <a:txBody>
                    <a:bodyPr/>
                    <a:lstStyle/>
                    <a:p>
                      <a:endParaRPr lang="zh-TW" altLang="en-US"/>
                    </a:p>
                  </a:txBody>
                  <a:tcPr/>
                </a:tc>
                <a:extLst>
                  <a:ext uri="{0D108BD9-81ED-4DB2-BD59-A6C34878D82A}">
                    <a16:rowId xmlns:a16="http://schemas.microsoft.com/office/drawing/2014/main" val="3286626621"/>
                  </a:ext>
                </a:extLst>
              </a:tr>
              <a:tr h="501650">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社會</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70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50</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60</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vMerge="1">
                  <a:txBody>
                    <a:bodyPr/>
                    <a:lstStyle/>
                    <a:p>
                      <a:endParaRPr lang="zh-TW" altLang="en-US"/>
                    </a:p>
                  </a:txBody>
                  <a:tcPr/>
                </a:tc>
                <a:extLst>
                  <a:ext uri="{0D108BD9-81ED-4DB2-BD59-A6C34878D82A}">
                    <a16:rowId xmlns:a16="http://schemas.microsoft.com/office/drawing/2014/main" val="3330920831"/>
                  </a:ext>
                </a:extLst>
              </a:tr>
              <a:tr h="431800">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自然</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70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DECE7"/>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45</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a:t>
                      </a:r>
                      <a:r>
                        <a:rPr kumimoji="0" lang="en-US"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55</a:t>
                      </a: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題</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vMerge="1">
                  <a:txBody>
                    <a:bodyPr/>
                    <a:lstStyle/>
                    <a:p>
                      <a:endParaRPr lang="zh-TW" altLang="en-US"/>
                    </a:p>
                  </a:txBody>
                  <a:tcPr/>
                </a:tc>
                <a:extLst>
                  <a:ext uri="{0D108BD9-81ED-4DB2-BD59-A6C34878D82A}">
                    <a16:rowId xmlns:a16="http://schemas.microsoft.com/office/drawing/2014/main" val="2593407247"/>
                  </a:ext>
                </a:extLst>
              </a:tr>
              <a:tr h="431800">
                <a:tc gridSpan="2">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1" i="0" u="none" strike="noStrike" cap="none" normalizeH="0" baseline="0">
                          <a:ln>
                            <a:noFill/>
                          </a:ln>
                          <a:solidFill>
                            <a:srgbClr val="FFFFFF"/>
                          </a:solidFill>
                          <a:effectLst/>
                          <a:latin typeface="標楷體" panose="02010601000101010101" pitchFamily="2" charset="-120"/>
                          <a:ea typeface="標楷體" panose="02010601000101010101" pitchFamily="2" charset="-120"/>
                        </a:rPr>
                        <a:t>寫作測驗 </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7030A0"/>
                    </a:solidFill>
                  </a:tcPr>
                </a:tc>
                <a:tc hMerge="1">
                  <a:txBody>
                    <a:bodyPr/>
                    <a:lstStyle/>
                    <a:p>
                      <a:endParaRPr lang="zh-TW" altLang="en-US"/>
                    </a:p>
                  </a:txBody>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50</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分鐘</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1</a:t>
                      </a:r>
                      <a:r>
                        <a:rPr kumimoji="0" lang="zh-TW" altLang="zh-TW" sz="2000" b="0" i="0" u="none" strike="noStrike" cap="none" normalizeH="0" baseline="0">
                          <a:ln>
                            <a:noFill/>
                          </a:ln>
                          <a:solidFill>
                            <a:srgbClr val="9A5315"/>
                          </a:solidFill>
                          <a:effectLst/>
                          <a:latin typeface="標楷體" panose="02010601000101010101" pitchFamily="2" charset="-120"/>
                          <a:ea typeface="標楷體" panose="02010601000101010101" pitchFamily="2" charset="-120"/>
                        </a:rPr>
                        <a:t>題</a:t>
                      </a:r>
                    </a:p>
                  </a:txBody>
                  <a:tcPr marL="0" marR="0" marT="0" marB="0"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tc>
                  <a:txBody>
                    <a:bodyPr/>
                    <a:lstStyle>
                      <a:lvl1pPr>
                        <a:spcBef>
                          <a:spcPts val="1800"/>
                        </a:spcBef>
                        <a:buFont typeface="Arial" panose="020B0604020202020204" pitchFamily="34" charset="0"/>
                        <a:defRPr sz="2000">
                          <a:solidFill>
                            <a:schemeClr val="tx1"/>
                          </a:solidFill>
                          <a:latin typeface="Microsoft JhengHei UI" panose="020B0604030504040204" pitchFamily="34" charset="-120"/>
                          <a:ea typeface="Microsoft JhengHei UI" panose="020B0604030504040204" pitchFamily="34" charset="-120"/>
                        </a:defRPr>
                      </a:lvl1pPr>
                      <a:lvl2pPr marL="742950" indent="-285750">
                        <a:spcBef>
                          <a:spcPts val="1200"/>
                        </a:spcBef>
                        <a:buFont typeface="Arial" panose="020B0604020202020204" pitchFamily="34" charset="0"/>
                        <a:defRPr>
                          <a:solidFill>
                            <a:schemeClr val="tx1"/>
                          </a:solidFill>
                          <a:latin typeface="Microsoft JhengHei UI" panose="020B0604030504040204" pitchFamily="34" charset="-120"/>
                          <a:ea typeface="Microsoft JhengHei UI" panose="020B0604030504040204" pitchFamily="34" charset="-120"/>
                        </a:defRPr>
                      </a:lvl2pPr>
                      <a:lvl3pPr marL="1143000" indent="-228600">
                        <a:spcBef>
                          <a:spcPts val="800"/>
                        </a:spcBef>
                        <a:buFont typeface="Arial" panose="020B0604020202020204" pitchFamily="34" charset="0"/>
                        <a:defRPr sz="1600">
                          <a:solidFill>
                            <a:schemeClr val="tx1"/>
                          </a:solidFill>
                          <a:latin typeface="Microsoft JhengHei UI" panose="020B0604030504040204" pitchFamily="34" charset="-120"/>
                          <a:ea typeface="Microsoft JhengHei UI" panose="020B0604030504040204" pitchFamily="34" charset="-120"/>
                        </a:defRPr>
                      </a:lvl3pPr>
                      <a:lvl4pPr marL="16002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4pPr>
                      <a:lvl5pPr marL="2057400" indent="-228600">
                        <a:spcBef>
                          <a:spcPts val="600"/>
                        </a:spcBef>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5pPr>
                      <a:lvl6pPr marL="25146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6pPr>
                      <a:lvl7pPr marL="29718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7pPr>
                      <a:lvl8pPr marL="34290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8pPr>
                      <a:lvl9pPr marL="3886200" indent="-228600" eaLnBrk="0" fontAlgn="base" hangingPunct="0">
                        <a:spcBef>
                          <a:spcPts val="600"/>
                        </a:spcBef>
                        <a:spcAft>
                          <a:spcPct val="0"/>
                        </a:spcAft>
                        <a:buFont typeface="Arial" panose="020B0604020202020204" pitchFamily="34" charset="0"/>
                        <a:defRPr sz="1400">
                          <a:solidFill>
                            <a:schemeClr val="tx1"/>
                          </a:solidFill>
                          <a:latin typeface="Microsoft JhengHei UI" panose="020B0604030504040204" pitchFamily="34" charset="-120"/>
                          <a:ea typeface="Microsoft JhengHei UI" panose="020B0604030504040204" pitchFamily="34" charset="-12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zh-TW" altLang="zh-TW" sz="2000" b="0" i="0" u="none" strike="noStrike" cap="none" normalizeH="0" baseline="0" dirty="0">
                          <a:ln>
                            <a:noFill/>
                          </a:ln>
                          <a:solidFill>
                            <a:srgbClr val="9A5315"/>
                          </a:solidFill>
                          <a:effectLst/>
                          <a:latin typeface="標楷體" panose="02010601000101010101" pitchFamily="2" charset="-120"/>
                          <a:ea typeface="標楷體" panose="02010601000101010101" pitchFamily="2" charset="-120"/>
                        </a:rPr>
                        <a:t>分為一至六級分</a:t>
                      </a:r>
                    </a:p>
                  </a:txBody>
                  <a:tcPr marL="54616" marR="54616" marT="29188" marB="29188" anchor="ct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AD6CC"/>
                    </a:solidFill>
                  </a:tcPr>
                </a:tc>
                <a:extLst>
                  <a:ext uri="{0D108BD9-81ED-4DB2-BD59-A6C34878D82A}">
                    <a16:rowId xmlns:a16="http://schemas.microsoft.com/office/drawing/2014/main" val="181770904"/>
                  </a:ext>
                </a:extLst>
              </a:tr>
            </a:tbl>
          </a:graphicData>
        </a:graphic>
      </p:graphicFrame>
    </p:spTree>
    <p:extLst>
      <p:ext uri="{BB962C8B-B14F-4D97-AF65-F5344CB8AC3E}">
        <p14:creationId xmlns:p14="http://schemas.microsoft.com/office/powerpoint/2010/main" val="107078724"/>
      </p:ext>
    </p:extLst>
  </p:cSld>
  <p:clrMapOvr>
    <a:masterClrMapping/>
  </p:clrMapOvr>
</p:sld>
</file>

<file path=ppt/theme/theme1.xml><?xml version="1.0" encoding="utf-8"?>
<a:theme xmlns:a="http://schemas.openxmlformats.org/drawingml/2006/main" name="Office Theme">
  <a:themeElements>
    <a:clrScheme name="old-minimalize">
      <a:dk1>
        <a:sysClr val="windowText" lastClr="000000"/>
      </a:dk1>
      <a:lt1>
        <a:sysClr val="window" lastClr="FFFFFF"/>
      </a:lt1>
      <a:dk2>
        <a:srgbClr val="7F7F7F"/>
      </a:dk2>
      <a:lt2>
        <a:srgbClr val="F2F2F2"/>
      </a:lt2>
      <a:accent1>
        <a:srgbClr val="FE2929"/>
      </a:accent1>
      <a:accent2>
        <a:srgbClr val="FF7400"/>
      </a:accent2>
      <a:accent3>
        <a:srgbClr val="2C8716"/>
      </a:accent3>
      <a:accent4>
        <a:srgbClr val="F2F64B"/>
      </a:accent4>
      <a:accent5>
        <a:srgbClr val="769BC9"/>
      </a:accent5>
      <a:accent6>
        <a:srgbClr val="594573"/>
      </a:accent6>
      <a:hlink>
        <a:srgbClr val="AAF536"/>
      </a:hlink>
      <a:folHlink>
        <a:srgbClr val="2792CF"/>
      </a:folHlink>
    </a:clrScheme>
    <a:fontScheme name="Modern 03">
      <a:majorFont>
        <a:latin typeface="Segoe UI"/>
        <a:ea typeface=""/>
        <a:cs typeface=""/>
      </a:majorFont>
      <a:minorFont>
        <a:latin typeface="Calibri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訂設計">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自訂設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5981</TotalTime>
  <Words>10709</Words>
  <Application>Microsoft Office PowerPoint</Application>
  <PresentationFormat>寬螢幕</PresentationFormat>
  <Paragraphs>1654</Paragraphs>
  <Slides>84</Slides>
  <Notes>2</Notes>
  <HiddenSlides>0</HiddenSlides>
  <MMClips>0</MMClips>
  <ScaleCrop>false</ScaleCrop>
  <HeadingPairs>
    <vt:vector size="6" baseType="variant">
      <vt:variant>
        <vt:lpstr>使用字型</vt:lpstr>
      </vt:variant>
      <vt:variant>
        <vt:i4>12</vt:i4>
      </vt:variant>
      <vt:variant>
        <vt:lpstr>佈景主題</vt:lpstr>
      </vt:variant>
      <vt:variant>
        <vt:i4>3</vt:i4>
      </vt:variant>
      <vt:variant>
        <vt:lpstr>投影片標題</vt:lpstr>
      </vt:variant>
      <vt:variant>
        <vt:i4>84</vt:i4>
      </vt:variant>
    </vt:vector>
  </HeadingPairs>
  <TitlesOfParts>
    <vt:vector size="99" baseType="lpstr">
      <vt:lpstr>Microsoft JhengHei UI</vt:lpstr>
      <vt:lpstr>SimSun</vt:lpstr>
      <vt:lpstr>微軟正黑體</vt:lpstr>
      <vt:lpstr>微軟正黑體</vt:lpstr>
      <vt:lpstr>PMingLiU</vt:lpstr>
      <vt:lpstr>標楷體</vt:lpstr>
      <vt:lpstr>Arial</vt:lpstr>
      <vt:lpstr>Calibri</vt:lpstr>
      <vt:lpstr>Calibri Light</vt:lpstr>
      <vt:lpstr>Segoe UI</vt:lpstr>
      <vt:lpstr>Times New Roman</vt:lpstr>
      <vt:lpstr>Wingdings</vt:lpstr>
      <vt:lpstr>Office Theme</vt:lpstr>
      <vt:lpstr>自訂設計</vt:lpstr>
      <vt:lpstr>2_自訂設計</vt:lpstr>
      <vt:lpstr>PowerPoint 簡報</vt:lpstr>
      <vt:lpstr>請加入新北中學生頭條，教育訊息不漏接</vt:lpstr>
      <vt:lpstr>PowerPoint 簡報</vt:lpstr>
      <vt:lpstr>PowerPoint 簡報</vt:lpstr>
      <vt:lpstr>十二年國教免學費政策</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技高專業群科-群科歸屬表(108課綱)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Nugroho Ade</dc:creator>
  <cp:lastModifiedBy>許欣霖</cp:lastModifiedBy>
  <cp:revision>579</cp:revision>
  <dcterms:created xsi:type="dcterms:W3CDTF">2018-04-24T06:31:58Z</dcterms:created>
  <dcterms:modified xsi:type="dcterms:W3CDTF">2023-01-19T04:35:38Z</dcterms:modified>
</cp:coreProperties>
</file>