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24" roundtripDataSignature="AMtx7mgOw5nWDTGv1RHcVwNjdGYPnG38w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24" Type="http://customschemas.google.com/relationships/presentationmetadata" Target="metadata"/><Relationship Id="rId12" Type="http://schemas.openxmlformats.org/officeDocument/2006/relationships/slide" Target="slides/slide7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zh-TW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5" name="Google Shape;145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zh-TW"/>
              <a:t>伶伶：通常大家面對壓力就是一直努力，一直檢討自己。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zh-TW"/>
              <a:t>小歐：對啊，表現不好不就是要繼續努力?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zh-TW"/>
              <a:t>伶伶：人又不是機器或是AI，總是需要休息，做一些自己喜歡的事，運動啊，聽音樂，看小說啊才能給自己持續帶來能量啊~</a:t>
            </a:r>
            <a:endParaRPr/>
          </a:p>
        </p:txBody>
      </p:sp>
      <p:sp>
        <p:nvSpPr>
          <p:cNvPr id="222" name="Google Shape;222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4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zh-TW"/>
              <a:t>伶伶：還有就是不要給自己設太嚴格的標準，允許自己可以有一段時間嘗試。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zh-TW"/>
              <a:t>小歐：我覺得這個我很需要，我只要一沒有達成目標，就覺得完了毀了好糟糕好失敗。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8" name="Google Shape;228;p4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4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zh-TW"/>
              <a:t>伶伶：然後啊，我們本來就還在學習成長的階段嘛，很多事情還不太熟練本來就是正常的。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zh-TW"/>
              <a:t>小歐：就像玩遊戲遇到新關卡可能會卡個幾次，想一想用新的方式試試看，就可以學到新招。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4" name="Google Shape;234;p4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zh-TW"/>
              <a:t>伶伶：小歐你知道嗎? 抗壓的能力跟你的日常作息有關喔。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zh-TW"/>
              <a:t>小歐：你是說早睡早起身體好嗎?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zh-TW"/>
              <a:t>伶伶：要睡飽，吃好，多運動，你的大腦就會健康，比較不容易生氣、憂鬱喔~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0" name="Google Shape;240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6" name="Google Shape;246;p4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zh-TW"/>
              <a:t>伶伶：最重要的是，不要在遇到壓力時一直覺得是自己不夠好，自己奇怪，不敢跟別人說。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zh-TW"/>
              <a:t>小歐：像我剛剛鼓起勇氣跟你說，就得到很多支持，心情也好多了。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47" name="Google Shape;247;p4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zh-TW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3" name="Google Shape;253;p4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zh-TW"/>
              <a:t>伶伶：有些事情比較困難，也可以找家長或是老師聊聊，他們會有比較多解決事情的經驗。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zh-TW"/>
              <a:t>小歐：可是我怕被罵，或是他們不想聽哎。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zh-TW"/>
              <a:t>伶伶：大部份的家長跟老師都還是關心學生或自己小孩的，好好地跟他們說，他們是會願意聽的。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zh-TW"/>
              <a:t>小歐：那如果我的家人或老師就真的是很不了解，讓我聊不下去呢?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zh-TW"/>
              <a:t>伶伶：你也可以尋求專業人員的協助。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zh-TW"/>
              <a:t>小歐：專業人員?</a:t>
            </a:r>
            <a:endParaRPr/>
          </a:p>
        </p:txBody>
      </p:sp>
      <p:sp>
        <p:nvSpPr>
          <p:cNvPr id="254" name="Google Shape;254;p4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zh-TW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/>
              <a:t>伶伶：像是學校的輔導老師，或是有些輔導專線可以找人聊聊，都比自己悶著煩惱要好。如果有嚴重的憂鬱、失眠、焦慮，也可請家長帶你去掛身心科尋求醫療的協助。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/>
              <a:t>小歐：真的，找人談談很重要。還好你今天有關心我，我才發現自己是有壓力，而且需要幫助的。</a:t>
            </a:r>
            <a:endParaRPr/>
          </a:p>
        </p:txBody>
      </p:sp>
      <p:sp>
        <p:nvSpPr>
          <p:cNvPr id="260" name="Google Shape;260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7" name="Google Shape;267;p4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zh-TW"/>
              <a:t>伶伶：它還有出App喔，可以紀錄你每次測驗結果，給你心理衛生建議、告訴你哪裡有心理衛生資源跟求助專線電話。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zh-TW"/>
              <a:t>小歐：感覺好像我個人的心理健康小幫手喔~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zh-TW"/>
              <a:t>伶伶：對啊，有很多方法跟工具可以用來照顧自己喔，最重要的就是找人陪伴你，不要自己獨自煩惱喔~</a:t>
            </a:r>
            <a:endParaRPr/>
          </a:p>
        </p:txBody>
      </p:sp>
      <p:sp>
        <p:nvSpPr>
          <p:cNvPr id="268" name="Google Shape;268;p4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zh-TW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5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3" name="Google Shape;273;p5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1" name="Google Shape;151;p3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zh-TW"/>
              <a:t>伶伶：hello小歐，最近都沒見到你，你過得好嗎?</a:t>
            </a:r>
            <a:br>
              <a:rPr lang="zh-TW"/>
            </a:br>
            <a:r>
              <a:rPr lang="zh-TW"/>
              <a:t>小歐：唉，最近不知道為什麼，總是覺得好煩，常常肚子痛，睡不著，心情低落，連我最愛的熱舞社也都不想去了。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zh-TW"/>
              <a:t>伶伶：哇，這些都符合憂鬱情緒的表現哎</a:t>
            </a:r>
            <a:br>
              <a:rPr lang="zh-TW"/>
            </a:br>
            <a:r>
              <a:rPr lang="zh-TW"/>
              <a:t>小歐：有這麼嚴重嗎?</a:t>
            </a:r>
            <a:endParaRPr/>
          </a:p>
        </p:txBody>
      </p:sp>
      <p:sp>
        <p:nvSpPr>
          <p:cNvPr id="152" name="Google Shape;152;p3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zh-TW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9" name="Google Shape;159;p3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zh-TW"/>
              <a:t>伶伶：還是要注意一下哦~其他像是難以集中注意力、覺得很自己很糟，想要一個獨處，甚至想要從世上消失，也都是憂鬱情緒的表現。</a:t>
            </a:r>
            <a:br>
              <a:rPr lang="zh-TW"/>
            </a:br>
            <a:r>
              <a:rPr lang="zh-TW"/>
              <a:t>小歐：咦，我有時候真的會有這樣想法跟感覺哎。怎麼會這樣呢?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zh-TW"/>
              <a:t>伶伶：我在想，你的生活中是不是有些壓力，讓你覺得喘不過氣了。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zh-TW"/>
              <a:t>小歐：壓力? 好像有點知道是什麼意思，又不太確定。</a:t>
            </a:r>
            <a:endParaRPr/>
          </a:p>
        </p:txBody>
      </p:sp>
      <p:sp>
        <p:nvSpPr>
          <p:cNvPr id="160" name="Google Shape;160;p3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zh-TW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zh-TW"/>
              <a:t>伶伶：</a:t>
            </a: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壓力是一種心裡的感受，如果生活中的事情讓我們覺得很困難的時候，</a:t>
            </a:r>
            <a:r>
              <a:rPr b="1" lang="zh-TW" u="sng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會覺得很緊張、被壓迫、痛苦。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/>
              <a:t>小歐：常常聽大人說他們壓力大，我們只是學生，也會有壓力嗎?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/>
              <a:t>伶伶：當然囉 ~青少年也是會有壓力的啊。</a:t>
            </a:r>
            <a:endParaRPr/>
          </a:p>
        </p:txBody>
      </p:sp>
      <p:sp>
        <p:nvSpPr>
          <p:cNvPr id="176" name="Google Shape;176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3" name="Google Shape;183;p3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zh-TW"/>
              <a:t>伶伶：這個時期很常見的壓力來源，就是對外表的焦慮。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zh-TW"/>
              <a:t>小歐：對外表的焦慮?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zh-TW"/>
              <a:t>伶伶：就是擔心自己長相不好看 沒有吸引力，或是煩惱自己太瘦啊、太胖啊、太矮或是太高。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zh-TW"/>
              <a:t>小歐：我好像也會，覺得自己長的不像別人好看。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84" name="Google Shape;184;p3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zh-TW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1" name="Google Shape;191;p4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zh-TW"/>
              <a:t>伶伶：還有就是對自己的成就表現失望，像是考試考不好，或是運動表現不佳等等。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zh-TW"/>
              <a:t>小歐：有些人一直努力都還是考不好，有些人已經是前幾名了還是覺得自己不夠好。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92" name="Google Shape;192;p4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zh-TW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9" name="Google Shape;199;p4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zh-TW"/>
              <a:t>伶伶：這個時期因為長大了，有自己的想法，也容易跟父母、老師在溝通時候出現挫敗。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zh-TW"/>
              <a:t>小歐：有時候覺得怎麼說大人好像都聽不懂我的想法，覺得講了也沒用。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00" name="Google Shape;200;p4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zh-TW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7" name="Google Shape;207;p4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zh-TW"/>
              <a:t>伶伶：還有啊，我們都會很重視同學朋友的看法，如果覺得沒得到朋友的認同也會覺得自己好像很糟。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zh-TW"/>
              <a:t>小歐：如果重視的朋友或是喜歡的人不喜歡我，有時甚至會覺得世界都要完蛋了。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zh-TW"/>
              <a:t>伶伶：但是大人常常不了解，覺得功課比較重要，或是朋友不喜歡你就去找其他朋友啊。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zh-TW"/>
              <a:t>小歐：說起來青少年真的還是會有好多壓力，但是不是我自己太弱了，才會承受不了呢?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08" name="Google Shape;208;p4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zh-TW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5" name="Google Shape;215;p4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zh-TW"/>
              <a:t>伶伶：其實會感到壓力，就是因為我們對自己有很多的期待，希望自己表現好啊。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zh-TW"/>
              <a:t>小歐：對啊，可是我就是表現不好啊~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zh-TW"/>
              <a:t>伶伶：想要一下子就什麼都表現好是不可能的吧~總是需要時間慢慢累積，慢慢進步吧~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zh-TW"/>
              <a:t>小歐：但是在這段過程裡，心情會好難受哦~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zh-TW"/>
              <a:t>伶伶：對啊，所以我們需要各種方式幫自己紓解壓力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16" name="Google Shape;216;p4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zh-TW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投影片" showMasterSp="0" type="title">
  <p:cSld name="TITLE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27;p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8" name="Google Shape;28;p3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9" name="Google Shape;29;p3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0" name="Google Shape;30;p3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411"/>
              </a:schemeClr>
            </a:solidFill>
            <a:ln>
              <a:noFill/>
            </a:ln>
          </p:spPr>
        </p:sp>
        <p:sp>
          <p:nvSpPr>
            <p:cNvPr id="31" name="Google Shape;31;p3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32" name="Google Shape;32;p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chemeClr val="accent2">
                <a:alpha val="71372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411"/>
              </a:srgbClr>
            </a:solidFill>
            <a:ln>
              <a:noFill/>
            </a:ln>
          </p:spPr>
        </p:sp>
        <p:sp>
          <p:nvSpPr>
            <p:cNvPr id="34" name="Google Shape;34;p3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9411"/>
              </a:srgbClr>
            </a:solidFill>
            <a:ln>
              <a:noFill/>
            </a:ln>
          </p:spPr>
        </p:sp>
        <p:sp>
          <p:nvSpPr>
            <p:cNvPr id="35" name="Google Shape;35;p3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313"/>
              </a:schemeClr>
            </a:solidFill>
            <a:ln>
              <a:noFill/>
            </a:ln>
          </p:spPr>
        </p:sp>
        <p:sp>
          <p:nvSpPr>
            <p:cNvPr id="36" name="Google Shape;36;p3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3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4313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" name="Google Shape;38;p3"/>
          <p:cNvSpPr txBox="1"/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  <a:defRPr sz="54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3"/>
          <p:cNvSpPr txBox="1"/>
          <p:nvPr>
            <p:ph idx="1" type="subTitle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rgbClr val="7F7F7F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0" name="Google Shape;40;p3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3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3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與輔助字幕">
  <p:cSld name="標題與輔助字幕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2"/>
          <p:cNvSpPr txBox="1"/>
          <p:nvPr>
            <p:ph type="title"/>
          </p:nvPr>
        </p:nvSpPr>
        <p:spPr>
          <a:xfrm>
            <a:off x="677335" y="609600"/>
            <a:ext cx="8596668" cy="340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12"/>
          <p:cNvSpPr txBox="1"/>
          <p:nvPr>
            <p:ph idx="1" type="body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7" name="Google Shape;97;p12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2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12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引述 (含輔助字幕)">
  <p:cSld name="引述 (含輔助字幕)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3"/>
          <p:cNvSpPr txBox="1"/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13"/>
          <p:cNvSpPr txBox="1"/>
          <p:nvPr>
            <p:ph idx="1" type="body"/>
          </p:nvPr>
        </p:nvSpPr>
        <p:spPr>
          <a:xfrm>
            <a:off x="1366139" y="3632200"/>
            <a:ext cx="7224524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 sz="16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03" name="Google Shape;103;p13"/>
          <p:cNvSpPr txBox="1"/>
          <p:nvPr>
            <p:ph idx="2" type="body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4" name="Google Shape;104;p13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13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13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07" name="Google Shape;107;p1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zh-TW" sz="8000" u="none" cap="none" strike="noStrik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3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zh-TW" sz="8000" u="none" cap="none" strike="noStrik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b="0" i="0" sz="1800" u="none" cap="none" strike="noStrike">
              <a:solidFill>
                <a:srgbClr val="BFE47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名片">
  <p:cSld name="名片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4"/>
          <p:cNvSpPr txBox="1"/>
          <p:nvPr>
            <p:ph type="title"/>
          </p:nvPr>
        </p:nvSpPr>
        <p:spPr>
          <a:xfrm>
            <a:off x="677335" y="1931988"/>
            <a:ext cx="8596668" cy="25954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14"/>
          <p:cNvSpPr txBox="1"/>
          <p:nvPr>
            <p:ph idx="1" type="body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2" name="Google Shape;112;p14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14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14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引述名片">
  <p:cSld name="引述名片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5"/>
          <p:cNvSpPr txBox="1"/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15"/>
          <p:cNvSpPr txBox="1"/>
          <p:nvPr>
            <p:ph idx="1" type="body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rgbClr val="3F3F3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18" name="Google Shape;118;p15"/>
          <p:cNvSpPr txBox="1"/>
          <p:nvPr>
            <p:ph idx="2" type="body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9" name="Google Shape;119;p15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15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15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22" name="Google Shape;122;p15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zh-TW" sz="8000" u="none" cap="none" strike="noStrik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15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zh-TW" sz="8000" u="none" cap="none" strike="noStrik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是非題">
  <p:cSld name="是非題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6"/>
          <p:cNvSpPr txBox="1"/>
          <p:nvPr>
            <p:ph type="title"/>
          </p:nvPr>
        </p:nvSpPr>
        <p:spPr>
          <a:xfrm>
            <a:off x="685799" y="609600"/>
            <a:ext cx="8588203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16"/>
          <p:cNvSpPr txBox="1"/>
          <p:nvPr>
            <p:ph idx="1" type="body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27" name="Google Shape;127;p16"/>
          <p:cNvSpPr txBox="1"/>
          <p:nvPr>
            <p:ph idx="2" type="body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8" name="Google Shape;128;p16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16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16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及直排文字" type="vertTx">
  <p:cSld name="VERTICAL_TEXT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7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17"/>
          <p:cNvSpPr txBox="1"/>
          <p:nvPr>
            <p:ph idx="1" type="body"/>
          </p:nvPr>
        </p:nvSpPr>
        <p:spPr>
          <a:xfrm rot="5400000">
            <a:off x="3035281" y="-197358"/>
            <a:ext cx="3880773" cy="85966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34" name="Google Shape;134;p17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17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17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直排標題及文字" type="vertTitleAndTx">
  <p:cSld name="VERTICAL_TITLE_AND_VERTICAL_TEXT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8"/>
          <p:cNvSpPr txBox="1"/>
          <p:nvPr>
            <p:ph type="title"/>
          </p:nvPr>
        </p:nvSpPr>
        <p:spPr>
          <a:xfrm rot="5400000">
            <a:off x="5994319" y="2582953"/>
            <a:ext cx="5251451" cy="13047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18"/>
          <p:cNvSpPr txBox="1"/>
          <p:nvPr>
            <p:ph idx="1" type="body"/>
          </p:nvPr>
        </p:nvSpPr>
        <p:spPr>
          <a:xfrm rot="5400000">
            <a:off x="1581685" y="-294750"/>
            <a:ext cx="5251450" cy="706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40" name="Google Shape;140;p18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18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18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" type="blank">
  <p:cSld name="BLANK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4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4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及內容" type="obj">
  <p:cSld name="OBJEC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5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5"/>
          <p:cNvSpPr txBox="1"/>
          <p:nvPr>
            <p:ph idx="1" type="body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50" name="Google Shape;50;p5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5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5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章節標題" type="secHead">
  <p:cSld name="SECTION_HEADER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6"/>
          <p:cNvSpPr txBox="1"/>
          <p:nvPr>
            <p:ph type="title"/>
          </p:nvPr>
        </p:nvSpPr>
        <p:spPr>
          <a:xfrm>
            <a:off x="677335" y="2700867"/>
            <a:ext cx="8596668" cy="18265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  <a:defRPr b="0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6"/>
          <p:cNvSpPr txBox="1"/>
          <p:nvPr>
            <p:ph idx="1" type="body"/>
          </p:nvPr>
        </p:nvSpPr>
        <p:spPr>
          <a:xfrm>
            <a:off x="677335" y="4527448"/>
            <a:ext cx="8596668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6" name="Google Shape;56;p6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6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6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兩個內容" type="twoObj">
  <p:cSld name="TWO_OBJECTS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7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7"/>
          <p:cNvSpPr txBox="1"/>
          <p:nvPr>
            <p:ph idx="1" type="body"/>
          </p:nvPr>
        </p:nvSpPr>
        <p:spPr>
          <a:xfrm>
            <a:off x="677334" y="2160589"/>
            <a:ext cx="4184035" cy="3880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62" name="Google Shape;62;p7"/>
          <p:cNvSpPr txBox="1"/>
          <p:nvPr>
            <p:ph idx="2" type="body"/>
          </p:nvPr>
        </p:nvSpPr>
        <p:spPr>
          <a:xfrm>
            <a:off x="5089970" y="2160589"/>
            <a:ext cx="4184034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63" name="Google Shape;63;p7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7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7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比較" type="twoTxTwoObj">
  <p:cSld name="TWO_OBJECTS_WITH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8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8"/>
          <p:cNvSpPr txBox="1"/>
          <p:nvPr>
            <p:ph idx="1" type="body"/>
          </p:nvPr>
        </p:nvSpPr>
        <p:spPr>
          <a:xfrm>
            <a:off x="675745" y="2160983"/>
            <a:ext cx="418562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69" name="Google Shape;69;p8"/>
          <p:cNvSpPr txBox="1"/>
          <p:nvPr>
            <p:ph idx="2" type="body"/>
          </p:nvPr>
        </p:nvSpPr>
        <p:spPr>
          <a:xfrm>
            <a:off x="675745" y="2737245"/>
            <a:ext cx="4185623" cy="3304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70" name="Google Shape;70;p8"/>
          <p:cNvSpPr txBox="1"/>
          <p:nvPr>
            <p:ph idx="3" type="body"/>
          </p:nvPr>
        </p:nvSpPr>
        <p:spPr>
          <a:xfrm>
            <a:off x="5088383" y="2160983"/>
            <a:ext cx="418561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71" name="Google Shape;71;p8"/>
          <p:cNvSpPr txBox="1"/>
          <p:nvPr>
            <p:ph idx="4" type="body"/>
          </p:nvPr>
        </p:nvSpPr>
        <p:spPr>
          <a:xfrm>
            <a:off x="5088384" y="2737245"/>
            <a:ext cx="4185617" cy="3304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72" name="Google Shape;72;p8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8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8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只有標題" type="titleOnly">
  <p:cSld name="TITLE_ONLY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9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9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9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9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含輔助字幕的內容" type="objTx">
  <p:cSld name="OBJECT_WITH_CAPTION_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0"/>
          <p:cNvSpPr txBox="1"/>
          <p:nvPr>
            <p:ph type="title"/>
          </p:nvPr>
        </p:nvSpPr>
        <p:spPr>
          <a:xfrm>
            <a:off x="677334" y="1498604"/>
            <a:ext cx="3854528" cy="127846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rebuchet MS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0"/>
          <p:cNvSpPr txBox="1"/>
          <p:nvPr>
            <p:ph idx="1" type="body"/>
          </p:nvPr>
        </p:nvSpPr>
        <p:spPr>
          <a:xfrm>
            <a:off x="4760461" y="514924"/>
            <a:ext cx="4513541" cy="5526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83" name="Google Shape;83;p10"/>
          <p:cNvSpPr txBox="1"/>
          <p:nvPr>
            <p:ph idx="2" type="body"/>
          </p:nvPr>
        </p:nvSpPr>
        <p:spPr>
          <a:xfrm>
            <a:off x="677334" y="2777069"/>
            <a:ext cx="3854528" cy="25844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9pPr>
          </a:lstStyle>
          <a:p/>
        </p:txBody>
      </p:sp>
      <p:sp>
        <p:nvSpPr>
          <p:cNvPr id="84" name="Google Shape;84;p10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0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0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含輔助字幕的圖片" type="picTx">
  <p:cSld name="PICTURE_WITH_CAPTION_TEX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1"/>
          <p:cNvSpPr txBox="1"/>
          <p:nvPr>
            <p:ph type="title"/>
          </p:nvPr>
        </p:nvSpPr>
        <p:spPr>
          <a:xfrm>
            <a:off x="677334" y="4800600"/>
            <a:ext cx="8596667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  <a:defRPr b="0"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1"/>
          <p:cNvSpPr/>
          <p:nvPr>
            <p:ph idx="2" type="pic"/>
          </p:nvPr>
        </p:nvSpPr>
        <p:spPr>
          <a:xfrm>
            <a:off x="677334" y="609600"/>
            <a:ext cx="8596668" cy="3845718"/>
          </a:xfrm>
          <a:prstGeom prst="rect">
            <a:avLst/>
          </a:prstGeom>
          <a:noFill/>
          <a:ln>
            <a:noFill/>
          </a:ln>
        </p:spPr>
      </p:sp>
      <p:sp>
        <p:nvSpPr>
          <p:cNvPr id="90" name="Google Shape;90;p11"/>
          <p:cNvSpPr txBox="1"/>
          <p:nvPr>
            <p:ph idx="1" type="body"/>
          </p:nvPr>
        </p:nvSpPr>
        <p:spPr>
          <a:xfrm>
            <a:off x="677334" y="5367338"/>
            <a:ext cx="8596667" cy="6740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91" name="Google Shape;91;p11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1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1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Google Shape;11;p2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2" name="Google Shape;12;p2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3" name="Google Shape;13;p2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411"/>
              </a:schemeClr>
            </a:solidFill>
            <a:ln>
              <a:noFill/>
            </a:ln>
          </p:spPr>
        </p:sp>
        <p:sp>
          <p:nvSpPr>
            <p:cNvPr id="14" name="Google Shape;14;p2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5" name="Google Shape;15;p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chemeClr val="accent2">
                <a:alpha val="71372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411"/>
              </a:srgbClr>
            </a:solidFill>
            <a:ln>
              <a:noFill/>
            </a:ln>
          </p:spPr>
        </p:sp>
        <p:sp>
          <p:nvSpPr>
            <p:cNvPr id="17" name="Google Shape;17;p2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9411"/>
              </a:srgbClr>
            </a:solidFill>
            <a:ln>
              <a:noFill/>
            </a:ln>
          </p:spPr>
        </p:sp>
        <p:sp>
          <p:nvSpPr>
            <p:cNvPr id="18" name="Google Shape;18;p2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313"/>
              </a:schemeClr>
            </a:solidFill>
            <a:ln>
              <a:noFill/>
            </a:ln>
          </p:spPr>
        </p:sp>
        <p:sp>
          <p:nvSpPr>
            <p:cNvPr id="19" name="Google Shape;19;p2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fmla="val 0" name="adj"/>
              </a:avLst>
            </a:prstGeom>
            <a:solidFill>
              <a:schemeClr val="accent1">
                <a:alpha val="84313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" name="Google Shape;21;p2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b="0" i="0" sz="36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Google Shape;22;p2"/>
          <p:cNvSpPr txBox="1"/>
          <p:nvPr>
            <p:ph idx="1" type="body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b="0" i="0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0988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99719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89560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8956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89560" lvl="5" marL="2743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3" name="Google Shape;23;p2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4" name="Google Shape;24;p2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5" name="Google Shape;25;p2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.png"/><Relationship Id="rId4" Type="http://schemas.openxmlformats.org/officeDocument/2006/relationships/image" Target="../media/image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"/>
          <p:cNvSpPr txBox="1"/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1" lang="zh-TW" sz="6000"/>
              <a:t>從心出發</a:t>
            </a:r>
            <a:br>
              <a:rPr b="1" lang="zh-TW"/>
            </a:br>
            <a:endParaRPr b="1"/>
          </a:p>
        </p:txBody>
      </p:sp>
      <p:sp>
        <p:nvSpPr>
          <p:cNvPr id="148" name="Google Shape;148;p1"/>
          <p:cNvSpPr txBox="1"/>
          <p:nvPr>
            <p:ph idx="1" type="subTitle"/>
          </p:nvPr>
        </p:nvSpPr>
        <p:spPr>
          <a:xfrm>
            <a:off x="1507067" y="3622208"/>
            <a:ext cx="7767000" cy="109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zh-TW" sz="3000"/>
              <a:t>青少年壓力與自我照顧</a:t>
            </a:r>
            <a:endParaRPr sz="3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2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lang="zh-TW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如何紓解壓力</a:t>
            </a:r>
            <a:endParaRPr b="1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22"/>
          <p:cNvSpPr txBox="1"/>
          <p:nvPr>
            <p:ph idx="1" type="body"/>
          </p:nvPr>
        </p:nvSpPr>
        <p:spPr>
          <a:xfrm>
            <a:off x="838200" y="1825625"/>
            <a:ext cx="573405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31800" lvl="0" marL="457200" rtl="0" algn="l">
              <a:lnSpc>
                <a:spcPct val="114285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AutoNum type="arabicPeriod"/>
            </a:pPr>
            <a:r>
              <a:rPr b="1" lang="zh-TW" sz="3200">
                <a:latin typeface="Arial"/>
                <a:ea typeface="Arial"/>
                <a:cs typeface="Arial"/>
                <a:sym typeface="Arial"/>
              </a:rPr>
              <a:t>給自己一些療癒</a:t>
            </a:r>
            <a:endParaRPr b="1" sz="320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2400">
                <a:latin typeface="Arial"/>
                <a:ea typeface="Arial"/>
                <a:cs typeface="Arial"/>
                <a:sym typeface="Arial"/>
              </a:rPr>
              <a:t>做喜歡的事，例如可以從事運動、創作、欣賞電影音樂小說等，給自己的身心多一點療癒與休息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0" lvl="0" marL="268288" rtl="0" algn="l">
              <a:lnSpc>
                <a:spcPct val="114285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44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lang="zh-TW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如何紓解壓力</a:t>
            </a:r>
            <a:endParaRPr b="1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44"/>
          <p:cNvSpPr txBox="1"/>
          <p:nvPr>
            <p:ph idx="1" type="body"/>
          </p:nvPr>
        </p:nvSpPr>
        <p:spPr>
          <a:xfrm>
            <a:off x="838200" y="1825625"/>
            <a:ext cx="5436476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b="1" lang="zh-TW" sz="3200">
                <a:latin typeface="Arial"/>
                <a:ea typeface="Arial"/>
                <a:cs typeface="Arial"/>
                <a:sym typeface="Arial"/>
              </a:rPr>
              <a:t>2. 過程的努力是最好的寶藏</a:t>
            </a:r>
            <a:endParaRPr b="1" sz="3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b="1" sz="320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2400">
                <a:latin typeface="Arial"/>
                <a:ea typeface="Arial"/>
                <a:cs typeface="Arial"/>
                <a:sym typeface="Arial"/>
              </a:rPr>
              <a:t>允許自己有一段調適的時間，了解不完美的結果其實是常態，過程非常努力就是值得肯定的。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5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lang="zh-TW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如何紓解壓力</a:t>
            </a:r>
            <a:endParaRPr b="1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45"/>
          <p:cNvSpPr txBox="1"/>
          <p:nvPr>
            <p:ph idx="1" type="body"/>
          </p:nvPr>
        </p:nvSpPr>
        <p:spPr>
          <a:xfrm>
            <a:off x="838200" y="1825625"/>
            <a:ext cx="5436476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b="1" lang="zh-TW" sz="3200">
                <a:latin typeface="Arial"/>
                <a:ea typeface="Arial"/>
                <a:cs typeface="Arial"/>
                <a:sym typeface="Arial"/>
              </a:rPr>
              <a:t>3. 換不同的眼光看待事件</a:t>
            </a:r>
            <a:endParaRPr b="1" sz="320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br>
              <a:rPr lang="zh-TW" sz="2400">
                <a:latin typeface="Arial"/>
                <a:ea typeface="Arial"/>
                <a:cs typeface="Arial"/>
                <a:sym typeface="Arial"/>
              </a:rPr>
            </a:br>
            <a:r>
              <a:rPr lang="zh-TW" sz="2400">
                <a:latin typeface="Arial"/>
                <a:ea typeface="Arial"/>
                <a:cs typeface="Arial"/>
                <a:sym typeface="Arial"/>
              </a:rPr>
              <a:t>試著把壓力事件視為挑戰，並且嘗試採取行動，來因應與消除壓力源。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14285"/>
              </a:lnSpc>
              <a:spcBef>
                <a:spcPts val="12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3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lang="zh-TW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如何紓解壓力</a:t>
            </a:r>
            <a:endParaRPr b="1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23"/>
          <p:cNvSpPr txBox="1"/>
          <p:nvPr>
            <p:ph idx="1" type="body"/>
          </p:nvPr>
        </p:nvSpPr>
        <p:spPr>
          <a:xfrm>
            <a:off x="1159675" y="1852400"/>
            <a:ext cx="51633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b="1" lang="zh-TW" sz="3200">
                <a:latin typeface="Arial"/>
                <a:ea typeface="Arial"/>
                <a:cs typeface="Arial"/>
                <a:sym typeface="Arial"/>
              </a:rPr>
              <a:t>4. 堆疊基本的防護力</a:t>
            </a:r>
            <a:endParaRPr b="1" sz="3200"/>
          </a:p>
          <a:p>
            <a:pPr indent="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br>
              <a:rPr lang="zh-TW" sz="2400">
                <a:latin typeface="Arial"/>
                <a:ea typeface="Arial"/>
                <a:cs typeface="Arial"/>
                <a:sym typeface="Arial"/>
              </a:rPr>
            </a:br>
            <a:r>
              <a:rPr lang="zh-TW" sz="2400">
                <a:latin typeface="Arial"/>
                <a:ea typeface="Arial"/>
                <a:cs typeface="Arial"/>
                <a:sym typeface="Arial"/>
              </a:rPr>
              <a:t>平常就需要透過規律的生活、充分的睡眠、飲食均衡、規律運動，來提昇身體對抗壓力的功能。</a:t>
            </a:r>
            <a:endParaRPr sz="2400"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6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zh-TW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如何紓解壓力</a:t>
            </a:r>
            <a:endParaRPr/>
          </a:p>
        </p:txBody>
      </p:sp>
      <p:sp>
        <p:nvSpPr>
          <p:cNvPr id="250" name="Google Shape;250;p46"/>
          <p:cNvSpPr txBox="1"/>
          <p:nvPr>
            <p:ph idx="1" type="body"/>
          </p:nvPr>
        </p:nvSpPr>
        <p:spPr>
          <a:xfrm>
            <a:off x="838200" y="1825625"/>
            <a:ext cx="52578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268288" rtl="0" algn="l">
              <a:lnSpc>
                <a:spcPct val="114285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b="1" lang="zh-TW" sz="3200">
                <a:latin typeface="Arial"/>
                <a:ea typeface="Arial"/>
                <a:cs typeface="Arial"/>
                <a:sym typeface="Arial"/>
              </a:rPr>
              <a:t>5. 其實你並不孤單</a:t>
            </a:r>
            <a:endParaRPr b="1" sz="3200">
              <a:latin typeface="Arial"/>
              <a:ea typeface="Arial"/>
              <a:cs typeface="Arial"/>
              <a:sym typeface="Arial"/>
            </a:endParaRPr>
          </a:p>
          <a:p>
            <a:pPr indent="0" lvl="0" marL="268288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br>
              <a:rPr lang="zh-TW" sz="2400">
                <a:latin typeface="Arial"/>
                <a:ea typeface="Arial"/>
                <a:cs typeface="Arial"/>
                <a:sym typeface="Arial"/>
              </a:rPr>
            </a:br>
            <a:r>
              <a:rPr lang="zh-TW" sz="2400">
                <a:latin typeface="Arial"/>
                <a:ea typeface="Arial"/>
                <a:cs typeface="Arial"/>
                <a:sym typeface="Arial"/>
              </a:rPr>
              <a:t>其實每個人都有壓力。不需要覺得是自己的問題，責怪自己。</a:t>
            </a:r>
            <a:br>
              <a:rPr lang="zh-TW" sz="2400">
                <a:latin typeface="Arial"/>
                <a:ea typeface="Arial"/>
                <a:cs typeface="Arial"/>
                <a:sym typeface="Arial"/>
              </a:rPr>
            </a:br>
            <a:r>
              <a:rPr lang="zh-TW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你</a:t>
            </a:r>
            <a:r>
              <a:rPr b="1" lang="zh-TW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可以</a:t>
            </a:r>
            <a:r>
              <a:rPr b="1" lang="zh-TW" sz="24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與同學聊聊、分享自己的感受</a:t>
            </a:r>
            <a:r>
              <a:rPr lang="zh-TW" sz="24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，聽聽他們的想法和經驗。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7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zh-TW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如何紓解壓力</a:t>
            </a:r>
            <a:endParaRPr/>
          </a:p>
        </p:txBody>
      </p:sp>
      <p:sp>
        <p:nvSpPr>
          <p:cNvPr id="257" name="Google Shape;257;p47"/>
          <p:cNvSpPr txBox="1"/>
          <p:nvPr>
            <p:ph idx="1" type="body"/>
          </p:nvPr>
        </p:nvSpPr>
        <p:spPr>
          <a:xfrm>
            <a:off x="838200" y="1825625"/>
            <a:ext cx="4984531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b="1" lang="zh-TW" sz="3200">
                <a:latin typeface="Arial"/>
                <a:ea typeface="Arial"/>
                <a:cs typeface="Arial"/>
                <a:sym typeface="Arial"/>
              </a:rPr>
              <a:t>6. 為自己找一個陪伴</a:t>
            </a:r>
            <a:endParaRPr b="1" sz="3200">
              <a:latin typeface="Arial"/>
              <a:ea typeface="Arial"/>
              <a:cs typeface="Arial"/>
              <a:sym typeface="Arial"/>
            </a:endParaRPr>
          </a:p>
          <a:p>
            <a:pPr indent="0" lvl="0" marL="5715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br>
              <a:rPr lang="zh-TW" sz="2400">
                <a:latin typeface="Arial"/>
                <a:ea typeface="Arial"/>
                <a:cs typeface="Arial"/>
                <a:sym typeface="Arial"/>
              </a:rPr>
            </a:br>
            <a:r>
              <a:rPr lang="zh-TW" sz="2400">
                <a:latin typeface="Arial"/>
                <a:ea typeface="Arial"/>
                <a:cs typeface="Arial"/>
                <a:sym typeface="Arial"/>
              </a:rPr>
              <a:t>可找尋家人或師長談談，聽取他人意見或想法。如果遇到無法解決的問題或困難時，也可尋求專業人員的協助。</a:t>
            </a:r>
            <a:endParaRPr sz="2400"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4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lang="zh-TW"/>
              <a:t>你值得好的陪伴</a:t>
            </a:r>
            <a:endParaRPr b="1"/>
          </a:p>
        </p:txBody>
      </p:sp>
      <p:sp>
        <p:nvSpPr>
          <p:cNvPr id="263" name="Google Shape;263;p24"/>
          <p:cNvSpPr txBox="1"/>
          <p:nvPr>
            <p:ph idx="1" type="body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-188912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zh-TW" sz="3500">
                <a:latin typeface="Arial"/>
                <a:ea typeface="Arial"/>
                <a:cs typeface="Arial"/>
                <a:sym typeface="Arial"/>
              </a:rPr>
              <a:t>信任的師長 </a:t>
            </a:r>
            <a:endParaRPr sz="3500">
              <a:latin typeface="Arial"/>
              <a:ea typeface="Arial"/>
              <a:cs typeface="Arial"/>
              <a:sym typeface="Arial"/>
            </a:endParaRPr>
          </a:p>
          <a:p>
            <a:pPr indent="-188912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zh-TW" sz="3500">
                <a:latin typeface="Arial"/>
                <a:ea typeface="Arial"/>
                <a:cs typeface="Arial"/>
                <a:sym typeface="Arial"/>
              </a:rPr>
              <a:t>學校輔導室－專輔老師</a:t>
            </a:r>
            <a:endParaRPr sz="3500">
              <a:latin typeface="Arial"/>
              <a:ea typeface="Arial"/>
              <a:cs typeface="Arial"/>
              <a:sym typeface="Arial"/>
            </a:endParaRPr>
          </a:p>
          <a:p>
            <a:pPr indent="-188912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zh-TW" sz="3500">
                <a:latin typeface="Arial"/>
                <a:ea typeface="Arial"/>
                <a:cs typeface="Arial"/>
                <a:sym typeface="Arial"/>
              </a:rPr>
              <a:t>張老師1980輔導專線</a:t>
            </a:r>
            <a:endParaRPr sz="3500"/>
          </a:p>
          <a:p>
            <a:pPr indent="-188912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zh-TW" sz="3500">
                <a:latin typeface="Arial"/>
                <a:ea typeface="Arial"/>
                <a:cs typeface="Arial"/>
                <a:sym typeface="Arial"/>
              </a:rPr>
              <a:t>衛生福利部1925安心專線</a:t>
            </a:r>
            <a:endParaRPr sz="3500">
              <a:latin typeface="Arial"/>
              <a:ea typeface="Arial"/>
              <a:cs typeface="Arial"/>
              <a:sym typeface="Arial"/>
            </a:endParaRPr>
          </a:p>
          <a:p>
            <a:pPr indent="-188912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zh-TW" sz="3500">
                <a:latin typeface="Arial"/>
                <a:ea typeface="Arial"/>
                <a:cs typeface="Arial"/>
                <a:sym typeface="Arial"/>
              </a:rPr>
              <a:t>生命線1995協助專線</a:t>
            </a:r>
            <a:endParaRPr sz="35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7500"/>
              <a:buFont typeface="Calibri"/>
              <a:buNone/>
            </a:pPr>
            <a:r>
              <a:t/>
            </a:r>
            <a:endParaRPr sz="3200"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55555"/>
              <a:buNone/>
            </a:pPr>
            <a:r>
              <a:t/>
            </a:r>
            <a:endParaRPr/>
          </a:p>
        </p:txBody>
      </p:sp>
      <p:pic>
        <p:nvPicPr>
          <p:cNvPr id="264" name="Google Shape;264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71083" y="0"/>
            <a:ext cx="4819351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6481"/>
            <a:ext cx="12192000" cy="68050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Google Shape;275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84664" y="2105024"/>
            <a:ext cx="1168213" cy="132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26930" y="4009644"/>
            <a:ext cx="1323975" cy="1323975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50"/>
          <p:cNvSpPr txBox="1"/>
          <p:nvPr/>
        </p:nvSpPr>
        <p:spPr>
          <a:xfrm>
            <a:off x="4230875" y="4502325"/>
            <a:ext cx="41346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icrosoft JhengHei"/>
              <a:buNone/>
            </a:pPr>
            <a:r>
              <a:rPr b="0" i="0" lang="zh-TW" sz="28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新北市學生輔導諮商中心</a:t>
            </a:r>
            <a:endParaRPr b="0" i="0" sz="2800" u="none" cap="none" strike="noStrik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78" name="Google Shape;278;p50"/>
          <p:cNvSpPr txBox="1"/>
          <p:nvPr/>
        </p:nvSpPr>
        <p:spPr>
          <a:xfrm>
            <a:off x="4354925" y="2595626"/>
            <a:ext cx="2339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icrosoft JhengHei"/>
              <a:buNone/>
            </a:pPr>
            <a:r>
              <a:rPr b="0" i="0" lang="zh-TW" sz="28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新北市教育局</a:t>
            </a:r>
            <a:endParaRPr b="0" i="0" sz="2800" u="none" cap="none" strike="noStrik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50" y="0"/>
            <a:ext cx="1200149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37"/>
          <p:cNvSpPr/>
          <p:nvPr/>
        </p:nvSpPr>
        <p:spPr>
          <a:xfrm>
            <a:off x="339300" y="745850"/>
            <a:ext cx="2064300" cy="1590600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0" i="0" lang="zh-TW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hello ，最近都沒見到你，你過得好嗎?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37"/>
          <p:cNvSpPr/>
          <p:nvPr/>
        </p:nvSpPr>
        <p:spPr>
          <a:xfrm>
            <a:off x="9739800" y="153800"/>
            <a:ext cx="2240100" cy="2388300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86399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zh-TW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唉，最近不知道為什麼，總是覺得好煩，常常肚子痛，睡不著，心情低落，連我最愛的熱舞社也都不想去了。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8"/>
          <p:cNvSpPr/>
          <p:nvPr/>
        </p:nvSpPr>
        <p:spPr>
          <a:xfrm>
            <a:off x="8917800" y="1806150"/>
            <a:ext cx="2559900" cy="24816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38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None/>
            </a:pPr>
            <a:r>
              <a:rPr lang="zh-TW"/>
              <a:t>青少年憂鬱情緒表現</a:t>
            </a:r>
            <a:endParaRPr/>
          </a:p>
        </p:txBody>
      </p:sp>
      <p:sp>
        <p:nvSpPr>
          <p:cNvPr id="164" name="Google Shape;164;p38"/>
          <p:cNvSpPr txBox="1"/>
          <p:nvPr>
            <p:ph idx="1" type="body"/>
          </p:nvPr>
        </p:nvSpPr>
        <p:spPr>
          <a:xfrm>
            <a:off x="9119700" y="2093850"/>
            <a:ext cx="2156100" cy="20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zh-TW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對自己失望</a:t>
            </a:r>
            <a:br>
              <a:rPr lang="zh-TW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TW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想要獨處或消失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5" name="Google Shape;165;p38"/>
          <p:cNvGrpSpPr/>
          <p:nvPr/>
        </p:nvGrpSpPr>
        <p:grpSpPr>
          <a:xfrm>
            <a:off x="497200" y="1806150"/>
            <a:ext cx="2559900" cy="2481600"/>
            <a:chOff x="497200" y="1806150"/>
            <a:chExt cx="2559900" cy="2481600"/>
          </a:xfrm>
        </p:grpSpPr>
        <p:sp>
          <p:nvSpPr>
            <p:cNvPr id="166" name="Google Shape;166;p38"/>
            <p:cNvSpPr/>
            <p:nvPr/>
          </p:nvSpPr>
          <p:spPr>
            <a:xfrm>
              <a:off x="497200" y="1806150"/>
              <a:ext cx="2559900" cy="24816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rebuchet MS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38"/>
            <p:cNvSpPr txBox="1"/>
            <p:nvPr/>
          </p:nvSpPr>
          <p:spPr>
            <a:xfrm>
              <a:off x="568925" y="2063025"/>
              <a:ext cx="2364300" cy="175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0" i="0" lang="zh-TW" sz="2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沒耐心</a:t>
              </a:r>
              <a:br>
                <a:rPr b="0" i="0" lang="zh-TW" sz="2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0" i="0" lang="zh-TW" sz="2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容易生氣</a:t>
              </a:r>
              <a:br>
                <a:rPr b="0" i="0" lang="zh-TW" sz="2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0" i="0" lang="zh-TW" sz="2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心情經常不好</a:t>
              </a:r>
              <a:endPara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rebuchet MS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8" name="Google Shape;168;p38"/>
          <p:cNvGrpSpPr/>
          <p:nvPr/>
        </p:nvGrpSpPr>
        <p:grpSpPr>
          <a:xfrm>
            <a:off x="3369100" y="1806150"/>
            <a:ext cx="2559900" cy="2568818"/>
            <a:chOff x="3369100" y="1806150"/>
            <a:chExt cx="2559900" cy="2568818"/>
          </a:xfrm>
        </p:grpSpPr>
        <p:sp>
          <p:nvSpPr>
            <p:cNvPr id="169" name="Google Shape;169;p38"/>
            <p:cNvSpPr/>
            <p:nvPr/>
          </p:nvSpPr>
          <p:spPr>
            <a:xfrm>
              <a:off x="3369100" y="1806150"/>
              <a:ext cx="2559900" cy="24816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rebuchet MS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38"/>
            <p:cNvSpPr txBox="1"/>
            <p:nvPr/>
          </p:nvSpPr>
          <p:spPr>
            <a:xfrm>
              <a:off x="3554953" y="1958468"/>
              <a:ext cx="2064300" cy="241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0" i="0" lang="zh-TW" sz="2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身體不舒服</a:t>
              </a:r>
              <a:br>
                <a:rPr b="0" i="0" lang="zh-TW" sz="2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0" i="0" lang="zh-TW" sz="2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吃不好，</a:t>
              </a:r>
              <a:endPara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0" i="0" lang="zh-TW" sz="2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容易累，</a:t>
              </a:r>
              <a:endPara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0" i="0" lang="zh-TW" sz="2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睡不著</a:t>
              </a:r>
              <a:endPara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Trebuchet MS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1" name="Google Shape;171;p38"/>
          <p:cNvGrpSpPr/>
          <p:nvPr/>
        </p:nvGrpSpPr>
        <p:grpSpPr>
          <a:xfrm>
            <a:off x="6117100" y="1806150"/>
            <a:ext cx="2559900" cy="2481600"/>
            <a:chOff x="6117100" y="1806150"/>
            <a:chExt cx="2559900" cy="2481600"/>
          </a:xfrm>
        </p:grpSpPr>
        <p:sp>
          <p:nvSpPr>
            <p:cNvPr id="172" name="Google Shape;172;p38"/>
            <p:cNvSpPr/>
            <p:nvPr/>
          </p:nvSpPr>
          <p:spPr>
            <a:xfrm>
              <a:off x="6117100" y="1806150"/>
              <a:ext cx="2559900" cy="24816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rebuchet MS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38"/>
            <p:cNvSpPr txBox="1"/>
            <p:nvPr/>
          </p:nvSpPr>
          <p:spPr>
            <a:xfrm>
              <a:off x="6240974" y="2032287"/>
              <a:ext cx="2064300" cy="181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0" i="0" lang="zh-TW" sz="2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對很多事都失去興趣，難以集中注意力</a:t>
              </a:r>
              <a:endPara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9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lang="zh-TW">
                <a:latin typeface="Arial"/>
                <a:ea typeface="Arial"/>
                <a:cs typeface="Arial"/>
                <a:sym typeface="Arial"/>
              </a:rPr>
              <a:t>什麼是壓力?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19"/>
          <p:cNvSpPr txBox="1"/>
          <p:nvPr>
            <p:ph idx="1" type="body"/>
          </p:nvPr>
        </p:nvSpPr>
        <p:spPr>
          <a:xfrm>
            <a:off x="4801800" y="3216274"/>
            <a:ext cx="5240400" cy="217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032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zh-TW" sz="2400">
                <a:latin typeface="Microsoft JhengHei"/>
                <a:ea typeface="Microsoft JhengHei"/>
                <a:cs typeface="Microsoft JhengHei"/>
                <a:sym typeface="Microsoft JhengHei"/>
              </a:rPr>
              <a:t>壓力是一種身心綜合的反應，生活中的事情讓我們覺得很困難的時候，</a:t>
            </a:r>
            <a:r>
              <a:rPr b="1" lang="zh-TW" sz="240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會覺得很緊張、被壓迫、痛苦。</a:t>
            </a:r>
            <a:endParaRPr/>
          </a:p>
        </p:txBody>
      </p:sp>
      <p:pic>
        <p:nvPicPr>
          <p:cNvPr id="180" name="Google Shape;180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4050" y="1665338"/>
            <a:ext cx="4671775" cy="467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9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None/>
            </a:pPr>
            <a:r>
              <a:rPr lang="zh-TW"/>
              <a:t>常見的壓力來源</a:t>
            </a:r>
            <a:endParaRPr/>
          </a:p>
        </p:txBody>
      </p:sp>
      <p:sp>
        <p:nvSpPr>
          <p:cNvPr id="187" name="Google Shape;187;p39"/>
          <p:cNvSpPr txBox="1"/>
          <p:nvPr/>
        </p:nvSpPr>
        <p:spPr>
          <a:xfrm>
            <a:off x="4976578" y="2457923"/>
            <a:ext cx="5358900" cy="19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6CE6"/>
              </a:buClr>
              <a:buSzPts val="2400"/>
              <a:buFont typeface="Calibri"/>
              <a:buNone/>
            </a:pPr>
            <a:r>
              <a:rPr b="1" i="0" lang="zh-TW" sz="3600" u="none" cap="none" strike="noStrike">
                <a:solidFill>
                  <a:srgbClr val="CB6CE6"/>
                </a:solidFill>
                <a:latin typeface="Calibri"/>
                <a:ea typeface="Calibri"/>
                <a:cs typeface="Calibri"/>
                <a:sym typeface="Calibri"/>
              </a:rPr>
              <a:t>對外表的焦慮</a:t>
            </a:r>
            <a:br>
              <a:rPr b="1" i="0" lang="zh-TW" sz="3600" u="none" cap="none" strike="noStrike">
                <a:solidFill>
                  <a:srgbClr val="CB6CE6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1" i="0" sz="3600" u="none" cap="none" strike="noStrike">
              <a:solidFill>
                <a:srgbClr val="CB6CE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B6CE6"/>
              </a:buClr>
              <a:buSzPts val="2400"/>
              <a:buFont typeface="Calibri"/>
              <a:buNone/>
            </a:pPr>
            <a:r>
              <a:rPr b="0" i="0" lang="zh-TW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擔心自己長相不好看 沒有吸引力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B6CE6"/>
              </a:buClr>
              <a:buSzPts val="2400"/>
              <a:buFont typeface="Calibri"/>
              <a:buNone/>
            </a:pPr>
            <a:r>
              <a:rPr b="0" i="0" lang="zh-TW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煩惱自己太瘦、太胖、太矮、太高</a:t>
            </a:r>
            <a:endParaRPr b="0" i="0" sz="24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88" name="Google Shape;188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7329" y="1930388"/>
            <a:ext cx="4184595" cy="41845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40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None/>
            </a:pPr>
            <a:r>
              <a:rPr lang="zh-TW"/>
              <a:t>常見的壓力來源</a:t>
            </a:r>
            <a:endParaRPr/>
          </a:p>
        </p:txBody>
      </p:sp>
      <p:sp>
        <p:nvSpPr>
          <p:cNvPr id="195" name="Google Shape;195;p40"/>
          <p:cNvSpPr txBox="1"/>
          <p:nvPr/>
        </p:nvSpPr>
        <p:spPr>
          <a:xfrm>
            <a:off x="4502350" y="2354575"/>
            <a:ext cx="6081600" cy="24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6CE6"/>
              </a:buClr>
              <a:buSzPts val="2400"/>
              <a:buFont typeface="Calibri"/>
              <a:buNone/>
            </a:pPr>
            <a:r>
              <a:rPr b="1" i="0" lang="zh-TW" sz="3600" u="none" cap="none" strike="noStrike">
                <a:solidFill>
                  <a:srgbClr val="CB6CE6"/>
                </a:solidFill>
                <a:latin typeface="Calibri"/>
                <a:ea typeface="Calibri"/>
                <a:cs typeface="Calibri"/>
                <a:sym typeface="Calibri"/>
              </a:rPr>
              <a:t>成就表現不如預期</a:t>
            </a:r>
            <a:br>
              <a:rPr b="1" i="0" lang="zh-TW" sz="3600" u="none" cap="none" strike="noStrike">
                <a:solidFill>
                  <a:srgbClr val="CB6CE6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1" i="0" sz="3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0" i="0" lang="zh-TW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對自己感到失望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0" i="0" lang="zh-TW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覺得自己價值低落</a:t>
            </a:r>
            <a:br>
              <a:rPr b="0" i="0" lang="zh-TW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zh-TW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達不到別人的期待覺得自己無能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6" name="Google Shape;196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3825" y="1843100"/>
            <a:ext cx="3877075" cy="387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41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None/>
            </a:pPr>
            <a:r>
              <a:rPr lang="zh-TW"/>
              <a:t>常見的壓力來源</a:t>
            </a:r>
            <a:endParaRPr/>
          </a:p>
        </p:txBody>
      </p:sp>
      <p:sp>
        <p:nvSpPr>
          <p:cNvPr id="203" name="Google Shape;203;p41"/>
          <p:cNvSpPr txBox="1"/>
          <p:nvPr/>
        </p:nvSpPr>
        <p:spPr>
          <a:xfrm>
            <a:off x="5794800" y="2589614"/>
            <a:ext cx="35964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6CE6"/>
              </a:buClr>
              <a:buSzPts val="2400"/>
              <a:buFont typeface="Calibri"/>
              <a:buNone/>
            </a:pPr>
            <a:r>
              <a:rPr b="1" i="0" lang="zh-TW" sz="3600" u="none" cap="none" strike="noStrike">
                <a:solidFill>
                  <a:srgbClr val="CB6CE6"/>
                </a:solidFill>
                <a:latin typeface="Calibri"/>
                <a:ea typeface="Calibri"/>
                <a:cs typeface="Calibri"/>
                <a:sym typeface="Calibri"/>
              </a:rPr>
              <a:t>人際關係的挫敗</a:t>
            </a:r>
            <a:br>
              <a:rPr b="1" i="0" lang="zh-TW" sz="3600" u="none" cap="none" strike="noStrike">
                <a:solidFill>
                  <a:srgbClr val="CB6CE6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1" i="0" sz="3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0" i="0" lang="zh-TW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與父母長輩溝通困難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4" name="Google Shape;204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8675" y="1786698"/>
            <a:ext cx="4029425" cy="402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42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None/>
            </a:pPr>
            <a:r>
              <a:rPr lang="zh-TW"/>
              <a:t>常見的壓力來源</a:t>
            </a:r>
            <a:endParaRPr/>
          </a:p>
        </p:txBody>
      </p:sp>
      <p:sp>
        <p:nvSpPr>
          <p:cNvPr id="211" name="Google Shape;211;p42"/>
          <p:cNvSpPr txBox="1"/>
          <p:nvPr/>
        </p:nvSpPr>
        <p:spPr>
          <a:xfrm>
            <a:off x="5516859" y="2535679"/>
            <a:ext cx="3596400" cy="19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6CE6"/>
              </a:buClr>
              <a:buSzPts val="2400"/>
              <a:buFont typeface="Calibri"/>
              <a:buNone/>
            </a:pPr>
            <a:r>
              <a:rPr b="1" i="0" lang="zh-TW" sz="3600" u="none" cap="none" strike="noStrike">
                <a:solidFill>
                  <a:srgbClr val="CB6CE6"/>
                </a:solidFill>
                <a:latin typeface="Calibri"/>
                <a:ea typeface="Calibri"/>
                <a:cs typeface="Calibri"/>
                <a:sym typeface="Calibri"/>
              </a:rPr>
              <a:t>人際關係的挫敗</a:t>
            </a:r>
            <a:endParaRPr b="1" i="0" sz="3600" u="none" cap="none" strike="noStrike">
              <a:solidFill>
                <a:srgbClr val="CB6CE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6CE6"/>
              </a:buClr>
              <a:buSzPts val="2400"/>
              <a:buFont typeface="Calibri"/>
              <a:buNone/>
            </a:pPr>
            <a:r>
              <a:t/>
            </a:r>
            <a:endParaRPr b="1" i="0" sz="3600" u="none" cap="none" strike="noStrike">
              <a:solidFill>
                <a:srgbClr val="CB6CE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0" i="0" lang="zh-TW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交朋友不順利 有衝突 </a:t>
            </a:r>
            <a:br>
              <a:rPr b="0" i="0" lang="zh-TW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zh-TW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甚至感到遭受排擠 霸凌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2" name="Google Shape;212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198" y="1843098"/>
            <a:ext cx="4176724" cy="41767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43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None/>
            </a:pPr>
            <a:r>
              <a:rPr lang="zh-TW"/>
              <a:t>會有壓力</a:t>
            </a:r>
            <a:br>
              <a:rPr lang="zh-TW"/>
            </a:br>
            <a:r>
              <a:rPr lang="zh-TW"/>
              <a:t>是因為我們期許自己是好的</a:t>
            </a:r>
            <a:endParaRPr/>
          </a:p>
        </p:txBody>
      </p:sp>
      <p:sp>
        <p:nvSpPr>
          <p:cNvPr id="219" name="Google Shape;219;p43"/>
          <p:cNvSpPr txBox="1"/>
          <p:nvPr>
            <p:ph idx="1" type="body"/>
          </p:nvPr>
        </p:nvSpPr>
        <p:spPr>
          <a:xfrm>
            <a:off x="677325" y="2160600"/>
            <a:ext cx="6705000" cy="22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b="1" lang="zh-TW" sz="2400" u="sng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我們容易感到壓力</a:t>
            </a:r>
            <a:r>
              <a:rPr lang="zh-TW" sz="2400">
                <a:latin typeface="Microsoft JhengHei"/>
                <a:ea typeface="Microsoft JhengHei"/>
                <a:cs typeface="Microsoft JhengHei"/>
                <a:sym typeface="Microsoft JhengHei"/>
              </a:rPr>
              <a:t>，是因為希望自己表現好（課業、人際），</a:t>
            </a:r>
            <a:endParaRPr sz="24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zh-TW" sz="2400">
                <a:latin typeface="Microsoft JhengHei"/>
                <a:ea typeface="Microsoft JhengHei"/>
                <a:cs typeface="Microsoft JhengHei"/>
                <a:sym typeface="Microsoft JhengHei"/>
              </a:rPr>
              <a:t>但這是需要時間去慢慢累積、逐漸調整的。</a:t>
            </a:r>
            <a:endParaRPr sz="24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zh-TW" sz="2400">
                <a:latin typeface="Microsoft JhengHei"/>
                <a:ea typeface="Microsoft JhengHei"/>
                <a:cs typeface="Microsoft JhengHei"/>
                <a:sym typeface="Microsoft JhengHei"/>
              </a:rPr>
              <a:t>在表現仍不如預期之前，我們可能都會覺得難受、擔心、緊張、煩躁。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佈景主題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多面向">
  <a:themeElements>
    <a:clrScheme name="多面向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2024-11-20T05:52:00Z</dcterms:created>
  <dc:creator>user</dc:creator>
</cp:coreProperties>
</file>